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4" r:id="rId4"/>
    <p:sldId id="275" r:id="rId5"/>
    <p:sldId id="276" r:id="rId6"/>
    <p:sldId id="277" r:id="rId7"/>
    <p:sldId id="261" r:id="rId8"/>
    <p:sldId id="272" r:id="rId9"/>
    <p:sldId id="271" r:id="rId10"/>
    <p:sldId id="273" r:id="rId11"/>
    <p:sldId id="268"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4" autoAdjust="0"/>
    <p:restoredTop sz="94660"/>
  </p:normalViewPr>
  <p:slideViewPr>
    <p:cSldViewPr snapToGrid="0">
      <p:cViewPr varScale="1">
        <p:scale>
          <a:sx n="138" d="100"/>
          <a:sy n="138" d="100"/>
        </p:scale>
        <p:origin x="216" y="5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5B618F-BC14-8E34-67DC-98893A8AB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2F33CAE-4F73-7E37-752F-B4761175CA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019CAE6-4E29-1032-F8FC-14B88FA84C6D}"/>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DD176C95-6CFA-1CF8-02E1-4D78CF621FD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2FD55D-1165-7624-F709-0CF91B00F543}"/>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916572300"/>
      </p:ext>
    </p:extLst>
  </p:cSld>
  <p:clrMapOvr>
    <a:masterClrMapping/>
  </p:clrMapOvr>
  <p:transition spd="med" advTm="11461">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2054B7-18C3-6000-11D4-5326A7178FE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42C48A-8246-E8D5-1B7F-F9E60D79AB8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CE2FADA-6D08-76D2-22A4-7A8500E6D465}"/>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1666972A-3B92-6A42-AA1D-2E1CEC8697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4359A9-BD5E-34E9-C515-D8CD09C2411E}"/>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3763496084"/>
      </p:ext>
    </p:extLst>
  </p:cSld>
  <p:clrMapOvr>
    <a:masterClrMapping/>
  </p:clrMapOvr>
  <p:transition spd="med" advTm="11461">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5A86987-A89D-D439-E271-4A71F4AD554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F8C3A88-F41B-39F4-FF14-69F221A800D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014B3C-1E39-151F-274D-6900C020519E}"/>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A723FA36-997D-4A11-B560-25261631DD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10B1317-54A2-B660-60C5-6AD8EC5FCF86}"/>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2377325446"/>
      </p:ext>
    </p:extLst>
  </p:cSld>
  <p:clrMapOvr>
    <a:masterClrMapping/>
  </p:clrMapOvr>
  <p:transition spd="med" advTm="11461">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CDC8E6-E274-01D1-5602-759D7D429A5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D64B627-8E9C-ED1E-02D1-97E0579539E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2BCB563-7D7B-83F0-3200-0FB7013875CD}"/>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3EE28D2C-BB26-9A30-9C28-08721DDE35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8BF9BC-EF38-6D05-7EE3-1EB4A0F96B84}"/>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2940588076"/>
      </p:ext>
    </p:extLst>
  </p:cSld>
  <p:clrMapOvr>
    <a:masterClrMapping/>
  </p:clrMapOvr>
  <p:transition spd="med" advTm="11461">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3A3C07-FEE2-9B1C-C41F-47DAD80182D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9644CF7-9B41-C6EE-0060-D69C1ED2B4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6FFB41C-A0F7-375A-1A7F-B1CFFE5A313C}"/>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913D37D8-A51E-6581-4DEA-B635C22DB1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968C40-690F-4E34-2981-6A93D1B9E4B6}"/>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4262149498"/>
      </p:ext>
    </p:extLst>
  </p:cSld>
  <p:clrMapOvr>
    <a:masterClrMapping/>
  </p:clrMapOvr>
  <p:transition spd="med" advTm="11461">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B7EDCD-0253-11BF-BD6A-0D5644D4FF6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4A58924-8579-B658-5C00-BC3CBEEC27F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B4FE5C2-B687-C4F5-813E-99C1F24DE8B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83F6D5C-7D4A-2AB2-167F-6C97884175F4}"/>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6" name="页脚占位符 5">
            <a:extLst>
              <a:ext uri="{FF2B5EF4-FFF2-40B4-BE49-F238E27FC236}">
                <a16:creationId xmlns:a16="http://schemas.microsoft.com/office/drawing/2014/main" id="{8FBE9E80-80EA-26FD-8CA8-1B90A98561A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206BDD6-3A66-6BC7-7B48-B4E512A08996}"/>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2819473975"/>
      </p:ext>
    </p:extLst>
  </p:cSld>
  <p:clrMapOvr>
    <a:masterClrMapping/>
  </p:clrMapOvr>
  <p:transition spd="med" advTm="11461">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F59990-39A9-BBCF-5566-B64AEE01B5D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EA24B0-5821-04A9-1BE1-5EB795E97A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2E0C46A-FD4C-9E24-013E-9B091F012F2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32DA526-0CE9-E8B5-FFDF-57F87B1F7A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4899DAD-DBA9-D0E7-C5F8-BDC3424C047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7D7B433-43E9-2EB3-7F91-132A70D453F8}"/>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8" name="页脚占位符 7">
            <a:extLst>
              <a:ext uri="{FF2B5EF4-FFF2-40B4-BE49-F238E27FC236}">
                <a16:creationId xmlns:a16="http://schemas.microsoft.com/office/drawing/2014/main" id="{2179253D-8BEC-C145-9369-44EDFC6D7A9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B18F28B-53E8-9A2E-E61E-9E678A9837EB}"/>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37186282"/>
      </p:ext>
    </p:extLst>
  </p:cSld>
  <p:clrMapOvr>
    <a:masterClrMapping/>
  </p:clrMapOvr>
  <p:transition spd="med" advTm="11461">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0CE9B3-53C7-FF8C-4107-3F288CD15F1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BE7BFDE-976E-D54A-9874-6180F8542677}"/>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4" name="页脚占位符 3">
            <a:extLst>
              <a:ext uri="{FF2B5EF4-FFF2-40B4-BE49-F238E27FC236}">
                <a16:creationId xmlns:a16="http://schemas.microsoft.com/office/drawing/2014/main" id="{FD4DA2EC-9F1E-56A5-AD9A-61442FFCC23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367D7C6-F433-77B0-CE74-08B105DBF8DA}"/>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229350242"/>
      </p:ext>
    </p:extLst>
  </p:cSld>
  <p:clrMapOvr>
    <a:masterClrMapping/>
  </p:clrMapOvr>
  <p:transition spd="med" advTm="11461">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EF462E6-3F6C-5E8A-C4D5-758D8A596B80}"/>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3" name="页脚占位符 2">
            <a:extLst>
              <a:ext uri="{FF2B5EF4-FFF2-40B4-BE49-F238E27FC236}">
                <a16:creationId xmlns:a16="http://schemas.microsoft.com/office/drawing/2014/main" id="{9D3427A8-6C53-6EB7-F46D-67C04C67CB7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54ADD19-70AC-09D2-FA56-854937DA7E9E}"/>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2869186156"/>
      </p:ext>
    </p:extLst>
  </p:cSld>
  <p:clrMapOvr>
    <a:masterClrMapping/>
  </p:clrMapOvr>
  <p:transition spd="med" advTm="11461">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33EDFF-80D4-7DCC-ECF7-DBE5B05CEBE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E1C77B2-FF18-59B0-D1D6-59DF58DF4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D86E310-BB0D-4BB3-7295-84017DC196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59D787E-09AF-E92D-45EB-C68E9E763641}"/>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6" name="页脚占位符 5">
            <a:extLst>
              <a:ext uri="{FF2B5EF4-FFF2-40B4-BE49-F238E27FC236}">
                <a16:creationId xmlns:a16="http://schemas.microsoft.com/office/drawing/2014/main" id="{17E15234-EE91-E35A-1926-726A350D80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2425228-0FA3-9B52-AD26-234C03562868}"/>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1365774189"/>
      </p:ext>
    </p:extLst>
  </p:cSld>
  <p:clrMapOvr>
    <a:masterClrMapping/>
  </p:clrMapOvr>
  <p:transition spd="med" advTm="11461">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F2A525-3511-57F5-2397-84C9021AE2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282105F-8B4C-0275-F884-41B01EC905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DD5CC4A-8A4C-56A6-EE35-1BFC91487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546415E-55BA-D1BB-C984-9A67A1EA9384}"/>
              </a:ext>
            </a:extLst>
          </p:cNvPr>
          <p:cNvSpPr>
            <a:spLocks noGrp="1"/>
          </p:cNvSpPr>
          <p:nvPr>
            <p:ph type="dt" sz="half" idx="10"/>
          </p:nvPr>
        </p:nvSpPr>
        <p:spPr/>
        <p:txBody>
          <a:bodyPr/>
          <a:lstStyle/>
          <a:p>
            <a:fld id="{11CA7CBD-F910-4AE2-A554-394043D93339}" type="datetimeFigureOut">
              <a:rPr lang="zh-CN" altLang="en-US" smtClean="0"/>
              <a:t>2023/9/27</a:t>
            </a:fld>
            <a:endParaRPr lang="zh-CN" altLang="en-US"/>
          </a:p>
        </p:txBody>
      </p:sp>
      <p:sp>
        <p:nvSpPr>
          <p:cNvPr id="6" name="页脚占位符 5">
            <a:extLst>
              <a:ext uri="{FF2B5EF4-FFF2-40B4-BE49-F238E27FC236}">
                <a16:creationId xmlns:a16="http://schemas.microsoft.com/office/drawing/2014/main" id="{E9C568D8-C822-0E43-1930-FAE5772598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14C1CF4-D30E-922F-DC52-E120334BBD19}"/>
              </a:ext>
            </a:extLst>
          </p:cNvPr>
          <p:cNvSpPr>
            <a:spLocks noGrp="1"/>
          </p:cNvSpPr>
          <p:nvPr>
            <p:ph type="sldNum" sz="quarter" idx="12"/>
          </p:nvPr>
        </p:nvSpPr>
        <p:spPr/>
        <p:txBody>
          <a:body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945842422"/>
      </p:ext>
    </p:extLst>
  </p:cSld>
  <p:clrMapOvr>
    <a:masterClrMapping/>
  </p:clrMapOvr>
  <p:transition spd="med" advTm="11461">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CC2E544-59E2-002A-220E-8081B10806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1111547-05B2-5C95-A6DE-90DA6FA1D9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705D9BE-0A6B-3153-D1D7-A3CD9B4942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CA7CBD-F910-4AE2-A554-394043D93339}" type="datetimeFigureOut">
              <a:rPr lang="zh-CN" altLang="en-US" smtClean="0"/>
              <a:t>2023/9/27</a:t>
            </a:fld>
            <a:endParaRPr lang="zh-CN" altLang="en-US"/>
          </a:p>
        </p:txBody>
      </p:sp>
      <p:sp>
        <p:nvSpPr>
          <p:cNvPr id="5" name="页脚占位符 4">
            <a:extLst>
              <a:ext uri="{FF2B5EF4-FFF2-40B4-BE49-F238E27FC236}">
                <a16:creationId xmlns:a16="http://schemas.microsoft.com/office/drawing/2014/main" id="{D4198924-5156-3238-235F-8DCBFC6CD4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F73FDC2-B7D6-0624-8E87-ACB62CEDB4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0620C-739C-48B0-B0DC-DA25C0CE883B}" type="slidenum">
              <a:rPr lang="zh-CN" altLang="en-US" smtClean="0"/>
              <a:t>‹#›</a:t>
            </a:fld>
            <a:endParaRPr lang="zh-CN" altLang="en-US"/>
          </a:p>
        </p:txBody>
      </p:sp>
    </p:spTree>
    <p:extLst>
      <p:ext uri="{BB962C8B-B14F-4D97-AF65-F5344CB8AC3E}">
        <p14:creationId xmlns:p14="http://schemas.microsoft.com/office/powerpoint/2010/main" val="97438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Tm="11461">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media" Target="../media/media31.mp4"/><Relationship Id="rId7" Type="http://schemas.openxmlformats.org/officeDocument/2006/relationships/slideLayout" Target="../slideLayouts/slideLayout2.xml"/><Relationship Id="rId2" Type="http://schemas.openxmlformats.org/officeDocument/2006/relationships/video" Target="../media/media30.mp4"/><Relationship Id="rId1" Type="http://schemas.microsoft.com/office/2007/relationships/media" Target="../media/media30.mp4"/><Relationship Id="rId6" Type="http://schemas.openxmlformats.org/officeDocument/2006/relationships/video" Target="../media/media32.mp4"/><Relationship Id="rId5" Type="http://schemas.microsoft.com/office/2007/relationships/media" Target="../media/media32.mp4"/><Relationship Id="rId10" Type="http://schemas.openxmlformats.org/officeDocument/2006/relationships/image" Target="../media/image32.png"/><Relationship Id="rId4" Type="http://schemas.openxmlformats.org/officeDocument/2006/relationships/video" Target="../media/media31.mp4"/><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video" Target="../media/media4.mp4"/><Relationship Id="rId13" Type="http://schemas.openxmlformats.org/officeDocument/2006/relationships/image" Target="../media/image4.png"/><Relationship Id="rId3" Type="http://schemas.microsoft.com/office/2007/relationships/media" Target="../media/media2.mp4"/><Relationship Id="rId7" Type="http://schemas.microsoft.com/office/2007/relationships/media" Target="../media/media4.mp4"/><Relationship Id="rId12"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png"/><Relationship Id="rId5" Type="http://schemas.microsoft.com/office/2007/relationships/media" Target="../media/media3.mp4"/><Relationship Id="rId10" Type="http://schemas.openxmlformats.org/officeDocument/2006/relationships/image" Target="../media/image1.png"/><Relationship Id="rId4" Type="http://schemas.openxmlformats.org/officeDocument/2006/relationships/video" Target="../media/media2.mp4"/><Relationship Id="rId9"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video" Target="../media/media8.mp4"/><Relationship Id="rId13" Type="http://schemas.openxmlformats.org/officeDocument/2006/relationships/image" Target="../media/image8.png"/><Relationship Id="rId3" Type="http://schemas.microsoft.com/office/2007/relationships/media" Target="../media/media6.mp4"/><Relationship Id="rId7" Type="http://schemas.microsoft.com/office/2007/relationships/media" Target="../media/media8.mp4"/><Relationship Id="rId12" Type="http://schemas.openxmlformats.org/officeDocument/2006/relationships/image" Target="../media/image7.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video" Target="../media/media7.mp4"/><Relationship Id="rId11" Type="http://schemas.openxmlformats.org/officeDocument/2006/relationships/image" Target="../media/image6.png"/><Relationship Id="rId5" Type="http://schemas.microsoft.com/office/2007/relationships/media" Target="../media/media7.mp4"/><Relationship Id="rId10" Type="http://schemas.openxmlformats.org/officeDocument/2006/relationships/image" Target="../media/image5.png"/><Relationship Id="rId4" Type="http://schemas.openxmlformats.org/officeDocument/2006/relationships/video" Target="../media/media6.mp4"/><Relationship Id="rId9"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video" Target="../media/media12.mp4"/><Relationship Id="rId13" Type="http://schemas.openxmlformats.org/officeDocument/2006/relationships/image" Target="../media/image12.png"/><Relationship Id="rId3" Type="http://schemas.microsoft.com/office/2007/relationships/media" Target="../media/media10.mp4"/><Relationship Id="rId7" Type="http://schemas.microsoft.com/office/2007/relationships/media" Target="../media/media12.mp4"/><Relationship Id="rId12" Type="http://schemas.openxmlformats.org/officeDocument/2006/relationships/image" Target="../media/image11.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video" Target="../media/media11.mp4"/><Relationship Id="rId11" Type="http://schemas.openxmlformats.org/officeDocument/2006/relationships/image" Target="../media/image10.png"/><Relationship Id="rId5" Type="http://schemas.microsoft.com/office/2007/relationships/media" Target="../media/media11.mp4"/><Relationship Id="rId10" Type="http://schemas.openxmlformats.org/officeDocument/2006/relationships/image" Target="../media/image9.png"/><Relationship Id="rId4" Type="http://schemas.openxmlformats.org/officeDocument/2006/relationships/video" Target="../media/media10.mp4"/><Relationship Id="rId9"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video" Target="../media/media16.mp4"/><Relationship Id="rId13" Type="http://schemas.openxmlformats.org/officeDocument/2006/relationships/image" Target="../media/image16.png"/><Relationship Id="rId3" Type="http://schemas.microsoft.com/office/2007/relationships/media" Target="../media/media14.mp4"/><Relationship Id="rId7" Type="http://schemas.microsoft.com/office/2007/relationships/media" Target="../media/media16.mp4"/><Relationship Id="rId12" Type="http://schemas.openxmlformats.org/officeDocument/2006/relationships/image" Target="../media/image15.png"/><Relationship Id="rId2" Type="http://schemas.openxmlformats.org/officeDocument/2006/relationships/video" Target="../media/media13.mp4"/><Relationship Id="rId1" Type="http://schemas.microsoft.com/office/2007/relationships/media" Target="../media/media13.mp4"/><Relationship Id="rId6" Type="http://schemas.openxmlformats.org/officeDocument/2006/relationships/video" Target="../media/media15.mp4"/><Relationship Id="rId11" Type="http://schemas.openxmlformats.org/officeDocument/2006/relationships/image" Target="../media/image14.png"/><Relationship Id="rId5" Type="http://schemas.microsoft.com/office/2007/relationships/media" Target="../media/media15.mp4"/><Relationship Id="rId10" Type="http://schemas.openxmlformats.org/officeDocument/2006/relationships/image" Target="../media/image13.png"/><Relationship Id="rId4" Type="http://schemas.openxmlformats.org/officeDocument/2006/relationships/video" Target="../media/media14.mp4"/><Relationship Id="rId9"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video" Target="../media/media20.mp4"/><Relationship Id="rId13" Type="http://schemas.openxmlformats.org/officeDocument/2006/relationships/image" Target="../media/image20.png"/><Relationship Id="rId3" Type="http://schemas.microsoft.com/office/2007/relationships/media" Target="../media/media18.mp4"/><Relationship Id="rId7" Type="http://schemas.microsoft.com/office/2007/relationships/media" Target="../media/media20.mp4"/><Relationship Id="rId12" Type="http://schemas.openxmlformats.org/officeDocument/2006/relationships/image" Target="../media/image19.png"/><Relationship Id="rId2" Type="http://schemas.openxmlformats.org/officeDocument/2006/relationships/video" Target="../media/media17.mp4"/><Relationship Id="rId1" Type="http://schemas.microsoft.com/office/2007/relationships/media" Target="../media/media17.mp4"/><Relationship Id="rId6" Type="http://schemas.openxmlformats.org/officeDocument/2006/relationships/video" Target="../media/media19.mp4"/><Relationship Id="rId11" Type="http://schemas.openxmlformats.org/officeDocument/2006/relationships/image" Target="../media/image18.png"/><Relationship Id="rId5" Type="http://schemas.microsoft.com/office/2007/relationships/media" Target="../media/media19.mp4"/><Relationship Id="rId10" Type="http://schemas.openxmlformats.org/officeDocument/2006/relationships/image" Target="../media/image17.png"/><Relationship Id="rId4" Type="http://schemas.openxmlformats.org/officeDocument/2006/relationships/video" Target="../media/media18.mp4"/><Relationship Id="rId9"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22.mp4"/><Relationship Id="rId7" Type="http://schemas.openxmlformats.org/officeDocument/2006/relationships/slideLayout" Target="../slideLayouts/slideLayout2.xml"/><Relationship Id="rId2" Type="http://schemas.openxmlformats.org/officeDocument/2006/relationships/video" Target="../media/media21.mp4"/><Relationship Id="rId1" Type="http://schemas.microsoft.com/office/2007/relationships/media" Target="../media/media21.mp4"/><Relationship Id="rId6" Type="http://schemas.openxmlformats.org/officeDocument/2006/relationships/video" Target="../media/media23.mp4"/><Relationship Id="rId5" Type="http://schemas.microsoft.com/office/2007/relationships/media" Target="../media/media23.mp4"/><Relationship Id="rId10" Type="http://schemas.openxmlformats.org/officeDocument/2006/relationships/image" Target="../media/image23.png"/><Relationship Id="rId4" Type="http://schemas.openxmlformats.org/officeDocument/2006/relationships/video" Target="../media/media22.mp4"/><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25.mp4"/><Relationship Id="rId7" Type="http://schemas.openxmlformats.org/officeDocument/2006/relationships/slideLayout" Target="../slideLayouts/slideLayout2.xml"/><Relationship Id="rId2" Type="http://schemas.openxmlformats.org/officeDocument/2006/relationships/video" Target="../media/media24.mp4"/><Relationship Id="rId1" Type="http://schemas.microsoft.com/office/2007/relationships/media" Target="../media/media24.mp4"/><Relationship Id="rId6" Type="http://schemas.openxmlformats.org/officeDocument/2006/relationships/video" Target="../media/media26.mp4"/><Relationship Id="rId5" Type="http://schemas.microsoft.com/office/2007/relationships/media" Target="../media/media26.mp4"/><Relationship Id="rId10" Type="http://schemas.openxmlformats.org/officeDocument/2006/relationships/image" Target="../media/image26.png"/><Relationship Id="rId4" Type="http://schemas.openxmlformats.org/officeDocument/2006/relationships/video" Target="../media/media25.mp4"/><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07/relationships/media" Target="../media/media28.mp4"/><Relationship Id="rId7" Type="http://schemas.openxmlformats.org/officeDocument/2006/relationships/slideLayout" Target="../slideLayouts/slideLayout2.xml"/><Relationship Id="rId2" Type="http://schemas.openxmlformats.org/officeDocument/2006/relationships/video" Target="../media/media27.mp4"/><Relationship Id="rId1" Type="http://schemas.microsoft.com/office/2007/relationships/media" Target="../media/media27.mp4"/><Relationship Id="rId6" Type="http://schemas.openxmlformats.org/officeDocument/2006/relationships/video" Target="../media/media29.mp4"/><Relationship Id="rId5" Type="http://schemas.microsoft.com/office/2007/relationships/media" Target="../media/media29.mp4"/><Relationship Id="rId10" Type="http://schemas.openxmlformats.org/officeDocument/2006/relationships/image" Target="../media/image29.png"/><Relationship Id="rId4" Type="http://schemas.openxmlformats.org/officeDocument/2006/relationships/video" Target="../media/media28.mp4"/><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5EF92F5-3A40-4DAD-BA33-008DA2C492B5}"/>
              </a:ext>
            </a:extLst>
          </p:cNvPr>
          <p:cNvSpPr/>
          <p:nvPr/>
        </p:nvSpPr>
        <p:spPr>
          <a:xfrm>
            <a:off x="448824" y="2050172"/>
            <a:ext cx="11294351" cy="830997"/>
          </a:xfrm>
          <a:prstGeom prst="rect">
            <a:avLst/>
          </a:prstGeom>
          <a:noFill/>
        </p:spPr>
        <p:txBody>
          <a:bodyPr wrap="square" lIns="91440" tIns="45720" rIns="91440" bIns="45720">
            <a:spAutoFit/>
          </a:bodyPr>
          <a:lstStyle/>
          <a:p>
            <a:pPr algn="ctr"/>
            <a:r>
              <a:rPr lang="en" altLang="zh-CN" sz="2400" b="0" i="0" dirty="0">
                <a:effectLst/>
                <a:latin typeface="Arial" panose="020B0604020202020204" pitchFamily="34" charset="0"/>
              </a:rPr>
              <a:t>SEMANTICBOOST: ELEVATING MOTION GENERATION</a:t>
            </a:r>
            <a:br>
              <a:rPr lang="en" altLang="zh-CN" sz="2400" dirty="0"/>
            </a:br>
            <a:r>
              <a:rPr lang="en" altLang="zh-CN" sz="2400" b="0" i="0" dirty="0">
                <a:effectLst/>
                <a:latin typeface="Arial" panose="020B0604020202020204" pitchFamily="34" charset="0"/>
              </a:rPr>
              <a:t>WITH AUGMENTED TEXTUAL CUES</a:t>
            </a:r>
            <a:endParaRPr lang="zh-CN" altLang="en-US"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59F47C05-DDB8-04C5-27E9-F715B08F0A2D}"/>
              </a:ext>
            </a:extLst>
          </p:cNvPr>
          <p:cNvSpPr/>
          <p:nvPr/>
        </p:nvSpPr>
        <p:spPr>
          <a:xfrm>
            <a:off x="448823" y="3916419"/>
            <a:ext cx="11294351" cy="584775"/>
          </a:xfrm>
          <a:prstGeom prst="rect">
            <a:avLst/>
          </a:prstGeom>
          <a:noFill/>
        </p:spPr>
        <p:txBody>
          <a:bodyPr wrap="square" lIns="91440" tIns="45720" rIns="91440" bIns="45720">
            <a:spAutoFit/>
          </a:bodyPr>
          <a:lstStyle/>
          <a:p>
            <a:pPr algn="ctr"/>
            <a:r>
              <a:rPr lang="en-US" altLang="zh-CN" sz="3200" b="0" cap="none" spc="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ICLR 2024</a:t>
            </a:r>
            <a:endParaRPr lang="zh-CN" altLang="en-US" sz="3200" b="0" cap="none" spc="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44F9433B-304F-73A9-AA36-1E0B6CB2E682}"/>
              </a:ext>
            </a:extLst>
          </p:cNvPr>
          <p:cNvSpPr/>
          <p:nvPr/>
        </p:nvSpPr>
        <p:spPr>
          <a:xfrm>
            <a:off x="448823" y="4475830"/>
            <a:ext cx="11294351" cy="584775"/>
          </a:xfrm>
          <a:prstGeom prst="rect">
            <a:avLst/>
          </a:prstGeom>
          <a:noFill/>
        </p:spPr>
        <p:txBody>
          <a:bodyPr wrap="square" lIns="91440" tIns="45720" rIns="91440" bIns="45720">
            <a:spAutoFit/>
          </a:bodyPr>
          <a:lstStyle/>
          <a:p>
            <a:pPr algn="ctr"/>
            <a:r>
              <a:rPr lang="en-US" altLang="zh-CN"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Submission #</a:t>
            </a:r>
          </a:p>
        </p:txBody>
      </p:sp>
    </p:spTree>
    <p:extLst>
      <p:ext uri="{BB962C8B-B14F-4D97-AF65-F5344CB8AC3E}">
        <p14:creationId xmlns:p14="http://schemas.microsoft.com/office/powerpoint/2010/main" val="2090632568"/>
      </p:ext>
    </p:extLst>
  </p:cSld>
  <p:clrMapOvr>
    <a:masterClrMapping/>
  </p:clrMapOvr>
  <p:transition spd="med" advTm="4245">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1309062" y="2011845"/>
            <a:ext cx="1082348" cy="523220"/>
          </a:xfrm>
          <a:prstGeom prst="rect">
            <a:avLst/>
          </a:prstGeom>
          <a:noFill/>
        </p:spPr>
        <p:txBody>
          <a:bodyPr wrap="non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MDM</a:t>
            </a:r>
            <a:endParaRPr lang="zh-CN" altLang="en-US" sz="2800" dirty="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10133825" y="2011845"/>
            <a:ext cx="1080427"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Ours</a:t>
            </a:r>
            <a:endParaRPr lang="zh-CN" altLang="en-US" sz="2800" dirty="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5227438" y="2011845"/>
            <a:ext cx="1737124"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T2M-GPT</a:t>
            </a:r>
            <a:endParaRPr lang="zh-CN" altLang="en-US" sz="28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699743" y="913385"/>
            <a:ext cx="7202021" cy="767721"/>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1" y="948205"/>
            <a:ext cx="7129454" cy="707886"/>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backwards and sits down on the chair. During the process, the person </a:t>
            </a:r>
            <a:r>
              <a:rPr lang="en-US" altLang="zh-CN" sz="2000" i="1" dirty="0">
                <a:solidFill>
                  <a:srgbClr val="FF0000"/>
                </a:solidFill>
                <a:latin typeface="Times New Roman" panose="02020603050405020304" pitchFamily="18" charset="0"/>
                <a:cs typeface="Times New Roman" panose="02020603050405020304" pitchFamily="18" charset="0"/>
              </a:rPr>
              <a:t>looks leftward backward, then upward</a:t>
            </a:r>
            <a:r>
              <a:rPr lang="en-US" altLang="zh-CN" sz="2000" i="1" dirty="0">
                <a:latin typeface="Times New Roman" panose="02020603050405020304" pitchFamily="18" charset="0"/>
                <a:cs typeface="Times New Roman" panose="02020603050405020304" pitchFamily="18" charset="0"/>
              </a:rPr>
              <a:t>.”</a:t>
            </a:r>
            <a:endParaRPr lang="zh-CN" altLang="en-US" sz="2000" i="1" dirty="0">
              <a:solidFill>
                <a:srgbClr val="FF0000"/>
              </a:solidFill>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Models</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Trained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with</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Augmentation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Datasets</a:t>
            </a:r>
            <a:r>
              <a:rPr lang="zh-CN" altLang="en-US" sz="2800" b="1" i="1" dirty="0">
                <a:solidFill>
                  <a:schemeClr val="bg1"/>
                </a:solidFill>
                <a:latin typeface="Times New Roman" panose="02020603050405020304" pitchFamily="18" charset="0"/>
                <a:cs typeface="Times New Roman" panose="02020603050405020304" pitchFamily="18" charset="0"/>
              </a:rPr>
              <a:t> </a:t>
            </a:r>
          </a:p>
        </p:txBody>
      </p:sp>
      <p:pic>
        <p:nvPicPr>
          <p:cNvPr id="3" name="smr_sitback.mp4">
            <a:hlinkClick r:id="" action="ppaction://media"/>
            <a:extLst>
              <a:ext uri="{FF2B5EF4-FFF2-40B4-BE49-F238E27FC236}">
                <a16:creationId xmlns:a16="http://schemas.microsoft.com/office/drawing/2014/main" id="{F9AB43D4-0B6D-80DE-4A4B-E0B43692259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19955" t="43487" r="20489" b="7201"/>
          <a:stretch/>
        </p:blipFill>
        <p:spPr>
          <a:xfrm>
            <a:off x="8177320" y="2865804"/>
            <a:ext cx="3913011" cy="3240000"/>
          </a:xfrm>
          <a:prstGeom prst="rect">
            <a:avLst/>
          </a:prstGeom>
        </p:spPr>
      </p:pic>
      <p:pic>
        <p:nvPicPr>
          <p:cNvPr id="10" name="t2m_backsit.mp4">
            <a:hlinkClick r:id="" action="ppaction://media"/>
            <a:extLst>
              <a:ext uri="{FF2B5EF4-FFF2-40B4-BE49-F238E27FC236}">
                <a16:creationId xmlns:a16="http://schemas.microsoft.com/office/drawing/2014/main" id="{C0750CCC-C1EE-5711-76F7-562ABD18BBD2}"/>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l="26711" t="39645" r="26533" b="17867"/>
          <a:stretch/>
        </p:blipFill>
        <p:spPr>
          <a:xfrm>
            <a:off x="4313322" y="2865804"/>
            <a:ext cx="3565356" cy="3240000"/>
          </a:xfrm>
          <a:prstGeom prst="rect">
            <a:avLst/>
          </a:prstGeom>
        </p:spPr>
      </p:pic>
      <p:pic>
        <p:nvPicPr>
          <p:cNvPr id="11" name="mdm_backsit.mp4">
            <a:hlinkClick r:id="" action="ppaction://media"/>
            <a:extLst>
              <a:ext uri="{FF2B5EF4-FFF2-40B4-BE49-F238E27FC236}">
                <a16:creationId xmlns:a16="http://schemas.microsoft.com/office/drawing/2014/main" id="{C7D12ACD-0A50-5518-9065-656DAD9F9D78}"/>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l="29450" t="36966" r="29002" b="23199"/>
          <a:stretch/>
        </p:blipFill>
        <p:spPr>
          <a:xfrm>
            <a:off x="10104" y="2865804"/>
            <a:ext cx="3379278" cy="3240000"/>
          </a:xfrm>
          <a:prstGeom prst="rect">
            <a:avLst/>
          </a:prstGeom>
        </p:spPr>
      </p:pic>
    </p:spTree>
    <p:extLst>
      <p:ext uri="{BB962C8B-B14F-4D97-AF65-F5344CB8AC3E}">
        <p14:creationId xmlns:p14="http://schemas.microsoft.com/office/powerpoint/2010/main" val="2818718401"/>
      </p:ext>
    </p:extLst>
  </p:cSld>
  <p:clrMapOvr>
    <a:masterClrMapping/>
  </p:clrMapOvr>
  <p:transition spd="med" advTm="1109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3"/>
                                        </p:tgtEl>
                                      </p:cBhvr>
                                    </p:cmd>
                                  </p:childTnLst>
                                </p:cTn>
                              </p:par>
                              <p:par>
                                <p:cTn id="7" presetID="1" presetClass="mediacall" presetSubtype="0" fill="hold" nodeType="withEffect">
                                  <p:stCondLst>
                                    <p:cond delay="0"/>
                                  </p:stCondLst>
                                  <p:childTnLst>
                                    <p:cmd type="call" cmd="playFrom(0.0)">
                                      <p:cBhvr>
                                        <p:cTn id="8" dur="6600" fill="hold"/>
                                        <p:tgtEl>
                                          <p:spTgt spid="10"/>
                                        </p:tgtEl>
                                      </p:cBhvr>
                                    </p:cmd>
                                  </p:childTnLst>
                                </p:cTn>
                              </p:par>
                              <p:par>
                                <p:cTn id="9" presetID="1" presetClass="mediacall" presetSubtype="0" fill="hold" nodeType="withEffect">
                                  <p:stCondLst>
                                    <p:cond delay="0"/>
                                  </p:stCondLst>
                                  <p:childTnLst>
                                    <p:cmd type="call" cmd="playFrom(0.0)">
                                      <p:cBhvr>
                                        <p:cTn id="10" dur="985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repeatCount="indefinite" fill="remove"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with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repeatCount="indefinite" fill="remove" display="0">
                  <p:stCondLst>
                    <p:cond delay="indefinite"/>
                  </p:st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video>
              <p:cMediaNode vol="80000">
                <p:cTn id="23" repeatCount="indefinite" fill="remove" display="0">
                  <p:stCondLst>
                    <p:cond delay="indefinite"/>
                  </p:stCondLst>
                </p:cTn>
                <p:tgtEl>
                  <p:spTgt spid="11"/>
                </p:tgtEl>
              </p:cMediaNode>
            </p:video>
            <p:seq concurrent="1" nextAc="seek">
              <p:cTn id="24" restart="whenNotActive" fill="hold" evtFilter="cancelBubble" nodeType="interactiveSeq">
                <p:stCondLst>
                  <p:cond evt="onClick" delay="0">
                    <p:tgtEl>
                      <p:spTgt spid="11"/>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withEffect">
                                  <p:stCondLst>
                                    <p:cond delay="0"/>
                                  </p:stCondLst>
                                  <p:childTnLst>
                                    <p:cmd type="call" cmd="togglePause">
                                      <p:cBhvr>
                                        <p:cTn id="28" dur="1" fill="hold"/>
                                        <p:tgtEl>
                                          <p:spTgt spid="11"/>
                                        </p:tgtEl>
                                      </p:cBhvr>
                                    </p:cmd>
                                  </p:childTnLst>
                                </p:cTn>
                              </p:par>
                            </p:childTnLst>
                          </p:cTn>
                        </p:par>
                      </p:childTnLst>
                    </p:cTn>
                  </p:par>
                </p:childTnLst>
              </p:cTn>
              <p:nextCondLst>
                <p:cond evt="onClick" delay="0">
                  <p:tgtEl>
                    <p:spTgt spid="11"/>
                  </p:tgtEl>
                </p:cond>
              </p:nextCondLst>
            </p:seq>
          </p:childTnLst>
        </p:cTn>
      </p:par>
    </p:tnLst>
  </p:timing>
  <p:extLst>
    <p:ext uri="{E180D4A7-C9FB-4DFB-919C-405C955672EB}">
      <p14:showEvtLst xmlns:p14="http://schemas.microsoft.com/office/powerpoint/2010/main">
        <p14:playEvt time="2" objId="3"/>
        <p14:playEvt time="4" objId="10"/>
        <p14:playEvt time="6" objId="11"/>
        <p14:playEvt time="6828" objId="10"/>
        <p14:stopEvt time="11098" objId="3"/>
        <p14:stopEvt time="11098" objId="10"/>
        <p14:stopEvt time="11098" objId="11"/>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BD3532A-195B-D6E7-92F0-F7324452E38A}"/>
              </a:ext>
            </a:extLst>
          </p:cNvPr>
          <p:cNvSpPr/>
          <p:nvPr/>
        </p:nvSpPr>
        <p:spPr>
          <a:xfrm>
            <a:off x="448824" y="2629525"/>
            <a:ext cx="11294351" cy="923330"/>
          </a:xfrm>
          <a:prstGeom prst="rect">
            <a:avLst/>
          </a:prstGeom>
          <a:noFill/>
        </p:spPr>
        <p:txBody>
          <a:bodyPr wrap="square" lIns="91440" tIns="45720" rIns="91440" bIns="45720">
            <a:spAutoFit/>
          </a:bodyPr>
          <a:lstStyle/>
          <a:p>
            <a:pPr algn="ctr"/>
            <a:r>
              <a:rPr lang="en-US" altLang="zh-CN" sz="5400" b="0" cap="none" spc="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Thank you for watching!</a:t>
            </a:r>
          </a:p>
        </p:txBody>
      </p:sp>
    </p:spTree>
    <p:extLst>
      <p:ext uri="{BB962C8B-B14F-4D97-AF65-F5344CB8AC3E}">
        <p14:creationId xmlns:p14="http://schemas.microsoft.com/office/powerpoint/2010/main" val="3182626857"/>
      </p:ext>
    </p:extLst>
  </p:cSld>
  <p:clrMapOvr>
    <a:masterClrMapping/>
  </p:clrMapOvr>
  <p:transition spd="med" advTm="1046">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2m_long.mp4">
            <a:hlinkClick r:id="" action="ppaction://media"/>
            <a:extLst>
              <a:ext uri="{FF2B5EF4-FFF2-40B4-BE49-F238E27FC236}">
                <a16:creationId xmlns:a16="http://schemas.microsoft.com/office/drawing/2014/main" id="{7A04488A-F1C1-3CE3-4E51-52E3D67F175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l="25644" t="29143" r="24688" b="24876"/>
          <a:stretch/>
        </p:blipFill>
        <p:spPr>
          <a:xfrm>
            <a:off x="8364639" y="1988007"/>
            <a:ext cx="2527668" cy="2340000"/>
          </a:xfrm>
          <a:prstGeom prst="rect">
            <a:avLst/>
          </a:prstGeom>
        </p:spPr>
      </p:pic>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573108"/>
            <a:ext cx="1082348"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MDM</a:t>
            </a:r>
            <a:endParaRPr lang="zh-CN" altLang="en-US" sz="280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D717E9DF-2CA5-57D2-CD02-39BECBF61AE9}"/>
              </a:ext>
            </a:extLst>
          </p:cNvPr>
          <p:cNvSpPr/>
          <p:nvPr/>
        </p:nvSpPr>
        <p:spPr>
          <a:xfrm>
            <a:off x="410236" y="4864889"/>
            <a:ext cx="982961"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MLD</a:t>
            </a:r>
            <a:endParaRPr lang="zh-CN" altLang="en-US" sz="280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6888138" y="4924492"/>
            <a:ext cx="1080427"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Ours</a:t>
            </a:r>
            <a:endParaRPr lang="zh-CN" altLang="en-US" sz="280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6094800" y="2572798"/>
            <a:ext cx="1737124"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T2M-GPT</a:t>
            </a:r>
            <a:endParaRPr lang="zh-CN" altLang="en-US" sz="280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699743" y="913385"/>
            <a:ext cx="8066634" cy="1050483"/>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8066634" cy="1015663"/>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man starts off in an upright position with both arms extended out by his sides, he then brings his arms down to his body and claps his hands together, after this he walks down and to the left where he proceeds to sit on a seat.”</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CAMD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and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SOTA</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Methods</a:t>
            </a:r>
            <a:endParaRPr lang="zh-CN" altLang="en-US" sz="2800" b="1" i="1" dirty="0">
              <a:solidFill>
                <a:schemeClr val="bg1"/>
              </a:solidFill>
              <a:latin typeface="Times New Roman" panose="02020603050405020304" pitchFamily="18" charset="0"/>
              <a:cs typeface="Times New Roman" panose="02020603050405020304" pitchFamily="18" charset="0"/>
            </a:endParaRPr>
          </a:p>
        </p:txBody>
      </p:sp>
      <p:pic>
        <p:nvPicPr>
          <p:cNvPr id="9" name="smr_long.mp4">
            <a:hlinkClick r:id="" action="ppaction://media"/>
            <a:extLst>
              <a:ext uri="{FF2B5EF4-FFF2-40B4-BE49-F238E27FC236}">
                <a16:creationId xmlns:a16="http://schemas.microsoft.com/office/drawing/2014/main" id="{6A788CC6-4D86-0BA6-E483-80F9F0EAD80A}"/>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18534" t="32018" r="18178"/>
          <a:stretch/>
        </p:blipFill>
        <p:spPr>
          <a:xfrm>
            <a:off x="8539238" y="4352146"/>
            <a:ext cx="2178469" cy="2340000"/>
          </a:xfrm>
          <a:prstGeom prst="rect">
            <a:avLst/>
          </a:prstGeom>
        </p:spPr>
      </p:pic>
      <p:pic>
        <p:nvPicPr>
          <p:cNvPr id="11" name="mdm_long.mp4">
            <a:hlinkClick r:id="" action="ppaction://media"/>
            <a:extLst>
              <a:ext uri="{FF2B5EF4-FFF2-40B4-BE49-F238E27FC236}">
                <a16:creationId xmlns:a16="http://schemas.microsoft.com/office/drawing/2014/main" id="{91858CE5-B9EF-741F-8AEF-2A02EAAB0008}"/>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l="31156" t="37516" r="30800" b="20564"/>
          <a:stretch/>
        </p:blipFill>
        <p:spPr>
          <a:xfrm>
            <a:off x="1772310" y="1988007"/>
            <a:ext cx="2123633" cy="2340000"/>
          </a:xfrm>
          <a:prstGeom prst="rect">
            <a:avLst/>
          </a:prstGeom>
        </p:spPr>
      </p:pic>
      <p:pic>
        <p:nvPicPr>
          <p:cNvPr id="13" name="mld_long.mp4">
            <a:hlinkClick r:id="" action="ppaction://media"/>
            <a:extLst>
              <a:ext uri="{FF2B5EF4-FFF2-40B4-BE49-F238E27FC236}">
                <a16:creationId xmlns:a16="http://schemas.microsoft.com/office/drawing/2014/main" id="{2FBBB592-0693-2DF0-490B-D376F5EDE67B}"/>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l="20489" t="33955" r="20667" b="10934"/>
          <a:stretch/>
        </p:blipFill>
        <p:spPr>
          <a:xfrm>
            <a:off x="1584868" y="4352146"/>
            <a:ext cx="2498515" cy="2340000"/>
          </a:xfrm>
          <a:prstGeom prst="rect">
            <a:avLst/>
          </a:prstGeom>
        </p:spPr>
      </p:pic>
    </p:spTree>
    <p:extLst>
      <p:ext uri="{BB962C8B-B14F-4D97-AF65-F5344CB8AC3E}">
        <p14:creationId xmlns:p14="http://schemas.microsoft.com/office/powerpoint/2010/main" val="367395833"/>
      </p:ext>
    </p:extLst>
  </p:cSld>
  <p:clrMapOvr>
    <a:masterClrMapping/>
  </p:clrMapOvr>
  <p:transition spd="med" advTm="1125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9"/>
                                        </p:tgtEl>
                                      </p:cBhvr>
                                    </p:cmd>
                                  </p:childTnLst>
                                </p:cTn>
                              </p:par>
                              <p:par>
                                <p:cTn id="7" presetID="1" presetClass="mediacall" presetSubtype="0" fill="hold" nodeType="withEffect">
                                  <p:stCondLst>
                                    <p:cond delay="0"/>
                                  </p:stCondLst>
                                  <p:childTnLst>
                                    <p:cmd type="call" cmd="playFrom(0.0)">
                                      <p:cBhvr>
                                        <p:cTn id="8" dur="9850" fill="hold"/>
                                        <p:tgtEl>
                                          <p:spTgt spid="10"/>
                                        </p:tgtEl>
                                      </p:cBhvr>
                                    </p:cmd>
                                  </p:childTnLst>
                                </p:cTn>
                              </p:par>
                              <p:par>
                                <p:cTn id="9" presetID="1" presetClass="mediacall" presetSubtype="0" fill="hold" nodeType="withEffect">
                                  <p:stCondLst>
                                    <p:cond delay="0"/>
                                  </p:stCondLst>
                                  <p:childTnLst>
                                    <p:cmd type="call" cmd="playFrom(0.0)">
                                      <p:cBhvr>
                                        <p:cTn id="10" dur="9850" fill="hold"/>
                                        <p:tgtEl>
                                          <p:spTgt spid="11"/>
                                        </p:tgtEl>
                                      </p:cBhvr>
                                    </p:cmd>
                                  </p:childTnLst>
                                </p:cTn>
                              </p:par>
                              <p:par>
                                <p:cTn id="11" presetID="1" presetClass="mediacall" presetSubtype="0" fill="hold" nodeType="withEffect">
                                  <p:stCondLst>
                                    <p:cond delay="0"/>
                                  </p:stCondLst>
                                  <p:childTnLst>
                                    <p:cmd type="call" cmd="playFrom(0.0)">
                                      <p:cBhvr>
                                        <p:cTn id="12" dur="985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remove" display="0">
                  <p:stCondLst>
                    <p:cond delay="indefinite"/>
                  </p:stCondLst>
                </p:cTn>
                <p:tgtEl>
                  <p:spTgt spid="9"/>
                </p:tgtEl>
              </p:cMediaNode>
            </p:vide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9"/>
                                        </p:tgtEl>
                                      </p:cBhvr>
                                    </p:cmd>
                                  </p:childTnLst>
                                </p:cTn>
                              </p:par>
                            </p:childTnLst>
                          </p:cTn>
                        </p:par>
                      </p:childTnLst>
                    </p:cTn>
                  </p:par>
                </p:childTnLst>
              </p:cTn>
              <p:nextCondLst>
                <p:cond evt="onClick" delay="0">
                  <p:tgtEl>
                    <p:spTgt spid="9"/>
                  </p:tgtEl>
                </p:cond>
              </p:nextCondLst>
            </p:seq>
            <p:video>
              <p:cMediaNode vol="80000">
                <p:cTn id="19" repeatCount="indefinite" fill="remove" display="0">
                  <p:stCondLst>
                    <p:cond delay="indefinite"/>
                  </p:stCondLst>
                </p:cTn>
                <p:tgtEl>
                  <p:spTgt spid="10"/>
                </p:tgtEl>
              </p:cMediaNode>
            </p:video>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10"/>
                                        </p:tgtEl>
                                      </p:cBhvr>
                                    </p:cmd>
                                  </p:childTnLst>
                                </p:cTn>
                              </p:par>
                            </p:childTnLst>
                          </p:cTn>
                        </p:par>
                      </p:childTnLst>
                    </p:cTn>
                  </p:par>
                </p:childTnLst>
              </p:cTn>
              <p:nextCondLst>
                <p:cond evt="onClick" delay="0">
                  <p:tgtEl>
                    <p:spTgt spid="10"/>
                  </p:tgtEl>
                </p:cond>
              </p:nextCondLst>
            </p:seq>
            <p:video>
              <p:cMediaNode vol="80000">
                <p:cTn id="25" repeatCount="indefinite" fill="remove" display="0">
                  <p:stCondLst>
                    <p:cond delay="indefinite"/>
                  </p:stCondLst>
                </p:cTn>
                <p:tgtEl>
                  <p:spTgt spid="11"/>
                </p:tgtEl>
              </p:cMediaNode>
            </p:video>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11"/>
                                        </p:tgtEl>
                                      </p:cBhvr>
                                    </p:cmd>
                                  </p:childTnLst>
                                </p:cTn>
                              </p:par>
                            </p:childTnLst>
                          </p:cTn>
                        </p:par>
                      </p:childTnLst>
                    </p:cTn>
                  </p:par>
                </p:childTnLst>
              </p:cTn>
              <p:nextCondLst>
                <p:cond evt="onClick" delay="0">
                  <p:tgtEl>
                    <p:spTgt spid="11"/>
                  </p:tgtEl>
                </p:cond>
              </p:nextCondLst>
            </p:seq>
            <p:video>
              <p:cMediaNode vol="80000">
                <p:cTn id="31" repeatCount="indefinite" fill="remove" display="0">
                  <p:stCondLst>
                    <p:cond delay="indefinite"/>
                  </p:stCondLst>
                </p:cTn>
                <p:tgtEl>
                  <p:spTgt spid="13"/>
                </p:tgtEl>
              </p:cMediaNode>
            </p:video>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3"/>
                                        </p:tgtEl>
                                      </p:cBhvr>
                                    </p:cmd>
                                  </p:childTnLst>
                                </p:cTn>
                              </p:par>
                            </p:childTnLst>
                          </p:cTn>
                        </p:par>
                      </p:childTnLst>
                    </p:cTn>
                  </p:par>
                </p:childTnLst>
              </p:cTn>
              <p:nextCondLst>
                <p:cond evt="onClick" delay="0">
                  <p:tgtEl>
                    <p:spTgt spid="13"/>
                  </p:tgtEl>
                </p:cond>
              </p:nextCondLst>
            </p:seq>
          </p:childTnLst>
        </p:cTn>
      </p:par>
    </p:tnLst>
  </p:timing>
  <p:extLst>
    <p:ext uri="{E180D4A7-C9FB-4DFB-919C-405C955672EB}">
      <p14:showEvtLst xmlns:p14="http://schemas.microsoft.com/office/powerpoint/2010/main">
        <p14:playEvt time="2" objId="9"/>
        <p14:playEvt time="4" objId="10"/>
        <p14:playEvt time="6" objId="11"/>
        <p14:playEvt time="7" objId="13"/>
        <p14:playEvt time="9943" objId="9"/>
        <p14:playEvt time="9944" objId="10"/>
        <p14:playEvt time="9944" objId="11"/>
        <p14:playEvt time="9945" objId="13"/>
        <p14:stopEvt time="11254" objId="9"/>
        <p14:stopEvt time="11254" objId="10"/>
        <p14:stopEvt time="11254" objId="11"/>
        <p14:stopEvt time="11254" objId="13"/>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573108"/>
            <a:ext cx="1082348"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MDM</a:t>
            </a:r>
            <a:endParaRPr lang="zh-CN" altLang="en-US" sz="280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D717E9DF-2CA5-57D2-CD02-39BECBF61AE9}"/>
              </a:ext>
            </a:extLst>
          </p:cNvPr>
          <p:cNvSpPr/>
          <p:nvPr/>
        </p:nvSpPr>
        <p:spPr>
          <a:xfrm>
            <a:off x="410236" y="4864889"/>
            <a:ext cx="982961"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MLD</a:t>
            </a:r>
            <a:endParaRPr lang="zh-CN" altLang="en-US" sz="280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6888138" y="4924492"/>
            <a:ext cx="1080427"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Ours</a:t>
            </a:r>
            <a:endParaRPr lang="zh-CN" altLang="en-US" sz="280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6094800" y="2572798"/>
            <a:ext cx="1737124"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T2M-GPT</a:t>
            </a:r>
            <a:endParaRPr lang="zh-CN" altLang="en-US" sz="280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772310" y="901607"/>
            <a:ext cx="5188395" cy="52322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5188395" cy="400110"/>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forward and does a handstand.”</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CAMD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and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SOTA</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Methods</a:t>
            </a:r>
            <a:endParaRPr lang="zh-CN" altLang="en-US" sz="2800" b="1" i="1" dirty="0">
              <a:solidFill>
                <a:schemeClr val="bg1"/>
              </a:solidFill>
              <a:latin typeface="Times New Roman" panose="02020603050405020304" pitchFamily="18" charset="0"/>
              <a:cs typeface="Times New Roman" panose="02020603050405020304" pitchFamily="18" charset="0"/>
            </a:endParaRPr>
          </a:p>
        </p:txBody>
      </p:sp>
      <p:pic>
        <p:nvPicPr>
          <p:cNvPr id="2" name="smr_hand.mp4">
            <a:hlinkClick r:id="" action="ppaction://media"/>
            <a:extLst>
              <a:ext uri="{FF2B5EF4-FFF2-40B4-BE49-F238E27FC236}">
                <a16:creationId xmlns:a16="http://schemas.microsoft.com/office/drawing/2014/main" id="{D3EA7ACE-EDF7-4049-AAA3-D93F133CBB55}"/>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l="28845" t="33600" r="29022" b="5778"/>
          <a:stretch/>
        </p:blipFill>
        <p:spPr>
          <a:xfrm>
            <a:off x="8732916" y="4097712"/>
            <a:ext cx="1876539" cy="2700000"/>
          </a:xfrm>
          <a:prstGeom prst="rect">
            <a:avLst/>
          </a:prstGeom>
        </p:spPr>
      </p:pic>
      <p:pic>
        <p:nvPicPr>
          <p:cNvPr id="3" name="t2m_hand.mp4">
            <a:hlinkClick r:id="" action="ppaction://media"/>
            <a:extLst>
              <a:ext uri="{FF2B5EF4-FFF2-40B4-BE49-F238E27FC236}">
                <a16:creationId xmlns:a16="http://schemas.microsoft.com/office/drawing/2014/main" id="{3270D82B-4035-FA2E-4DB1-FB292F3A70C1}"/>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25821" t="34846" r="26356" b="3287"/>
          <a:stretch/>
        </p:blipFill>
        <p:spPr>
          <a:xfrm>
            <a:off x="8584938" y="1484408"/>
            <a:ext cx="2087069" cy="2700000"/>
          </a:xfrm>
          <a:prstGeom prst="rect">
            <a:avLst/>
          </a:prstGeom>
        </p:spPr>
      </p:pic>
      <p:pic>
        <p:nvPicPr>
          <p:cNvPr id="11" name="mdm_hand.mp4">
            <a:hlinkClick r:id="" action="ppaction://media"/>
            <a:extLst>
              <a:ext uri="{FF2B5EF4-FFF2-40B4-BE49-F238E27FC236}">
                <a16:creationId xmlns:a16="http://schemas.microsoft.com/office/drawing/2014/main" id="{8F716109-4482-4E9F-600F-1E7CC6875746}"/>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l="29556" t="38632" r="29378" b="11288"/>
          <a:stretch/>
        </p:blipFill>
        <p:spPr>
          <a:xfrm>
            <a:off x="1772310" y="1484408"/>
            <a:ext cx="2214049" cy="2700000"/>
          </a:xfrm>
          <a:prstGeom prst="rect">
            <a:avLst/>
          </a:prstGeom>
        </p:spPr>
      </p:pic>
      <p:pic>
        <p:nvPicPr>
          <p:cNvPr id="13" name="mld_hand.mp4">
            <a:hlinkClick r:id="" action="ppaction://media"/>
            <a:extLst>
              <a:ext uri="{FF2B5EF4-FFF2-40B4-BE49-F238E27FC236}">
                <a16:creationId xmlns:a16="http://schemas.microsoft.com/office/drawing/2014/main" id="{D8DAA4C9-B2D3-D4DF-E563-0953DAAEE591}"/>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l="23317" t="40249" r="22694" b="8800"/>
          <a:stretch/>
        </p:blipFill>
        <p:spPr>
          <a:xfrm>
            <a:off x="1492584" y="4158000"/>
            <a:ext cx="2860933" cy="2700000"/>
          </a:xfrm>
          <a:prstGeom prst="rect">
            <a:avLst/>
          </a:prstGeom>
        </p:spPr>
      </p:pic>
    </p:spTree>
    <p:extLst>
      <p:ext uri="{BB962C8B-B14F-4D97-AF65-F5344CB8AC3E}">
        <p14:creationId xmlns:p14="http://schemas.microsoft.com/office/powerpoint/2010/main" val="3382722195"/>
      </p:ext>
    </p:extLst>
  </p:cSld>
  <p:clrMapOvr>
    <a:masterClrMapping/>
  </p:clrMapOvr>
  <p:transition spd="med" advTm="7342">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00" fill="hold"/>
                                        <p:tgtEl>
                                          <p:spTgt spid="2"/>
                                        </p:tgtEl>
                                      </p:cBhvr>
                                    </p:cmd>
                                  </p:childTnLst>
                                </p:cTn>
                              </p:par>
                              <p:par>
                                <p:cTn id="7" presetID="1" presetClass="mediacall" presetSubtype="0" fill="hold" nodeType="withEffect">
                                  <p:stCondLst>
                                    <p:cond delay="0"/>
                                  </p:stCondLst>
                                  <p:childTnLst>
                                    <p:cmd type="call" cmd="playFrom(0.0)">
                                      <p:cBhvr>
                                        <p:cTn id="8" dur="6400" fill="hold"/>
                                        <p:tgtEl>
                                          <p:spTgt spid="3"/>
                                        </p:tgtEl>
                                      </p:cBhvr>
                                    </p:cmd>
                                  </p:childTnLst>
                                </p:cTn>
                              </p:par>
                              <p:par>
                                <p:cTn id="9" presetID="1" presetClass="mediacall" presetSubtype="0" fill="hold" nodeType="withEffect">
                                  <p:stCondLst>
                                    <p:cond delay="0"/>
                                  </p:stCondLst>
                                  <p:childTnLst>
                                    <p:cmd type="call" cmd="playFrom(0.0)">
                                      <p:cBhvr>
                                        <p:cTn id="10" dur="6000" fill="hold"/>
                                        <p:tgtEl>
                                          <p:spTgt spid="11"/>
                                        </p:tgtEl>
                                      </p:cBhvr>
                                    </p:cmd>
                                  </p:childTnLst>
                                </p:cTn>
                              </p:par>
                              <p:par>
                                <p:cTn id="11" presetID="1" presetClass="mediacall" presetSubtype="0" fill="hold" nodeType="withEffect">
                                  <p:stCondLst>
                                    <p:cond delay="0"/>
                                  </p:stCondLst>
                                  <p:childTnLst>
                                    <p:cmd type="call" cmd="playFrom(0.0)">
                                      <p:cBhvr>
                                        <p:cTn id="12" dur="6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remove" display="0">
                  <p:stCondLst>
                    <p:cond delay="indefinite"/>
                  </p:stCondLst>
                </p:cTn>
                <p:tgtEl>
                  <p:spTgt spid="2"/>
                </p:tgtEl>
              </p:cMediaNode>
            </p:video>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2"/>
                                        </p:tgtEl>
                                      </p:cBhvr>
                                    </p:cmd>
                                  </p:childTnLst>
                                </p:cTn>
                              </p:par>
                            </p:childTnLst>
                          </p:cTn>
                        </p:par>
                      </p:childTnLst>
                    </p:cTn>
                  </p:par>
                </p:childTnLst>
              </p:cTn>
              <p:nextCondLst>
                <p:cond evt="onClick" delay="0">
                  <p:tgtEl>
                    <p:spTgt spid="2"/>
                  </p:tgtEl>
                </p:cond>
              </p:nextCondLst>
            </p:seq>
            <p:video>
              <p:cMediaNode vol="80000">
                <p:cTn id="19" repeatCount="indefinite" fill="remove" display="0">
                  <p:stCondLst>
                    <p:cond delay="indefinite"/>
                  </p:stCondLst>
                </p:cTn>
                <p:tgtEl>
                  <p:spTgt spid="3"/>
                </p:tgtEl>
              </p:cMediaNode>
            </p:video>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3"/>
                                        </p:tgtEl>
                                      </p:cBhvr>
                                    </p:cmd>
                                  </p:childTnLst>
                                </p:cTn>
                              </p:par>
                            </p:childTnLst>
                          </p:cTn>
                        </p:par>
                      </p:childTnLst>
                    </p:cTn>
                  </p:par>
                </p:childTnLst>
              </p:cTn>
              <p:nextCondLst>
                <p:cond evt="onClick" delay="0">
                  <p:tgtEl>
                    <p:spTgt spid="3"/>
                  </p:tgtEl>
                </p:cond>
              </p:nextCondLst>
            </p:seq>
            <p:video>
              <p:cMediaNode vol="80000">
                <p:cTn id="25" repeatCount="indefinite" fill="remove" display="0">
                  <p:stCondLst>
                    <p:cond delay="indefinite"/>
                  </p:stCondLst>
                </p:cTn>
                <p:tgtEl>
                  <p:spTgt spid="11"/>
                </p:tgtEl>
              </p:cMediaNode>
            </p:video>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11"/>
                                        </p:tgtEl>
                                      </p:cBhvr>
                                    </p:cmd>
                                  </p:childTnLst>
                                </p:cTn>
                              </p:par>
                            </p:childTnLst>
                          </p:cTn>
                        </p:par>
                      </p:childTnLst>
                    </p:cTn>
                  </p:par>
                </p:childTnLst>
              </p:cTn>
              <p:nextCondLst>
                <p:cond evt="onClick" delay="0">
                  <p:tgtEl>
                    <p:spTgt spid="11"/>
                  </p:tgtEl>
                </p:cond>
              </p:nextCondLst>
            </p:seq>
            <p:video>
              <p:cMediaNode vol="80000">
                <p:cTn id="31" repeatCount="indefinite" fill="remove" display="0">
                  <p:stCondLst>
                    <p:cond delay="indefinite"/>
                  </p:stCondLst>
                </p:cTn>
                <p:tgtEl>
                  <p:spTgt spid="13"/>
                </p:tgtEl>
              </p:cMediaNode>
            </p:video>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3"/>
                                        </p:tgtEl>
                                      </p:cBhvr>
                                    </p:cmd>
                                  </p:childTnLst>
                                </p:cTn>
                              </p:par>
                            </p:childTnLst>
                          </p:cTn>
                        </p:par>
                      </p:childTnLst>
                    </p:cTn>
                  </p:par>
                </p:childTnLst>
              </p:cTn>
              <p:nextCondLst>
                <p:cond evt="onClick" delay="0">
                  <p:tgtEl>
                    <p:spTgt spid="13"/>
                  </p:tgtEl>
                </p:cond>
              </p:nextCondLst>
            </p:seq>
          </p:childTnLst>
        </p:cTn>
      </p:par>
    </p:tnLst>
  </p:timing>
  <p:extLst>
    <p:ext uri="{E180D4A7-C9FB-4DFB-919C-405C955672EB}">
      <p14:showEvtLst xmlns:p14="http://schemas.microsoft.com/office/powerpoint/2010/main">
        <p14:playEvt time="2" objId="2"/>
        <p14:playEvt time="4" objId="3"/>
        <p14:playEvt time="6" objId="11"/>
        <p14:playEvt time="7" objId="13"/>
        <p14:playEvt time="6147" objId="2"/>
        <p14:playEvt time="6148" objId="11"/>
        <p14:playEvt time="6149" objId="13"/>
        <p14:playEvt time="6514" objId="3"/>
        <p14:stopEvt time="7342" objId="2"/>
        <p14:stopEvt time="7342" objId="3"/>
        <p14:stopEvt time="7342" objId="11"/>
        <p14:stopEvt time="7342" objId="1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573108"/>
            <a:ext cx="1082348"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MDM</a:t>
            </a:r>
            <a:endParaRPr lang="zh-CN" altLang="en-US" sz="280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D717E9DF-2CA5-57D2-CD02-39BECBF61AE9}"/>
              </a:ext>
            </a:extLst>
          </p:cNvPr>
          <p:cNvSpPr/>
          <p:nvPr/>
        </p:nvSpPr>
        <p:spPr>
          <a:xfrm>
            <a:off x="410236" y="4864889"/>
            <a:ext cx="982961"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MLD</a:t>
            </a:r>
            <a:endParaRPr lang="zh-CN" altLang="en-US" sz="280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6888138" y="4924492"/>
            <a:ext cx="1080427"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Ours</a:t>
            </a:r>
            <a:endParaRPr lang="zh-CN" altLang="en-US" sz="280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6094800" y="2572798"/>
            <a:ext cx="1737124"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T2M-GPT</a:t>
            </a:r>
            <a:endParaRPr lang="zh-CN" altLang="en-US" sz="280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772310" y="901607"/>
            <a:ext cx="6286602" cy="52322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6384138" cy="400110"/>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ties the shoe, then stands up and walks forward.”</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CAMD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and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SOTA</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Methods</a:t>
            </a:r>
            <a:endParaRPr lang="zh-CN" altLang="en-US" sz="2800" b="1" i="1" dirty="0">
              <a:solidFill>
                <a:schemeClr val="bg1"/>
              </a:solidFill>
              <a:latin typeface="Times New Roman" panose="02020603050405020304" pitchFamily="18" charset="0"/>
              <a:cs typeface="Times New Roman" panose="02020603050405020304" pitchFamily="18" charset="0"/>
            </a:endParaRPr>
          </a:p>
        </p:txBody>
      </p:sp>
      <p:pic>
        <p:nvPicPr>
          <p:cNvPr id="3" name="smr_tie.mp4">
            <a:hlinkClick r:id="" action="ppaction://media"/>
            <a:extLst>
              <a:ext uri="{FF2B5EF4-FFF2-40B4-BE49-F238E27FC236}">
                <a16:creationId xmlns:a16="http://schemas.microsoft.com/office/drawing/2014/main" id="{E66EB6F9-FA2C-F074-D4B2-F575C0677AC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l="23689" t="34479" r="24688"/>
          <a:stretch/>
        </p:blipFill>
        <p:spPr>
          <a:xfrm>
            <a:off x="8564825" y="4137129"/>
            <a:ext cx="2127293" cy="2700000"/>
          </a:xfrm>
          <a:prstGeom prst="rect">
            <a:avLst/>
          </a:prstGeom>
        </p:spPr>
      </p:pic>
      <p:pic>
        <p:nvPicPr>
          <p:cNvPr id="4" name="t2m_tie.mp4">
            <a:hlinkClick r:id="" action="ppaction://media"/>
            <a:extLst>
              <a:ext uri="{FF2B5EF4-FFF2-40B4-BE49-F238E27FC236}">
                <a16:creationId xmlns:a16="http://schemas.microsoft.com/office/drawing/2014/main" id="{995ABDCE-F833-A519-FAC2-F296DCC319AC}"/>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31868" t="37516" r="32044" b="20564"/>
          <a:stretch/>
        </p:blipFill>
        <p:spPr>
          <a:xfrm>
            <a:off x="8466275" y="1449040"/>
            <a:ext cx="2324395" cy="2700000"/>
          </a:xfrm>
          <a:prstGeom prst="rect">
            <a:avLst/>
          </a:prstGeom>
        </p:spPr>
      </p:pic>
      <p:pic>
        <p:nvPicPr>
          <p:cNvPr id="9" name="mdm_tie.mp4">
            <a:hlinkClick r:id="" action="ppaction://media"/>
            <a:extLst>
              <a:ext uri="{FF2B5EF4-FFF2-40B4-BE49-F238E27FC236}">
                <a16:creationId xmlns:a16="http://schemas.microsoft.com/office/drawing/2014/main" id="{08462CE2-9247-E1E1-BD43-96C7BFAF3630}"/>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l="27422" t="31111" r="27956"/>
          <a:stretch/>
        </p:blipFill>
        <p:spPr>
          <a:xfrm>
            <a:off x="2096748" y="1501792"/>
            <a:ext cx="1748904" cy="2700000"/>
          </a:xfrm>
          <a:prstGeom prst="rect">
            <a:avLst/>
          </a:prstGeom>
        </p:spPr>
      </p:pic>
      <p:pic>
        <p:nvPicPr>
          <p:cNvPr id="10" name="mld_tie.mp4">
            <a:hlinkClick r:id="" action="ppaction://media"/>
            <a:extLst>
              <a:ext uri="{FF2B5EF4-FFF2-40B4-BE49-F238E27FC236}">
                <a16:creationId xmlns:a16="http://schemas.microsoft.com/office/drawing/2014/main" id="{504D9331-7ADC-EC6E-8245-5F6E1257857A}"/>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l="31511" t="32740" r="32045" b="26222"/>
          <a:stretch/>
        </p:blipFill>
        <p:spPr>
          <a:xfrm>
            <a:off x="1772310" y="4149040"/>
            <a:ext cx="2397781" cy="2700000"/>
          </a:xfrm>
          <a:prstGeom prst="rect">
            <a:avLst/>
          </a:prstGeom>
        </p:spPr>
      </p:pic>
    </p:spTree>
    <p:extLst>
      <p:ext uri="{BB962C8B-B14F-4D97-AF65-F5344CB8AC3E}">
        <p14:creationId xmlns:p14="http://schemas.microsoft.com/office/powerpoint/2010/main" val="2919721980"/>
      </p:ext>
    </p:extLst>
  </p:cSld>
  <p:clrMapOvr>
    <a:masterClrMapping/>
  </p:clrMapOvr>
  <p:transition spd="med" advTm="1097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3"/>
                                        </p:tgtEl>
                                      </p:cBhvr>
                                    </p:cmd>
                                  </p:childTnLst>
                                </p:cTn>
                              </p:par>
                              <p:par>
                                <p:cTn id="7" presetID="1" presetClass="mediacall" presetSubtype="0" fill="hold" nodeType="withEffect">
                                  <p:stCondLst>
                                    <p:cond delay="0"/>
                                  </p:stCondLst>
                                  <p:childTnLst>
                                    <p:cmd type="call" cmd="playFrom(0.0)">
                                      <p:cBhvr>
                                        <p:cTn id="8" dur="9650" fill="hold"/>
                                        <p:tgtEl>
                                          <p:spTgt spid="4"/>
                                        </p:tgtEl>
                                      </p:cBhvr>
                                    </p:cmd>
                                  </p:childTnLst>
                                </p:cTn>
                              </p:par>
                              <p:par>
                                <p:cTn id="9" presetID="1" presetClass="mediacall" presetSubtype="0" fill="hold" nodeType="withEffect">
                                  <p:stCondLst>
                                    <p:cond delay="0"/>
                                  </p:stCondLst>
                                  <p:childTnLst>
                                    <p:cmd type="call" cmd="playFrom(0.0)">
                                      <p:cBhvr>
                                        <p:cTn id="10" dur="9850" fill="hold"/>
                                        <p:tgtEl>
                                          <p:spTgt spid="9"/>
                                        </p:tgtEl>
                                      </p:cBhvr>
                                    </p:cmd>
                                  </p:childTnLst>
                                </p:cTn>
                              </p:par>
                              <p:par>
                                <p:cTn id="11" presetID="1" presetClass="mediacall" presetSubtype="0" fill="hold" nodeType="withEffect">
                                  <p:stCondLst>
                                    <p:cond delay="0"/>
                                  </p:stCondLst>
                                  <p:childTnLst>
                                    <p:cmd type="call" cmd="playFrom(0.0)">
                                      <p:cBhvr>
                                        <p:cTn id="12" dur="98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remove" display="0">
                  <p:stCondLst>
                    <p:cond delay="indefinite"/>
                  </p:stCondLst>
                </p:cTn>
                <p:tgtEl>
                  <p:spTgt spid="3"/>
                </p:tgtEl>
              </p:cMediaNode>
            </p:vide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3"/>
                                        </p:tgtEl>
                                      </p:cBhvr>
                                    </p:cmd>
                                  </p:childTnLst>
                                </p:cTn>
                              </p:par>
                            </p:childTnLst>
                          </p:cTn>
                        </p:par>
                      </p:childTnLst>
                    </p:cTn>
                  </p:par>
                </p:childTnLst>
              </p:cTn>
              <p:nextCondLst>
                <p:cond evt="onClick" delay="0">
                  <p:tgtEl>
                    <p:spTgt spid="3"/>
                  </p:tgtEl>
                </p:cond>
              </p:nextCondLst>
            </p:seq>
            <p:video>
              <p:cMediaNode vol="80000">
                <p:cTn id="19" repeatCount="indefinite" fill="remove"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video>
              <p:cMediaNode vol="80000">
                <p:cTn id="25" repeatCount="indefinite" fill="remove" display="0">
                  <p:stCondLst>
                    <p:cond delay="indefinite"/>
                  </p:stCondLst>
                </p:cTn>
                <p:tgtEl>
                  <p:spTgt spid="9"/>
                </p:tgtEl>
              </p:cMediaNode>
            </p:video>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9"/>
                                        </p:tgtEl>
                                      </p:cBhvr>
                                    </p:cmd>
                                  </p:childTnLst>
                                </p:cTn>
                              </p:par>
                            </p:childTnLst>
                          </p:cTn>
                        </p:par>
                      </p:childTnLst>
                    </p:cTn>
                  </p:par>
                </p:childTnLst>
              </p:cTn>
              <p:nextCondLst>
                <p:cond evt="onClick" delay="0">
                  <p:tgtEl>
                    <p:spTgt spid="9"/>
                  </p:tgtEl>
                </p:cond>
              </p:nextCondLst>
            </p:seq>
            <p:video>
              <p:cMediaNode vol="80000">
                <p:cTn id="31" repeatCount="indefinite" fill="remove" display="0">
                  <p:stCondLst>
                    <p:cond delay="indefinite"/>
                  </p:stCondLst>
                </p:cTn>
                <p:tgtEl>
                  <p:spTgt spid="10"/>
                </p:tgtEl>
              </p:cMediaNode>
            </p:video>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0"/>
                                        </p:tgtEl>
                                      </p:cBhvr>
                                    </p:cmd>
                                  </p:childTnLst>
                                </p:cTn>
                              </p:par>
                            </p:childTnLst>
                          </p:cTn>
                        </p:par>
                      </p:childTnLst>
                    </p:cTn>
                  </p:par>
                </p:childTnLst>
              </p:cTn>
              <p:nextCondLst>
                <p:cond evt="onClick" delay="0">
                  <p:tgtEl>
                    <p:spTgt spid="10"/>
                  </p:tgtEl>
                </p:cond>
              </p:nextCondLst>
            </p:seq>
          </p:childTnLst>
        </p:cTn>
      </p:par>
    </p:tnLst>
  </p:timing>
  <p:extLst>
    <p:ext uri="{E180D4A7-C9FB-4DFB-919C-405C955672EB}">
      <p14:showEvtLst xmlns:p14="http://schemas.microsoft.com/office/powerpoint/2010/main">
        <p14:playEvt time="2" objId="3"/>
        <p14:playEvt time="4" objId="4"/>
        <p14:playEvt time="6" objId="9"/>
        <p14:playEvt time="7" objId="10"/>
        <p14:playEvt time="9739" objId="4"/>
        <p14:playEvt time="9984" objId="3"/>
        <p14:playEvt time="9985" objId="9"/>
        <p14:playEvt time="9985" objId="10"/>
        <p14:stopEvt time="10974" objId="3"/>
        <p14:stopEvt time="10974" objId="4"/>
        <p14:stopEvt time="10974" objId="9"/>
        <p14:stopEvt time="10974" objId="10"/>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573108"/>
            <a:ext cx="1082348"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MDM</a:t>
            </a:r>
            <a:endParaRPr lang="zh-CN" altLang="en-US" sz="280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D717E9DF-2CA5-57D2-CD02-39BECBF61AE9}"/>
              </a:ext>
            </a:extLst>
          </p:cNvPr>
          <p:cNvSpPr/>
          <p:nvPr/>
        </p:nvSpPr>
        <p:spPr>
          <a:xfrm>
            <a:off x="410236" y="4864889"/>
            <a:ext cx="982961"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MLD</a:t>
            </a:r>
            <a:endParaRPr lang="zh-CN" altLang="en-US" sz="280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6888138" y="4924492"/>
            <a:ext cx="1080427"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Ours</a:t>
            </a:r>
            <a:endParaRPr lang="zh-CN" altLang="en-US" sz="280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6094800" y="2572798"/>
            <a:ext cx="1737124"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T2M-GPT</a:t>
            </a:r>
            <a:endParaRPr lang="zh-CN" altLang="en-US" sz="280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772310" y="901607"/>
            <a:ext cx="6196255" cy="52322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6196255" cy="400110"/>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forward and stops, then begins to swim.”</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CAMD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and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SOTA</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Methods</a:t>
            </a:r>
            <a:endParaRPr lang="zh-CN" altLang="en-US" sz="2800" b="1" i="1" dirty="0">
              <a:solidFill>
                <a:schemeClr val="bg1"/>
              </a:solidFill>
              <a:latin typeface="Times New Roman" panose="02020603050405020304" pitchFamily="18" charset="0"/>
              <a:cs typeface="Times New Roman" panose="02020603050405020304" pitchFamily="18" charset="0"/>
            </a:endParaRPr>
          </a:p>
        </p:txBody>
      </p:sp>
      <p:pic>
        <p:nvPicPr>
          <p:cNvPr id="2" name="smr_swim.mp4">
            <a:hlinkClick r:id="" action="ppaction://media"/>
            <a:extLst>
              <a:ext uri="{FF2B5EF4-FFF2-40B4-BE49-F238E27FC236}">
                <a16:creationId xmlns:a16="http://schemas.microsoft.com/office/drawing/2014/main" id="{1126EDE0-4C6C-F8A8-A259-F6B766AEF27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l="18711" t="26489" r="18356"/>
          <a:stretch/>
        </p:blipFill>
        <p:spPr>
          <a:xfrm>
            <a:off x="8325259" y="4123162"/>
            <a:ext cx="2311487" cy="2700000"/>
          </a:xfrm>
          <a:prstGeom prst="rect">
            <a:avLst/>
          </a:prstGeom>
        </p:spPr>
      </p:pic>
      <p:pic>
        <p:nvPicPr>
          <p:cNvPr id="4" name="t2m_swim.mp4">
            <a:hlinkClick r:id="" action="ppaction://media"/>
            <a:extLst>
              <a:ext uri="{FF2B5EF4-FFF2-40B4-BE49-F238E27FC236}">
                <a16:creationId xmlns:a16="http://schemas.microsoft.com/office/drawing/2014/main" id="{F4784CEC-0AD9-8B2B-F324-B9AD51409819}"/>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24222" t="30044" r="24688"/>
          <a:stretch/>
        </p:blipFill>
        <p:spPr>
          <a:xfrm>
            <a:off x="8495065" y="1423162"/>
            <a:ext cx="1971873" cy="2700000"/>
          </a:xfrm>
          <a:prstGeom prst="rect">
            <a:avLst/>
          </a:prstGeom>
        </p:spPr>
      </p:pic>
      <p:pic>
        <p:nvPicPr>
          <p:cNvPr id="9" name="mdm_swim.mp4">
            <a:hlinkClick r:id="" action="ppaction://media"/>
            <a:extLst>
              <a:ext uri="{FF2B5EF4-FFF2-40B4-BE49-F238E27FC236}">
                <a16:creationId xmlns:a16="http://schemas.microsoft.com/office/drawing/2014/main" id="{8BBAAD3A-C972-EDD7-3253-F1BB6F1567AD}"/>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l="22445" t="37516" r="21466" b="6845"/>
          <a:stretch/>
        </p:blipFill>
        <p:spPr>
          <a:xfrm>
            <a:off x="1772310" y="1501792"/>
            <a:ext cx="2721806" cy="2700000"/>
          </a:xfrm>
          <a:prstGeom prst="rect">
            <a:avLst/>
          </a:prstGeom>
        </p:spPr>
      </p:pic>
      <p:pic>
        <p:nvPicPr>
          <p:cNvPr id="10" name="mld_swim.mp4">
            <a:hlinkClick r:id="" action="ppaction://media"/>
            <a:extLst>
              <a:ext uri="{FF2B5EF4-FFF2-40B4-BE49-F238E27FC236}">
                <a16:creationId xmlns:a16="http://schemas.microsoft.com/office/drawing/2014/main" id="{D0891A91-1701-A8F3-2A38-11C1D8EFAC08}"/>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l="32738" t="13826" r="32002" b="26400"/>
          <a:stretch/>
        </p:blipFill>
        <p:spPr>
          <a:xfrm>
            <a:off x="2347490" y="4212889"/>
            <a:ext cx="1571445" cy="2664000"/>
          </a:xfrm>
          <a:prstGeom prst="rect">
            <a:avLst/>
          </a:prstGeom>
        </p:spPr>
      </p:pic>
    </p:spTree>
    <p:extLst>
      <p:ext uri="{BB962C8B-B14F-4D97-AF65-F5344CB8AC3E}">
        <p14:creationId xmlns:p14="http://schemas.microsoft.com/office/powerpoint/2010/main" val="3411557971"/>
      </p:ext>
    </p:extLst>
  </p:cSld>
  <p:clrMapOvr>
    <a:masterClrMapping/>
  </p:clrMapOvr>
  <p:transition spd="med" advTm="10833">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2"/>
                                        </p:tgtEl>
                                      </p:cBhvr>
                                    </p:cmd>
                                  </p:childTnLst>
                                </p:cTn>
                              </p:par>
                              <p:par>
                                <p:cTn id="7" presetID="1" presetClass="mediacall" presetSubtype="0" fill="hold" nodeType="withEffect">
                                  <p:stCondLst>
                                    <p:cond delay="0"/>
                                  </p:stCondLst>
                                  <p:childTnLst>
                                    <p:cmd type="call" cmd="playFrom(0.0)">
                                      <p:cBhvr>
                                        <p:cTn id="8" dur="9650" fill="hold"/>
                                        <p:tgtEl>
                                          <p:spTgt spid="4"/>
                                        </p:tgtEl>
                                      </p:cBhvr>
                                    </p:cmd>
                                  </p:childTnLst>
                                </p:cTn>
                              </p:par>
                              <p:par>
                                <p:cTn id="9" presetID="1" presetClass="mediacall" presetSubtype="0" fill="hold" nodeType="withEffect">
                                  <p:stCondLst>
                                    <p:cond delay="0"/>
                                  </p:stCondLst>
                                  <p:childTnLst>
                                    <p:cmd type="call" cmd="playFrom(0.0)">
                                      <p:cBhvr>
                                        <p:cTn id="10" dur="9850" fill="hold"/>
                                        <p:tgtEl>
                                          <p:spTgt spid="9"/>
                                        </p:tgtEl>
                                      </p:cBhvr>
                                    </p:cmd>
                                  </p:childTnLst>
                                </p:cTn>
                              </p:par>
                              <p:par>
                                <p:cTn id="11" presetID="1" presetClass="mediacall" presetSubtype="0" fill="hold" nodeType="withEffect">
                                  <p:stCondLst>
                                    <p:cond delay="0"/>
                                  </p:stCondLst>
                                  <p:childTnLst>
                                    <p:cmd type="call" cmd="playFrom(0.0)">
                                      <p:cBhvr>
                                        <p:cTn id="12" dur="98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remove" display="0">
                  <p:stCondLst>
                    <p:cond delay="indefinite"/>
                  </p:stCondLst>
                </p:cTn>
                <p:tgtEl>
                  <p:spTgt spid="2"/>
                </p:tgtEl>
              </p:cMediaNode>
            </p:video>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2"/>
                                        </p:tgtEl>
                                      </p:cBhvr>
                                    </p:cmd>
                                  </p:childTnLst>
                                </p:cTn>
                              </p:par>
                            </p:childTnLst>
                          </p:cTn>
                        </p:par>
                      </p:childTnLst>
                    </p:cTn>
                  </p:par>
                </p:childTnLst>
              </p:cTn>
              <p:nextCondLst>
                <p:cond evt="onClick" delay="0">
                  <p:tgtEl>
                    <p:spTgt spid="2"/>
                  </p:tgtEl>
                </p:cond>
              </p:nextCondLst>
            </p:seq>
            <p:video>
              <p:cMediaNode vol="80000">
                <p:cTn id="19" repeatCount="indefinite" fill="remove"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video>
              <p:cMediaNode vol="80000">
                <p:cTn id="25" repeatCount="indefinite" fill="remove" display="0">
                  <p:stCondLst>
                    <p:cond delay="indefinite"/>
                  </p:stCondLst>
                </p:cTn>
                <p:tgtEl>
                  <p:spTgt spid="9"/>
                </p:tgtEl>
              </p:cMediaNode>
            </p:video>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9"/>
                                        </p:tgtEl>
                                      </p:cBhvr>
                                    </p:cmd>
                                  </p:childTnLst>
                                </p:cTn>
                              </p:par>
                            </p:childTnLst>
                          </p:cTn>
                        </p:par>
                      </p:childTnLst>
                    </p:cTn>
                  </p:par>
                </p:childTnLst>
              </p:cTn>
              <p:nextCondLst>
                <p:cond evt="onClick" delay="0">
                  <p:tgtEl>
                    <p:spTgt spid="9"/>
                  </p:tgtEl>
                </p:cond>
              </p:nextCondLst>
            </p:seq>
            <p:video>
              <p:cMediaNode vol="80000">
                <p:cTn id="31" repeatCount="indefinite" fill="remove" display="0">
                  <p:stCondLst>
                    <p:cond delay="indefinite"/>
                  </p:stCondLst>
                </p:cTn>
                <p:tgtEl>
                  <p:spTgt spid="10"/>
                </p:tgtEl>
              </p:cMediaNode>
            </p:video>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0"/>
                                        </p:tgtEl>
                                      </p:cBhvr>
                                    </p:cmd>
                                  </p:childTnLst>
                                </p:cTn>
                              </p:par>
                            </p:childTnLst>
                          </p:cTn>
                        </p:par>
                      </p:childTnLst>
                    </p:cTn>
                  </p:par>
                </p:childTnLst>
              </p:cTn>
              <p:nextCondLst>
                <p:cond evt="onClick" delay="0">
                  <p:tgtEl>
                    <p:spTgt spid="10"/>
                  </p:tgtEl>
                </p:cond>
              </p:nextCondLst>
            </p:seq>
          </p:childTnLst>
        </p:cTn>
      </p:par>
    </p:tnLst>
  </p:timing>
  <p:extLst>
    <p:ext uri="{E180D4A7-C9FB-4DFB-919C-405C955672EB}">
      <p14:showEvtLst xmlns:p14="http://schemas.microsoft.com/office/powerpoint/2010/main">
        <p14:playEvt time="2" objId="2"/>
        <p14:playEvt time="4" objId="4"/>
        <p14:playEvt time="6" objId="9"/>
        <p14:playEvt time="7" objId="10"/>
        <p14:playEvt time="9827" objId="4"/>
        <p14:playEvt time="10017" objId="2"/>
        <p14:playEvt time="10017" objId="9"/>
        <p14:playEvt time="10018" objId="10"/>
        <p14:stopEvt time="10833" objId="2"/>
        <p14:stopEvt time="10833" objId="4"/>
        <p14:stopEvt time="10833" objId="9"/>
        <p14:stopEvt time="10833" objId="1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573108"/>
            <a:ext cx="1082348"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MDM</a:t>
            </a:r>
            <a:endParaRPr lang="zh-CN" altLang="en-US" sz="280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D717E9DF-2CA5-57D2-CD02-39BECBF61AE9}"/>
              </a:ext>
            </a:extLst>
          </p:cNvPr>
          <p:cNvSpPr/>
          <p:nvPr/>
        </p:nvSpPr>
        <p:spPr>
          <a:xfrm>
            <a:off x="410236" y="4864889"/>
            <a:ext cx="982961" cy="523220"/>
          </a:xfrm>
          <a:prstGeom prst="rect">
            <a:avLst/>
          </a:prstGeom>
          <a:noFill/>
        </p:spPr>
        <p:txBody>
          <a:bodyPr wrap="none" lIns="91440" tIns="45720" rIns="91440" bIns="45720">
            <a:spAutoFit/>
          </a:bodyPr>
          <a:lstStyle/>
          <a:p>
            <a:r>
              <a:rPr lang="en-US" altLang="zh-CN" sz="2800">
                <a:latin typeface="Times New Roman" panose="02020603050405020304" pitchFamily="18" charset="0"/>
                <a:cs typeface="Times New Roman" panose="02020603050405020304" pitchFamily="18" charset="0"/>
              </a:rPr>
              <a:t>MLD</a:t>
            </a:r>
            <a:endParaRPr lang="zh-CN" altLang="en-US" sz="280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6888138" y="4924492"/>
            <a:ext cx="1080427"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Ours</a:t>
            </a:r>
            <a:endParaRPr lang="zh-CN" altLang="en-US" sz="280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6094800" y="2572798"/>
            <a:ext cx="1737124" cy="523220"/>
          </a:xfrm>
          <a:prstGeom prst="rect">
            <a:avLst/>
          </a:prstGeom>
          <a:noFill/>
        </p:spPr>
        <p:txBody>
          <a:bodyPr wrap="square" lIns="91440" tIns="45720" rIns="91440" bIns="45720">
            <a:spAutoFit/>
          </a:bodyPr>
          <a:lstStyle/>
          <a:p>
            <a:r>
              <a:rPr lang="en-US" altLang="zh-CN" sz="2800">
                <a:latin typeface="Times New Roman" panose="02020603050405020304" pitchFamily="18" charset="0"/>
                <a:cs typeface="Times New Roman" panose="02020603050405020304" pitchFamily="18" charset="0"/>
              </a:rPr>
              <a:t>T2M-GPT</a:t>
            </a:r>
            <a:endParaRPr lang="zh-CN" altLang="en-US" sz="280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772310" y="901607"/>
            <a:ext cx="5591658" cy="544929"/>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5591658" cy="400110"/>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swims, then stands up and goes upstairs.”</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CAMD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and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SOTA</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Methods</a:t>
            </a:r>
            <a:endParaRPr lang="zh-CN" altLang="en-US" sz="2800" b="1" i="1" dirty="0">
              <a:solidFill>
                <a:schemeClr val="bg1"/>
              </a:solidFill>
              <a:latin typeface="Times New Roman" panose="02020603050405020304" pitchFamily="18" charset="0"/>
              <a:cs typeface="Times New Roman" panose="02020603050405020304" pitchFamily="18" charset="0"/>
            </a:endParaRPr>
          </a:p>
        </p:txBody>
      </p:sp>
      <p:pic>
        <p:nvPicPr>
          <p:cNvPr id="3" name="smr_upstair.mp4">
            <a:hlinkClick r:id="" action="ppaction://media"/>
            <a:extLst>
              <a:ext uri="{FF2B5EF4-FFF2-40B4-BE49-F238E27FC236}">
                <a16:creationId xmlns:a16="http://schemas.microsoft.com/office/drawing/2014/main" id="{63E67A05-4C61-A37D-5E2E-E6CA8548093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0"/>
          <a:srcRect l="22978" t="24303" r="22695" b="11466"/>
          <a:stretch/>
        </p:blipFill>
        <p:spPr>
          <a:xfrm>
            <a:off x="8486618" y="4146536"/>
            <a:ext cx="2283707" cy="2700000"/>
          </a:xfrm>
          <a:prstGeom prst="rect">
            <a:avLst/>
          </a:prstGeom>
        </p:spPr>
      </p:pic>
      <p:pic>
        <p:nvPicPr>
          <p:cNvPr id="4" name="t2m_upstair.mp4">
            <a:hlinkClick r:id="" action="ppaction://media"/>
            <a:extLst>
              <a:ext uri="{FF2B5EF4-FFF2-40B4-BE49-F238E27FC236}">
                <a16:creationId xmlns:a16="http://schemas.microsoft.com/office/drawing/2014/main" id="{5D04126D-59E4-DE75-FFD5-9684E538C727}"/>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22800" t="21899" r="22695" b="19289"/>
          <a:stretch/>
        </p:blipFill>
        <p:spPr>
          <a:xfrm>
            <a:off x="8377357" y="1446536"/>
            <a:ext cx="2502231" cy="2700000"/>
          </a:xfrm>
          <a:prstGeom prst="rect">
            <a:avLst/>
          </a:prstGeom>
        </p:spPr>
      </p:pic>
      <p:pic>
        <p:nvPicPr>
          <p:cNvPr id="9" name="mdm_upstair.mp4">
            <a:hlinkClick r:id="" action="ppaction://media"/>
            <a:extLst>
              <a:ext uri="{FF2B5EF4-FFF2-40B4-BE49-F238E27FC236}">
                <a16:creationId xmlns:a16="http://schemas.microsoft.com/office/drawing/2014/main" id="{DD4A0806-CA7B-E23E-B1E6-44CF44EB158A}"/>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2"/>
          <a:srcRect l="25289" t="30817" r="26177"/>
          <a:stretch/>
        </p:blipFill>
        <p:spPr>
          <a:xfrm>
            <a:off x="1772310" y="1501792"/>
            <a:ext cx="1894101" cy="2700000"/>
          </a:xfrm>
          <a:prstGeom prst="rect">
            <a:avLst/>
          </a:prstGeom>
        </p:spPr>
      </p:pic>
      <p:pic>
        <p:nvPicPr>
          <p:cNvPr id="10" name="mld_upstair.mp4">
            <a:hlinkClick r:id="" action="ppaction://media"/>
            <a:extLst>
              <a:ext uri="{FF2B5EF4-FFF2-40B4-BE49-F238E27FC236}">
                <a16:creationId xmlns:a16="http://schemas.microsoft.com/office/drawing/2014/main" id="{7354EFEA-09F8-77AE-BA23-125688F3521F}"/>
              </a:ext>
            </a:extLst>
          </p:cNvPr>
          <p:cNvPicPr>
            <a:picLocks noChangeAspect="1"/>
          </p:cNvPicPr>
          <p:nvPr>
            <a:videoFile r:link="rId8"/>
            <p:extLst>
              <p:ext uri="{DAA4B4D4-6D71-4841-9C94-3DE7FCFB9230}">
                <p14:media xmlns:p14="http://schemas.microsoft.com/office/powerpoint/2010/main" r:embed="rId7"/>
              </p:ext>
            </p:extLst>
          </p:nvPr>
        </p:nvPicPr>
        <p:blipFill rotWithShape="1">
          <a:blip r:embed="rId13"/>
          <a:srcRect l="22526" t="32250" r="22695" b="3644"/>
          <a:stretch/>
        </p:blipFill>
        <p:spPr>
          <a:xfrm>
            <a:off x="1581174" y="4201792"/>
            <a:ext cx="2276372" cy="2664000"/>
          </a:xfrm>
          <a:prstGeom prst="rect">
            <a:avLst/>
          </a:prstGeom>
        </p:spPr>
      </p:pic>
    </p:spTree>
    <p:extLst>
      <p:ext uri="{BB962C8B-B14F-4D97-AF65-F5344CB8AC3E}">
        <p14:creationId xmlns:p14="http://schemas.microsoft.com/office/powerpoint/2010/main" val="3149600848"/>
      </p:ext>
    </p:extLst>
  </p:cSld>
  <p:clrMapOvr>
    <a:masterClrMapping/>
  </p:clrMapOvr>
  <p:transition spd="med" advTm="1140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3"/>
                                        </p:tgtEl>
                                      </p:cBhvr>
                                    </p:cmd>
                                  </p:childTnLst>
                                </p:cTn>
                              </p:par>
                              <p:par>
                                <p:cTn id="7" presetID="1" presetClass="mediacall" presetSubtype="0" fill="hold" nodeType="withEffect">
                                  <p:stCondLst>
                                    <p:cond delay="0"/>
                                  </p:stCondLst>
                                  <p:childTnLst>
                                    <p:cmd type="call" cmd="playFrom(0.0)">
                                      <p:cBhvr>
                                        <p:cTn id="8" dur="5800" fill="hold"/>
                                        <p:tgtEl>
                                          <p:spTgt spid="4"/>
                                        </p:tgtEl>
                                      </p:cBhvr>
                                    </p:cmd>
                                  </p:childTnLst>
                                </p:cTn>
                              </p:par>
                              <p:par>
                                <p:cTn id="9" presetID="1" presetClass="mediacall" presetSubtype="0" fill="hold" nodeType="withEffect">
                                  <p:stCondLst>
                                    <p:cond delay="0"/>
                                  </p:stCondLst>
                                  <p:childTnLst>
                                    <p:cmd type="call" cmd="playFrom(0.0)">
                                      <p:cBhvr>
                                        <p:cTn id="10" dur="9850" fill="hold"/>
                                        <p:tgtEl>
                                          <p:spTgt spid="9"/>
                                        </p:tgtEl>
                                      </p:cBhvr>
                                    </p:cmd>
                                  </p:childTnLst>
                                </p:cTn>
                              </p:par>
                              <p:par>
                                <p:cTn id="11" presetID="1" presetClass="mediacall" presetSubtype="0" fill="hold" nodeType="withEffect">
                                  <p:stCondLst>
                                    <p:cond delay="0"/>
                                  </p:stCondLst>
                                  <p:childTnLst>
                                    <p:cmd type="call" cmd="playFrom(0.0)">
                                      <p:cBhvr>
                                        <p:cTn id="12" dur="98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remove" display="0">
                  <p:stCondLst>
                    <p:cond delay="indefinite"/>
                  </p:stCondLst>
                </p:cTn>
                <p:tgtEl>
                  <p:spTgt spid="3"/>
                </p:tgtEl>
              </p:cMediaNode>
            </p:vide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3"/>
                                        </p:tgtEl>
                                      </p:cBhvr>
                                    </p:cmd>
                                  </p:childTnLst>
                                </p:cTn>
                              </p:par>
                            </p:childTnLst>
                          </p:cTn>
                        </p:par>
                      </p:childTnLst>
                    </p:cTn>
                  </p:par>
                </p:childTnLst>
              </p:cTn>
              <p:nextCondLst>
                <p:cond evt="onClick" delay="0">
                  <p:tgtEl>
                    <p:spTgt spid="3"/>
                  </p:tgtEl>
                </p:cond>
              </p:nextCondLst>
            </p:seq>
            <p:video>
              <p:cMediaNode vol="80000">
                <p:cTn id="19" repeatCount="indefinite" fill="remove"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video>
              <p:cMediaNode vol="80000">
                <p:cTn id="25" fill="hold" display="0">
                  <p:stCondLst>
                    <p:cond delay="indefinite"/>
                  </p:stCondLst>
                </p:cTn>
                <p:tgtEl>
                  <p:spTgt spid="9"/>
                </p:tgtEl>
              </p:cMediaNode>
            </p:video>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9"/>
                                        </p:tgtEl>
                                      </p:cBhvr>
                                    </p:cmd>
                                  </p:childTnLst>
                                </p:cTn>
                              </p:par>
                            </p:childTnLst>
                          </p:cTn>
                        </p:par>
                      </p:childTnLst>
                    </p:cTn>
                  </p:par>
                </p:childTnLst>
              </p:cTn>
              <p:nextCondLst>
                <p:cond evt="onClick" delay="0">
                  <p:tgtEl>
                    <p:spTgt spid="9"/>
                  </p:tgtEl>
                </p:cond>
              </p:nextCondLst>
            </p:seq>
            <p:video>
              <p:cMediaNode vol="80000">
                <p:cTn id="31" repeatCount="indefinite" fill="remove" display="0">
                  <p:stCondLst>
                    <p:cond delay="indefinite"/>
                  </p:stCondLst>
                </p:cTn>
                <p:tgtEl>
                  <p:spTgt spid="10"/>
                </p:tgtEl>
              </p:cMediaNode>
            </p:video>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0"/>
                                        </p:tgtEl>
                                      </p:cBhvr>
                                    </p:cmd>
                                  </p:childTnLst>
                                </p:cTn>
                              </p:par>
                            </p:childTnLst>
                          </p:cTn>
                        </p:par>
                      </p:childTnLst>
                    </p:cTn>
                  </p:par>
                </p:childTnLst>
              </p:cTn>
              <p:nextCondLst>
                <p:cond evt="onClick" delay="0">
                  <p:tgtEl>
                    <p:spTgt spid="10"/>
                  </p:tgtEl>
                </p:cond>
              </p:nextCondLst>
            </p:seq>
          </p:childTnLst>
        </p:cTn>
      </p:par>
    </p:tnLst>
  </p:timing>
  <p:extLst>
    <p:ext uri="{E180D4A7-C9FB-4DFB-919C-405C955672EB}">
      <p14:showEvtLst xmlns:p14="http://schemas.microsoft.com/office/powerpoint/2010/main">
        <p14:playEvt time="2" objId="3"/>
        <p14:playEvt time="4" objId="4"/>
        <p14:playEvt time="6" objId="9"/>
        <p14:playEvt time="7" objId="10"/>
        <p14:playEvt time="6010" objId="4"/>
        <p14:playEvt time="10077" objId="3"/>
        <p14:stopEvt time="10077" objId="9"/>
        <p14:playEvt time="10078" objId="10"/>
        <p14:stopEvt time="11405" objId="3"/>
        <p14:stopEvt time="11405" objId="4"/>
        <p14:stopEvt time="11405" objId="1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mdm_fig1.mp4">
            <a:hlinkClick r:id="" action="ppaction://media"/>
            <a:extLst>
              <a:ext uri="{FF2B5EF4-FFF2-40B4-BE49-F238E27FC236}">
                <a16:creationId xmlns:a16="http://schemas.microsoft.com/office/drawing/2014/main" id="{86443FE4-9379-488E-6862-AB424EE3E66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23511" t="31111" r="23689" b="5600"/>
          <a:stretch/>
        </p:blipFill>
        <p:spPr>
          <a:xfrm>
            <a:off x="5194987" y="1555266"/>
            <a:ext cx="1802022" cy="2160000"/>
          </a:xfrm>
          <a:prstGeom prst="rect">
            <a:avLst/>
          </a:prstGeom>
        </p:spPr>
      </p:pic>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410236" y="2640969"/>
            <a:ext cx="1082348" cy="523220"/>
          </a:xfrm>
          <a:prstGeom prst="rect">
            <a:avLst/>
          </a:prstGeom>
          <a:noFill/>
        </p:spPr>
        <p:txBody>
          <a:bodyPr wrap="non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MDM</a:t>
            </a:r>
            <a:endParaRPr lang="zh-CN" altLang="en-US" sz="2800" dirty="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410236" y="6138000"/>
            <a:ext cx="1080427"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Ours</a:t>
            </a:r>
            <a:endParaRPr lang="zh-CN" altLang="en-US" sz="2800" dirty="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410236" y="4420347"/>
            <a:ext cx="1737124"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T2M-GPT</a:t>
            </a:r>
            <a:endParaRPr lang="zh-CN" altLang="en-US" sz="28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699743" y="913385"/>
            <a:ext cx="7928730" cy="767721"/>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7856163" cy="707886"/>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while raising his right hand up. During the process, the person </a:t>
            </a:r>
            <a:r>
              <a:rPr lang="en-US" altLang="zh-CN" sz="2000" i="1" dirty="0">
                <a:solidFill>
                  <a:srgbClr val="FF0000"/>
                </a:solidFill>
                <a:latin typeface="Times New Roman" panose="02020603050405020304" pitchFamily="18" charset="0"/>
                <a:cs typeface="Times New Roman" panose="02020603050405020304" pitchFamily="18" charset="0"/>
              </a:rPr>
              <a:t>moves to the west</a:t>
            </a:r>
            <a:r>
              <a:rPr lang="en-US" altLang="zh-CN" sz="2000" i="1" dirty="0">
                <a:latin typeface="Times New Roman" panose="02020603050405020304" pitchFamily="18" charset="0"/>
                <a:cs typeface="Times New Roman" panose="02020603050405020304" pitchFamily="18" charset="0"/>
              </a:rPr>
              <a:t>, the person </a:t>
            </a:r>
            <a:r>
              <a:rPr lang="en-US" altLang="zh-CN" sz="2000" i="1" dirty="0">
                <a:solidFill>
                  <a:srgbClr val="FF0000"/>
                </a:solidFill>
                <a:latin typeface="Times New Roman" panose="02020603050405020304" pitchFamily="18" charset="0"/>
                <a:cs typeface="Times New Roman" panose="02020603050405020304" pitchFamily="18" charset="0"/>
              </a:rPr>
              <a:t>looks rightward forward</a:t>
            </a:r>
            <a:r>
              <a:rPr lang="en-US" altLang="zh-CN" sz="2000" i="1" dirty="0">
                <a:latin typeface="Times New Roman" panose="02020603050405020304" pitchFamily="18" charset="0"/>
                <a:cs typeface="Times New Roman" panose="02020603050405020304" pitchFamily="18" charset="0"/>
              </a:rPr>
              <a:t>.”</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Models</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Trained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with</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Augmentation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Datasets</a:t>
            </a:r>
            <a:r>
              <a:rPr lang="zh-CN" altLang="en-US" sz="2800" b="1" i="1" dirty="0">
                <a:solidFill>
                  <a:schemeClr val="bg1"/>
                </a:solidFill>
                <a:latin typeface="Times New Roman" panose="02020603050405020304" pitchFamily="18" charset="0"/>
                <a:cs typeface="Times New Roman" panose="02020603050405020304" pitchFamily="18" charset="0"/>
              </a:rPr>
              <a:t> </a:t>
            </a:r>
          </a:p>
        </p:txBody>
      </p:sp>
      <p:pic>
        <p:nvPicPr>
          <p:cNvPr id="9" name="smr_fig1.mp4">
            <a:hlinkClick r:id="" action="ppaction://media"/>
            <a:extLst>
              <a:ext uri="{FF2B5EF4-FFF2-40B4-BE49-F238E27FC236}">
                <a16:creationId xmlns:a16="http://schemas.microsoft.com/office/drawing/2014/main" id="{7A1DC785-E184-ADCE-ED2A-72606EFBA9D0}"/>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t="21486" b="51015"/>
          <a:stretch/>
        </p:blipFill>
        <p:spPr>
          <a:xfrm>
            <a:off x="2754894" y="5238000"/>
            <a:ext cx="5890994" cy="1620000"/>
          </a:xfrm>
          <a:prstGeom prst="rect">
            <a:avLst/>
          </a:prstGeom>
        </p:spPr>
      </p:pic>
      <p:pic>
        <p:nvPicPr>
          <p:cNvPr id="3" name="t2m_leftup.mp4">
            <a:hlinkClick r:id="" action="ppaction://media"/>
            <a:extLst>
              <a:ext uri="{FF2B5EF4-FFF2-40B4-BE49-F238E27FC236}">
                <a16:creationId xmlns:a16="http://schemas.microsoft.com/office/drawing/2014/main" id="{85B8393C-2D45-6F3C-50E8-789B075F9AD9}"/>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l="6623" t="29816" r="6088" b="23622"/>
          <a:stretch/>
        </p:blipFill>
        <p:spPr>
          <a:xfrm>
            <a:off x="4408814" y="3576633"/>
            <a:ext cx="3374367" cy="1800000"/>
          </a:xfrm>
          <a:prstGeom prst="rect">
            <a:avLst/>
          </a:prstGeom>
        </p:spPr>
      </p:pic>
    </p:spTree>
    <p:extLst>
      <p:ext uri="{BB962C8B-B14F-4D97-AF65-F5344CB8AC3E}">
        <p14:creationId xmlns:p14="http://schemas.microsoft.com/office/powerpoint/2010/main" val="4153970872"/>
      </p:ext>
    </p:extLst>
  </p:cSld>
  <p:clrMapOvr>
    <a:masterClrMapping/>
  </p:clrMapOvr>
  <p:transition spd="med" advTm="7507">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00" fill="hold"/>
                                        <p:tgtEl>
                                          <p:spTgt spid="9"/>
                                        </p:tgtEl>
                                      </p:cBhvr>
                                    </p:cmd>
                                  </p:childTnLst>
                                </p:cTn>
                              </p:par>
                              <p:par>
                                <p:cTn id="7" presetID="1" presetClass="mediacall" presetSubtype="0" fill="hold" nodeType="withEffect">
                                  <p:stCondLst>
                                    <p:cond delay="0"/>
                                  </p:stCondLst>
                                  <p:childTnLst>
                                    <p:cmd type="call" cmd="playFrom(0.0)">
                                      <p:cBhvr>
                                        <p:cTn id="8" dur="3200" fill="hold"/>
                                        <p:tgtEl>
                                          <p:spTgt spid="3"/>
                                        </p:tgtEl>
                                      </p:cBhvr>
                                    </p:cmd>
                                  </p:childTnLst>
                                </p:cTn>
                              </p:par>
                              <p:par>
                                <p:cTn id="9" presetID="1" presetClass="mediacall" presetSubtype="0" fill="hold" nodeType="withEffect">
                                  <p:stCondLst>
                                    <p:cond delay="0"/>
                                  </p:stCondLst>
                                  <p:childTnLst>
                                    <p:cmd type="call" cmd="playFrom(0.0)">
                                      <p:cBhvr>
                                        <p:cTn id="10" dur="6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repeatCount="indefinite" fill="remove" display="0">
                  <p:stCondLst>
                    <p:cond delay="indefinite"/>
                  </p:stCondLst>
                </p:cTn>
                <p:tgtEl>
                  <p:spTgt spid="9"/>
                </p:tgtEl>
              </p:cMediaNode>
            </p:video>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withEffect">
                                  <p:stCondLst>
                                    <p:cond delay="0"/>
                                  </p:stCondLst>
                                  <p:childTnLst>
                                    <p:cmd type="call" cmd="togglePause">
                                      <p:cBhvr>
                                        <p:cTn id="16" dur="1" fill="hold"/>
                                        <p:tgtEl>
                                          <p:spTgt spid="9"/>
                                        </p:tgtEl>
                                      </p:cBhvr>
                                    </p:cmd>
                                  </p:childTnLst>
                                </p:cTn>
                              </p:par>
                            </p:childTnLst>
                          </p:cTn>
                        </p:par>
                      </p:childTnLst>
                    </p:cTn>
                  </p:par>
                </p:childTnLst>
              </p:cTn>
              <p:nextCondLst>
                <p:cond evt="onClick" delay="0">
                  <p:tgtEl>
                    <p:spTgt spid="9"/>
                  </p:tgtEl>
                </p:cond>
              </p:nextCondLst>
            </p:seq>
            <p:video>
              <p:cMediaNode vol="80000">
                <p:cTn id="17" repeatCount="indefinite" fill="remove" display="0">
                  <p:stCondLst>
                    <p:cond delay="indefinite"/>
                  </p:stCondLst>
                </p:cTn>
                <p:tgtEl>
                  <p:spTgt spid="3"/>
                </p:tgtEl>
              </p:cMediaNode>
            </p:video>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3"/>
                                        </p:tgtEl>
                                      </p:cBhvr>
                                    </p:cmd>
                                  </p:childTnLst>
                                </p:cTn>
                              </p:par>
                            </p:childTnLst>
                          </p:cTn>
                        </p:par>
                      </p:childTnLst>
                    </p:cTn>
                  </p:par>
                </p:childTnLst>
              </p:cTn>
              <p:nextCondLst>
                <p:cond evt="onClick" delay="0">
                  <p:tgtEl>
                    <p:spTgt spid="3"/>
                  </p:tgtEl>
                </p:cond>
              </p:nextCondLst>
            </p:seq>
            <p:video>
              <p:cMediaNode vol="80000">
                <p:cTn id="23" repeatCount="indefinite" fill="remove" display="0">
                  <p:stCondLst>
                    <p:cond delay="indefinite"/>
                  </p:stCondLst>
                </p:cTn>
                <p:tgtEl>
                  <p:spTgt spid="11"/>
                </p:tgtEl>
              </p:cMediaNode>
            </p:video>
            <p:seq concurrent="1" nextAc="seek">
              <p:cTn id="24" restart="whenNotActive" fill="hold" evtFilter="cancelBubble" nodeType="interactiveSeq">
                <p:stCondLst>
                  <p:cond evt="onClick" delay="0">
                    <p:tgtEl>
                      <p:spTgt spid="11"/>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withEffect">
                                  <p:stCondLst>
                                    <p:cond delay="0"/>
                                  </p:stCondLst>
                                  <p:childTnLst>
                                    <p:cmd type="call" cmd="togglePause">
                                      <p:cBhvr>
                                        <p:cTn id="28" dur="1" fill="hold"/>
                                        <p:tgtEl>
                                          <p:spTgt spid="11"/>
                                        </p:tgtEl>
                                      </p:cBhvr>
                                    </p:cmd>
                                  </p:childTnLst>
                                </p:cTn>
                              </p:par>
                            </p:childTnLst>
                          </p:cTn>
                        </p:par>
                      </p:childTnLst>
                    </p:cTn>
                  </p:par>
                </p:childTnLst>
              </p:cTn>
              <p:nextCondLst>
                <p:cond evt="onClick" delay="0">
                  <p:tgtEl>
                    <p:spTgt spid="11"/>
                  </p:tgtEl>
                </p:cond>
              </p:nextCondLst>
            </p:seq>
          </p:childTnLst>
        </p:cTn>
      </p:par>
    </p:tnLst>
  </p:timing>
  <p:extLst>
    <p:ext uri="{E180D4A7-C9FB-4DFB-919C-405C955672EB}">
      <p14:showEvtLst xmlns:p14="http://schemas.microsoft.com/office/powerpoint/2010/main">
        <p14:playEvt time="2" objId="9"/>
        <p14:playEvt time="4" objId="3"/>
        <p14:playEvt time="5" objId="11"/>
        <p14:playEvt time="3392" objId="3"/>
        <p14:playEvt time="6153" objId="9"/>
        <p14:playEvt time="6154" objId="11"/>
        <p14:playEvt time="6696" objId="3"/>
        <p14:stopEvt time="7507" objId="9"/>
        <p14:stopEvt time="7507" objId="3"/>
        <p14:stopEvt time="7507" objId="11"/>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1963527" y="2031268"/>
            <a:ext cx="1082348" cy="523220"/>
          </a:xfrm>
          <a:prstGeom prst="rect">
            <a:avLst/>
          </a:prstGeom>
          <a:noFill/>
        </p:spPr>
        <p:txBody>
          <a:bodyPr wrap="non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MDM</a:t>
            </a:r>
            <a:endParaRPr lang="zh-CN" altLang="en-US" sz="2800" dirty="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10159202" y="2044723"/>
            <a:ext cx="1080427"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Ours</a:t>
            </a:r>
            <a:endParaRPr lang="zh-CN" altLang="en-US" sz="2800" dirty="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5860461" y="2044888"/>
            <a:ext cx="1737124"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T2M-GPT</a:t>
            </a:r>
            <a:endParaRPr lang="zh-CN" altLang="en-US" sz="28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699743" y="913385"/>
            <a:ext cx="6268447" cy="767721"/>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6268447" cy="707886"/>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During the process, the person </a:t>
            </a:r>
            <a:r>
              <a:rPr lang="en-US" altLang="zh-CN" sz="2000" i="1" dirty="0">
                <a:solidFill>
                  <a:srgbClr val="FF0000"/>
                </a:solidFill>
                <a:latin typeface="Times New Roman" panose="02020603050405020304" pitchFamily="18" charset="0"/>
                <a:cs typeface="Times New Roman" panose="02020603050405020304" pitchFamily="18" charset="0"/>
              </a:rPr>
              <a:t>moves to the south east, then north east, finally back to the middle</a:t>
            </a:r>
            <a:r>
              <a:rPr lang="en-US" altLang="zh-CN" sz="2000" i="1" dirty="0">
                <a:latin typeface="Times New Roman" panose="02020603050405020304" pitchFamily="18" charset="0"/>
                <a:cs typeface="Times New Roman" panose="02020603050405020304" pitchFamily="18" charset="0"/>
              </a:rPr>
              <a:t>.”</a:t>
            </a:r>
            <a:endParaRPr lang="zh-CN" altLang="en-US" sz="2000" i="1" dirty="0">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Models</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Trained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with</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Augmentation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Datasets</a:t>
            </a:r>
            <a:r>
              <a:rPr lang="zh-CN" altLang="en-US" sz="2800" b="1" i="1" dirty="0">
                <a:solidFill>
                  <a:schemeClr val="bg1"/>
                </a:solidFill>
                <a:latin typeface="Times New Roman" panose="02020603050405020304" pitchFamily="18" charset="0"/>
                <a:cs typeface="Times New Roman" panose="02020603050405020304" pitchFamily="18" charset="0"/>
              </a:rPr>
              <a:t> </a:t>
            </a:r>
          </a:p>
        </p:txBody>
      </p:sp>
      <p:pic>
        <p:nvPicPr>
          <p:cNvPr id="3" name="smr_trans.mp4">
            <a:hlinkClick r:id="" action="ppaction://media"/>
            <a:extLst>
              <a:ext uri="{FF2B5EF4-FFF2-40B4-BE49-F238E27FC236}">
                <a16:creationId xmlns:a16="http://schemas.microsoft.com/office/drawing/2014/main" id="{E09B1286-9C3F-75FF-B740-B69E178EC67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22271" t="33913" r="22700" b="1"/>
          <a:stretch/>
        </p:blipFill>
        <p:spPr>
          <a:xfrm>
            <a:off x="9180788" y="2796368"/>
            <a:ext cx="2997625" cy="3600000"/>
          </a:xfrm>
          <a:prstGeom prst="rect">
            <a:avLst/>
          </a:prstGeom>
        </p:spPr>
      </p:pic>
      <p:pic>
        <p:nvPicPr>
          <p:cNvPr id="9" name="t2m_translation.mp4">
            <a:hlinkClick r:id="" action="ppaction://media"/>
            <a:extLst>
              <a:ext uri="{FF2B5EF4-FFF2-40B4-BE49-F238E27FC236}">
                <a16:creationId xmlns:a16="http://schemas.microsoft.com/office/drawing/2014/main" id="{B4430C50-A42A-C92F-AFF5-B223DC516263}"/>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l="8598" t="28403" r="8222"/>
          <a:stretch/>
        </p:blipFill>
        <p:spPr>
          <a:xfrm>
            <a:off x="4637789" y="2796368"/>
            <a:ext cx="4182468" cy="3600000"/>
          </a:xfrm>
          <a:prstGeom prst="rect">
            <a:avLst/>
          </a:prstGeom>
        </p:spPr>
      </p:pic>
      <p:pic>
        <p:nvPicPr>
          <p:cNvPr id="10" name="mdm_translation.mp4">
            <a:hlinkClick r:id="" action="ppaction://media"/>
            <a:extLst>
              <a:ext uri="{FF2B5EF4-FFF2-40B4-BE49-F238E27FC236}">
                <a16:creationId xmlns:a16="http://schemas.microsoft.com/office/drawing/2014/main" id="{E62783C1-5B08-F086-C59D-953B497D4F9D}"/>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t="27895"/>
          <a:stretch/>
        </p:blipFill>
        <p:spPr>
          <a:xfrm>
            <a:off x="86326" y="2796368"/>
            <a:ext cx="4320000" cy="3600000"/>
          </a:xfrm>
          <a:prstGeom prst="rect">
            <a:avLst/>
          </a:prstGeom>
        </p:spPr>
      </p:pic>
    </p:spTree>
    <p:extLst>
      <p:ext uri="{BB962C8B-B14F-4D97-AF65-F5344CB8AC3E}">
        <p14:creationId xmlns:p14="http://schemas.microsoft.com/office/powerpoint/2010/main" val="2172431234"/>
      </p:ext>
    </p:extLst>
  </p:cSld>
  <p:clrMapOvr>
    <a:masterClrMapping/>
  </p:clrMapOvr>
  <p:transition spd="med" advTm="1110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3"/>
                                        </p:tgtEl>
                                      </p:cBhvr>
                                    </p:cmd>
                                  </p:childTnLst>
                                </p:cTn>
                              </p:par>
                              <p:par>
                                <p:cTn id="7" presetID="1" presetClass="mediacall" presetSubtype="0" fill="hold" nodeType="withEffect">
                                  <p:stCondLst>
                                    <p:cond delay="0"/>
                                  </p:stCondLst>
                                  <p:childTnLst>
                                    <p:cmd type="call" cmd="playFrom(0.0)">
                                      <p:cBhvr>
                                        <p:cTn id="8" dur="8800" fill="hold"/>
                                        <p:tgtEl>
                                          <p:spTgt spid="9"/>
                                        </p:tgtEl>
                                      </p:cBhvr>
                                    </p:cmd>
                                  </p:childTnLst>
                                </p:cTn>
                              </p:par>
                              <p:par>
                                <p:cTn id="9" presetID="1" presetClass="mediacall" presetSubtype="0" fill="hold" nodeType="withEffect">
                                  <p:stCondLst>
                                    <p:cond delay="0"/>
                                  </p:stCondLst>
                                  <p:childTnLst>
                                    <p:cmd type="call" cmd="playFrom(0.0)">
                                      <p:cBhvr>
                                        <p:cTn id="10" dur="98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repeatCount="indefinite" fill="remove"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with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repeatCount="indefinite" fill="remove" display="0">
                  <p:stCondLst>
                    <p:cond delay="indefinite"/>
                  </p:stCondLst>
                </p:cTn>
                <p:tgtEl>
                  <p:spTgt spid="9"/>
                </p:tgtEl>
              </p:cMediaNode>
            </p:video>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9"/>
                                        </p:tgtEl>
                                      </p:cBhvr>
                                    </p:cmd>
                                  </p:childTnLst>
                                </p:cTn>
                              </p:par>
                            </p:childTnLst>
                          </p:cTn>
                        </p:par>
                      </p:childTnLst>
                    </p:cTn>
                  </p:par>
                </p:childTnLst>
              </p:cTn>
              <p:nextCondLst>
                <p:cond evt="onClick" delay="0">
                  <p:tgtEl>
                    <p:spTgt spid="9"/>
                  </p:tgtEl>
                </p:cond>
              </p:nextCondLst>
            </p:seq>
            <p:video>
              <p:cMediaNode vol="80000">
                <p:cTn id="23" repeatCount="indefinite" fill="remove" display="0">
                  <p:stCondLst>
                    <p:cond delay="indefinite"/>
                  </p:stCondLst>
                </p:cTn>
                <p:tgtEl>
                  <p:spTgt spid="10"/>
                </p:tgtEl>
              </p:cMediaNode>
            </p:video>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withEffect">
                                  <p:stCondLst>
                                    <p:cond delay="0"/>
                                  </p:stCondLst>
                                  <p:childTnLst>
                                    <p:cmd type="call" cmd="togglePause">
                                      <p:cBhvr>
                                        <p:cTn id="28" dur="1" fill="hold"/>
                                        <p:tgtEl>
                                          <p:spTgt spid="10"/>
                                        </p:tgtEl>
                                      </p:cBhvr>
                                    </p:cmd>
                                  </p:childTnLst>
                                </p:cTn>
                              </p:par>
                            </p:childTnLst>
                          </p:cTn>
                        </p:par>
                      </p:childTnLst>
                    </p:cTn>
                  </p:par>
                </p:childTnLst>
              </p:cTn>
              <p:nextCondLst>
                <p:cond evt="onClick" delay="0">
                  <p:tgtEl>
                    <p:spTgt spid="10"/>
                  </p:tgtEl>
                </p:cond>
              </p:nextCondLst>
            </p:seq>
          </p:childTnLst>
        </p:cTn>
      </p:par>
    </p:tnLst>
  </p:timing>
  <p:extLst>
    <p:ext uri="{E180D4A7-C9FB-4DFB-919C-405C955672EB}">
      <p14:showEvtLst xmlns:p14="http://schemas.microsoft.com/office/powerpoint/2010/main">
        <p14:playEvt time="2" objId="3"/>
        <p14:playEvt time="4" objId="9"/>
        <p14:playEvt time="6" objId="10"/>
        <p14:playEvt time="8917" objId="9"/>
        <p14:playEvt time="9971" objId="3"/>
        <p14:playEvt time="9972" objId="10"/>
        <p14:stopEvt time="11104" objId="3"/>
        <p14:stopEvt time="11104" objId="9"/>
        <p14:stopEvt time="11104" objId="1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AEB918-D7B9-B29B-B0F5-F14F7D585F46}"/>
              </a:ext>
            </a:extLst>
          </p:cNvPr>
          <p:cNvSpPr/>
          <p:nvPr/>
        </p:nvSpPr>
        <p:spPr>
          <a:xfrm>
            <a:off x="0" y="0"/>
            <a:ext cx="12192000" cy="68143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N"/>
          </a:p>
        </p:txBody>
      </p:sp>
      <p:sp>
        <p:nvSpPr>
          <p:cNvPr id="5" name="矩形 4">
            <a:extLst>
              <a:ext uri="{FF2B5EF4-FFF2-40B4-BE49-F238E27FC236}">
                <a16:creationId xmlns:a16="http://schemas.microsoft.com/office/drawing/2014/main" id="{BACBC84C-DBD3-6B3D-5587-4EBF51435025}"/>
              </a:ext>
            </a:extLst>
          </p:cNvPr>
          <p:cNvSpPr/>
          <p:nvPr/>
        </p:nvSpPr>
        <p:spPr>
          <a:xfrm>
            <a:off x="2504701" y="-1466687"/>
            <a:ext cx="2621230" cy="646331"/>
          </a:xfrm>
          <a:prstGeom prst="rect">
            <a:avLst/>
          </a:prstGeom>
          <a:noFill/>
        </p:spPr>
        <p:txBody>
          <a:bodyPr wrap="none" lIns="91440" tIns="45720" rIns="91440" bIns="45720">
            <a:spAutoFit/>
          </a:bodyPr>
          <a:lstStyle/>
          <a:p>
            <a:r>
              <a:rPr lang="en-US" altLang="zh-CN" sz="3600" dirty="0">
                <a:latin typeface="Times New Roman" panose="02020603050405020304" pitchFamily="18" charset="0"/>
                <a:cs typeface="Times New Roman" panose="02020603050405020304" pitchFamily="18" charset="0"/>
              </a:rPr>
              <a:t>Comparisons</a:t>
            </a:r>
            <a:endParaRPr lang="zh-CN" altLang="en-US" sz="36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BECEBEB5-2A93-38B7-DDE3-8BA03E933B8B}"/>
              </a:ext>
            </a:extLst>
          </p:cNvPr>
          <p:cNvSpPr/>
          <p:nvPr/>
        </p:nvSpPr>
        <p:spPr>
          <a:xfrm>
            <a:off x="1850236" y="2011845"/>
            <a:ext cx="1082348" cy="523220"/>
          </a:xfrm>
          <a:prstGeom prst="rect">
            <a:avLst/>
          </a:prstGeom>
          <a:noFill/>
        </p:spPr>
        <p:txBody>
          <a:bodyPr wrap="non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MDM</a:t>
            </a:r>
            <a:endParaRPr lang="zh-CN" altLang="en-US" sz="2800" dirty="0">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79138CA4-178C-E7FC-262D-93690274CEBE}"/>
              </a:ext>
            </a:extLst>
          </p:cNvPr>
          <p:cNvSpPr/>
          <p:nvPr/>
        </p:nvSpPr>
        <p:spPr>
          <a:xfrm>
            <a:off x="9965744" y="2011845"/>
            <a:ext cx="1080427"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Ours</a:t>
            </a:r>
            <a:endParaRPr lang="zh-CN" altLang="en-US" sz="2800" dirty="0">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81DE7069-34EB-0725-0B9D-F196F361FE98}"/>
              </a:ext>
            </a:extLst>
          </p:cNvPr>
          <p:cNvSpPr/>
          <p:nvPr/>
        </p:nvSpPr>
        <p:spPr>
          <a:xfrm>
            <a:off x="5407551" y="2011845"/>
            <a:ext cx="1737124" cy="523220"/>
          </a:xfrm>
          <a:prstGeom prst="rect">
            <a:avLst/>
          </a:prstGeom>
          <a:noFill/>
        </p:spPr>
        <p:txBody>
          <a:bodyPr wrap="square" lIns="91440" tIns="45720" rIns="91440" bIns="45720">
            <a:spAutoFit/>
          </a:bodyPr>
          <a:lstStyle/>
          <a:p>
            <a:r>
              <a:rPr lang="en-US" altLang="zh-CN" sz="2800" dirty="0">
                <a:latin typeface="Times New Roman" panose="02020603050405020304" pitchFamily="18" charset="0"/>
                <a:cs typeface="Times New Roman" panose="02020603050405020304" pitchFamily="18" charset="0"/>
              </a:rPr>
              <a:t>T2M-GPT</a:t>
            </a:r>
            <a:endParaRPr lang="zh-CN" altLang="en-US" sz="28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11AFA95E-2EB8-D860-D441-752E520D0001}"/>
              </a:ext>
            </a:extLst>
          </p:cNvPr>
          <p:cNvSpPr txBox="1"/>
          <p:nvPr/>
        </p:nvSpPr>
        <p:spPr>
          <a:xfrm>
            <a:off x="410236" y="923316"/>
            <a:ext cx="1425160"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Prompt:</a:t>
            </a:r>
            <a:endParaRPr lang="zh-CN" altLang="en-US" sz="2800" dirty="0">
              <a:latin typeface="Times New Roman" panose="02020603050405020304" pitchFamily="18" charset="0"/>
              <a:cs typeface="Times New Roman" panose="02020603050405020304" pitchFamily="18" charset="0"/>
            </a:endParaRPr>
          </a:p>
        </p:txBody>
      </p:sp>
      <p:sp>
        <p:nvSpPr>
          <p:cNvPr id="22" name="矩形: 圆角 21">
            <a:extLst>
              <a:ext uri="{FF2B5EF4-FFF2-40B4-BE49-F238E27FC236}">
                <a16:creationId xmlns:a16="http://schemas.microsoft.com/office/drawing/2014/main" id="{031ADB32-7EEC-35AA-DE6C-E2E4C32962FD}"/>
              </a:ext>
            </a:extLst>
          </p:cNvPr>
          <p:cNvSpPr/>
          <p:nvPr/>
        </p:nvSpPr>
        <p:spPr>
          <a:xfrm>
            <a:off x="1699743" y="913385"/>
            <a:ext cx="7773440" cy="767721"/>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1C839B4B-BFFB-3640-5FFB-B38BD13217A5}"/>
              </a:ext>
            </a:extLst>
          </p:cNvPr>
          <p:cNvSpPr txBox="1"/>
          <p:nvPr/>
        </p:nvSpPr>
        <p:spPr>
          <a:xfrm>
            <a:off x="1772310" y="948205"/>
            <a:ext cx="7700873" cy="707886"/>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“A person walks while raising his right hand up. During the process, the person </a:t>
            </a:r>
            <a:r>
              <a:rPr lang="en-US" altLang="zh-CN" sz="2000" i="1" dirty="0">
                <a:solidFill>
                  <a:srgbClr val="FF0000"/>
                </a:solidFill>
                <a:latin typeface="Times New Roman" panose="02020603050405020304" pitchFamily="18" charset="0"/>
                <a:cs typeface="Times New Roman" panose="02020603050405020304" pitchFamily="18" charset="0"/>
              </a:rPr>
              <a:t>moves to the south</a:t>
            </a:r>
            <a:r>
              <a:rPr lang="en-US" altLang="zh-CN" sz="2000" i="1" dirty="0">
                <a:latin typeface="Times New Roman" panose="02020603050405020304" pitchFamily="18" charset="0"/>
                <a:cs typeface="Times New Roman" panose="02020603050405020304" pitchFamily="18" charset="0"/>
              </a:rPr>
              <a:t>, his left forearm </a:t>
            </a:r>
            <a:r>
              <a:rPr lang="en-US" altLang="zh-CN" sz="2000" i="1" dirty="0">
                <a:solidFill>
                  <a:srgbClr val="FF0000"/>
                </a:solidFill>
                <a:latin typeface="Times New Roman" panose="02020603050405020304" pitchFamily="18" charset="0"/>
                <a:cs typeface="Times New Roman" panose="02020603050405020304" pitchFamily="18" charset="0"/>
              </a:rPr>
              <a:t>moves to the body's left up</a:t>
            </a:r>
            <a:r>
              <a:rPr lang="en-US" altLang="zh-CN" sz="2000" i="1" dirty="0">
                <a:latin typeface="Times New Roman" panose="02020603050405020304" pitchFamily="18" charset="0"/>
                <a:cs typeface="Times New Roman" panose="02020603050405020304" pitchFamily="18" charset="0"/>
              </a:rPr>
              <a:t>.”</a:t>
            </a:r>
            <a:endParaRPr lang="zh-CN" altLang="en-US" sz="2000" i="1" dirty="0">
              <a:solidFill>
                <a:srgbClr val="FF0000"/>
              </a:solidFill>
              <a:latin typeface="Times New Roman" panose="02020603050405020304" pitchFamily="18" charset="0"/>
              <a:cs typeface="Times New Roman" panose="02020603050405020304" pitchFamily="18" charset="0"/>
            </a:endParaRPr>
          </a:p>
        </p:txBody>
      </p:sp>
      <p:sp>
        <p:nvSpPr>
          <p:cNvPr id="6" name="文本框 22">
            <a:extLst>
              <a:ext uri="{FF2B5EF4-FFF2-40B4-BE49-F238E27FC236}">
                <a16:creationId xmlns:a16="http://schemas.microsoft.com/office/drawing/2014/main" id="{1607B937-D521-47F5-E25C-4375F34B5252}"/>
              </a:ext>
            </a:extLst>
          </p:cNvPr>
          <p:cNvSpPr txBox="1"/>
          <p:nvPr/>
        </p:nvSpPr>
        <p:spPr>
          <a:xfrm>
            <a:off x="86326" y="90979"/>
            <a:ext cx="9542147" cy="523220"/>
          </a:xfrm>
          <a:prstGeom prst="rect">
            <a:avLst/>
          </a:prstGeom>
          <a:noFill/>
        </p:spPr>
        <p:txBody>
          <a:bodyPr wrap="square" rtlCol="0">
            <a:spAutoFit/>
          </a:bodyPr>
          <a:lstStyle/>
          <a:p>
            <a:r>
              <a:rPr lang="en-US" altLang="zh-CN" sz="2800" b="1" i="1" dirty="0">
                <a:solidFill>
                  <a:schemeClr val="bg1"/>
                </a:solidFill>
                <a:latin typeface="Times New Roman" panose="02020603050405020304" pitchFamily="18" charset="0"/>
                <a:cs typeface="Times New Roman" panose="02020603050405020304" pitchFamily="18" charset="0"/>
              </a:rPr>
              <a:t>Comparison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of</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Models</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Trained</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with</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Augmentation</a:t>
            </a:r>
            <a:r>
              <a:rPr lang="zh-CN" altLang="en-US" sz="2800" b="1" i="1" dirty="0">
                <a:solidFill>
                  <a:schemeClr val="bg1"/>
                </a:solidFill>
                <a:latin typeface="Times New Roman" panose="02020603050405020304" pitchFamily="18" charset="0"/>
                <a:cs typeface="Times New Roman" panose="02020603050405020304" pitchFamily="18" charset="0"/>
              </a:rPr>
              <a:t> </a:t>
            </a:r>
            <a:r>
              <a:rPr lang="en-US" altLang="zh-CN" sz="2800" b="1" i="1" dirty="0">
                <a:solidFill>
                  <a:schemeClr val="bg1"/>
                </a:solidFill>
                <a:latin typeface="Times New Roman" panose="02020603050405020304" pitchFamily="18" charset="0"/>
                <a:cs typeface="Times New Roman" panose="02020603050405020304" pitchFamily="18" charset="0"/>
              </a:rPr>
              <a:t>Datasets</a:t>
            </a:r>
            <a:r>
              <a:rPr lang="zh-CN" altLang="en-US" sz="2800" b="1" i="1" dirty="0">
                <a:solidFill>
                  <a:schemeClr val="bg1"/>
                </a:solidFill>
                <a:latin typeface="Times New Roman" panose="02020603050405020304" pitchFamily="18" charset="0"/>
                <a:cs typeface="Times New Roman" panose="02020603050405020304" pitchFamily="18" charset="0"/>
              </a:rPr>
              <a:t> </a:t>
            </a:r>
          </a:p>
        </p:txBody>
      </p:sp>
      <p:pic>
        <p:nvPicPr>
          <p:cNvPr id="9" name="smr_lf_leftup.mp4">
            <a:hlinkClick r:id="" action="ppaction://media"/>
            <a:extLst>
              <a:ext uri="{FF2B5EF4-FFF2-40B4-BE49-F238E27FC236}">
                <a16:creationId xmlns:a16="http://schemas.microsoft.com/office/drawing/2014/main" id="{3185873B-E91A-76EE-C406-8AE57438A63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12311" t="32178" r="12133"/>
          <a:stretch/>
        </p:blipFill>
        <p:spPr>
          <a:xfrm>
            <a:off x="8181514" y="2986500"/>
            <a:ext cx="4010486" cy="3600000"/>
          </a:xfrm>
          <a:prstGeom prst="rect">
            <a:avLst/>
          </a:prstGeom>
        </p:spPr>
      </p:pic>
      <p:pic>
        <p:nvPicPr>
          <p:cNvPr id="11" name="t2m_fig1.mp4">
            <a:hlinkClick r:id="" action="ppaction://media"/>
            <a:extLst>
              <a:ext uri="{FF2B5EF4-FFF2-40B4-BE49-F238E27FC236}">
                <a16:creationId xmlns:a16="http://schemas.microsoft.com/office/drawing/2014/main" id="{5A0C1E70-21D2-7BCC-9830-5271234D04C8}"/>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l="21022" t="27896" r="22267"/>
          <a:stretch/>
        </p:blipFill>
        <p:spPr>
          <a:xfrm>
            <a:off x="4680282" y="2986500"/>
            <a:ext cx="2831435" cy="3600000"/>
          </a:xfrm>
          <a:prstGeom prst="rect">
            <a:avLst/>
          </a:prstGeom>
        </p:spPr>
      </p:pic>
      <p:pic>
        <p:nvPicPr>
          <p:cNvPr id="14" name="mdm_leftup.mp4">
            <a:hlinkClick r:id="" action="ppaction://media"/>
            <a:extLst>
              <a:ext uri="{FF2B5EF4-FFF2-40B4-BE49-F238E27FC236}">
                <a16:creationId xmlns:a16="http://schemas.microsoft.com/office/drawing/2014/main" id="{A6434479-7482-F6A8-B463-1BFD1E25B639}"/>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l="18001" t="25021" r="19590"/>
          <a:stretch/>
        </p:blipFill>
        <p:spPr>
          <a:xfrm>
            <a:off x="893156" y="2986500"/>
            <a:ext cx="2996508" cy="3600000"/>
          </a:xfrm>
          <a:prstGeom prst="rect">
            <a:avLst/>
          </a:prstGeom>
        </p:spPr>
      </p:pic>
    </p:spTree>
    <p:extLst>
      <p:ext uri="{BB962C8B-B14F-4D97-AF65-F5344CB8AC3E}">
        <p14:creationId xmlns:p14="http://schemas.microsoft.com/office/powerpoint/2010/main" val="3876838053"/>
      </p:ext>
    </p:extLst>
  </p:cSld>
  <p:clrMapOvr>
    <a:masterClrMapping/>
  </p:clrMapOvr>
  <p:transition spd="med" advTm="945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50" fill="hold"/>
                                        <p:tgtEl>
                                          <p:spTgt spid="9"/>
                                        </p:tgtEl>
                                      </p:cBhvr>
                                    </p:cmd>
                                  </p:childTnLst>
                                </p:cTn>
                              </p:par>
                              <p:par>
                                <p:cTn id="7" presetID="1" presetClass="mediacall" presetSubtype="0" fill="hold" nodeType="withEffect">
                                  <p:stCondLst>
                                    <p:cond delay="0"/>
                                  </p:stCondLst>
                                  <p:childTnLst>
                                    <p:cmd type="call" cmd="playFrom(0.0)">
                                      <p:cBhvr>
                                        <p:cTn id="8" dur="3400" fill="hold"/>
                                        <p:tgtEl>
                                          <p:spTgt spid="11"/>
                                        </p:tgtEl>
                                      </p:cBhvr>
                                    </p:cmd>
                                  </p:childTnLst>
                                </p:cTn>
                              </p:par>
                              <p:par>
                                <p:cTn id="9" presetID="1" presetClass="mediacall" presetSubtype="0" fill="hold" nodeType="withEffect">
                                  <p:stCondLst>
                                    <p:cond delay="0"/>
                                  </p:stCondLst>
                                  <p:childTnLst>
                                    <p:cmd type="call" cmd="playFrom(0.0)">
                                      <p:cBhvr>
                                        <p:cTn id="10" dur="60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repeatCount="indefinite" fill="remove" display="0">
                  <p:stCondLst>
                    <p:cond delay="indefinite"/>
                  </p:stCondLst>
                </p:cTn>
                <p:tgtEl>
                  <p:spTgt spid="9"/>
                </p:tgtEl>
              </p:cMediaNode>
            </p:video>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withEffect">
                                  <p:stCondLst>
                                    <p:cond delay="0"/>
                                  </p:stCondLst>
                                  <p:childTnLst>
                                    <p:cmd type="call" cmd="togglePause">
                                      <p:cBhvr>
                                        <p:cTn id="16" dur="1" fill="hold"/>
                                        <p:tgtEl>
                                          <p:spTgt spid="9"/>
                                        </p:tgtEl>
                                      </p:cBhvr>
                                    </p:cmd>
                                  </p:childTnLst>
                                </p:cTn>
                              </p:par>
                            </p:childTnLst>
                          </p:cTn>
                        </p:par>
                      </p:childTnLst>
                    </p:cTn>
                  </p:par>
                </p:childTnLst>
              </p:cTn>
              <p:nextCondLst>
                <p:cond evt="onClick" delay="0">
                  <p:tgtEl>
                    <p:spTgt spid="9"/>
                  </p:tgtEl>
                </p:cond>
              </p:nextCondLst>
            </p:seq>
            <p:video>
              <p:cMediaNode vol="80000">
                <p:cTn id="17" repeatCount="indefinite" fill="remove" display="0">
                  <p:stCondLst>
                    <p:cond delay="indefinite"/>
                  </p:stCondLst>
                </p:cTn>
                <p:tgtEl>
                  <p:spTgt spid="11"/>
                </p:tgtEl>
              </p:cMediaNode>
            </p:video>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11"/>
                                        </p:tgtEl>
                                      </p:cBhvr>
                                    </p:cmd>
                                  </p:childTnLst>
                                </p:cTn>
                              </p:par>
                            </p:childTnLst>
                          </p:cTn>
                        </p:par>
                      </p:childTnLst>
                    </p:cTn>
                  </p:par>
                </p:childTnLst>
              </p:cTn>
              <p:nextCondLst>
                <p:cond evt="onClick" delay="0">
                  <p:tgtEl>
                    <p:spTgt spid="11"/>
                  </p:tgtEl>
                </p:cond>
              </p:nextCondLst>
            </p:seq>
            <p:video>
              <p:cMediaNode vol="80000">
                <p:cTn id="23" repeatCount="indefinite" fill="remove" display="0">
                  <p:stCondLst>
                    <p:cond delay="indefinite"/>
                  </p:stCondLst>
                </p:cTn>
                <p:tgtEl>
                  <p:spTgt spid="14"/>
                </p:tgtEl>
              </p:cMediaNode>
            </p:video>
            <p:seq concurrent="1" nextAc="seek">
              <p:cTn id="24" restart="whenNotActive" fill="hold" evtFilter="cancelBubble" nodeType="interactiveSeq">
                <p:stCondLst>
                  <p:cond evt="onClick" delay="0">
                    <p:tgtEl>
                      <p:spTgt spid="14"/>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withEffect">
                                  <p:stCondLst>
                                    <p:cond delay="0"/>
                                  </p:stCondLst>
                                  <p:childTnLst>
                                    <p:cmd type="call" cmd="togglePause">
                                      <p:cBhvr>
                                        <p:cTn id="28" dur="1" fill="hold"/>
                                        <p:tgtEl>
                                          <p:spTgt spid="14"/>
                                        </p:tgtEl>
                                      </p:cBhvr>
                                    </p:cmd>
                                  </p:childTnLst>
                                </p:cTn>
                              </p:par>
                            </p:childTnLst>
                          </p:cTn>
                        </p:par>
                      </p:childTnLst>
                    </p:cTn>
                  </p:par>
                </p:childTnLst>
              </p:cTn>
              <p:nextCondLst>
                <p:cond evt="onClick" delay="0">
                  <p:tgtEl>
                    <p:spTgt spid="14"/>
                  </p:tgtEl>
                </p:cond>
              </p:nextCondLst>
            </p:seq>
          </p:childTnLst>
        </p:cTn>
      </p:par>
    </p:tnLst>
  </p:timing>
  <p:extLst>
    <p:ext uri="{E180D4A7-C9FB-4DFB-919C-405C955672EB}">
      <p14:showEvtLst xmlns:p14="http://schemas.microsoft.com/office/powerpoint/2010/main">
        <p14:playEvt time="2" objId="9"/>
        <p14:playEvt time="4" objId="11"/>
        <p14:playEvt time="5" objId="14"/>
        <p14:playEvt time="3570" objId="11"/>
        <p14:playEvt time="6153" objId="14"/>
        <p14:playEvt time="7021" objId="11"/>
        <p14:stopEvt time="9456" objId="9"/>
        <p14:stopEvt time="9456" objId="11"/>
        <p14:stopEvt time="9456" objId="14"/>
      </p14:showEvtLst>
    </p:ext>
  </p:extLs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856</TotalTime>
  <Words>348</Words>
  <Application>Microsoft Macintosh PowerPoint</Application>
  <PresentationFormat>宽屏</PresentationFormat>
  <Paragraphs>72</Paragraphs>
  <Slides>11</Slides>
  <Notes>0</Notes>
  <HiddenSlides>0</HiddenSlides>
  <MMClips>32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等线</vt:lpstr>
      <vt:lpstr>等线 Light</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Zeping Ren</dc:creator>
  <cp:lastModifiedBy>T172997</cp:lastModifiedBy>
  <cp:revision>140</cp:revision>
  <dcterms:created xsi:type="dcterms:W3CDTF">2023-09-25T08:42:01Z</dcterms:created>
  <dcterms:modified xsi:type="dcterms:W3CDTF">2023-09-27T14:12:30Z</dcterms:modified>
</cp:coreProperties>
</file>