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1" r:id="rId7"/>
    <p:sldId id="261" r:id="rId8"/>
    <p:sldId id="262" r:id="rId9"/>
    <p:sldId id="263" r:id="rId10"/>
    <p:sldId id="264" r:id="rId11"/>
    <p:sldId id="265" r:id="rId12"/>
    <p:sldId id="266" r:id="rId13"/>
    <p:sldId id="267" r:id="rId14"/>
    <p:sldId id="268" r:id="rId15"/>
    <p:sldId id="269" r:id="rId16"/>
    <p:sldId id="270" r:id="rId17"/>
    <p:sldId id="27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102"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2BB70C-7749-53E7-DBB2-3B5617751FA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86379D90-1618-619B-336D-59045EEF9D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5DA9E7BE-1615-C662-F0A5-78DEEE0F0D2D}"/>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12B02283-D468-6F90-7EEB-61AFD62386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5C7CDEF-4E76-A17F-8EBB-8E1EA56797BB}"/>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442027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6E4B72-FCB9-A598-6873-FFE86CE8C76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2F985B4-3B21-35D1-D4A5-4A797543B7D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443B543-703B-0C54-C08E-0D9081DA1F20}"/>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7E9623ED-340A-69F0-9C7B-7682365F87F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1E41C5B-5A5D-AC83-3F10-014262DBD3F3}"/>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4143563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3AE057B-93A5-31C1-6CDE-A266997BE6D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08E06B6-DEB7-B6E5-CB98-87121AA2EE3E}"/>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9FC7458-5A07-45ED-C841-B82AA70F0966}"/>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9350C0FD-7007-CA11-9008-F552203A548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6BC7716-B8D6-3B2E-EE5E-B149959D9CA4}"/>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996276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61484D-B30D-59B5-C6B0-B88671B065B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7A14509-B80F-254E-93ED-5BC28821365E}"/>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4FC6392-34AE-F2AF-A0A5-AB550ADF51CF}"/>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913597BC-4676-BB05-C5A9-474D4BDAEE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21FD9E-B75A-88D0-1791-F40246CE8ECF}"/>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157396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1C6A4A9-95FA-5B6C-CC39-A45A3B4EADF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4A9F618-2797-8E60-7373-53DF0930CF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0AD0349-A986-F599-7AA8-01C102A65487}"/>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0EBCEE08-ACE6-6289-034B-16EE185D9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3B6DAC1-BC7F-2FD1-72E3-B4EDB6113706}"/>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876872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3C3970-9FA8-F28F-D37E-1A1DCDBD8E3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B07FD48-974A-5563-5AD7-613BF8EBAC9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C05E788-12D6-4F12-C6A3-4BB98BE254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95977B03-2009-DB52-4DD9-52C773978E57}"/>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6" name="页脚占位符 5">
            <a:extLst>
              <a:ext uri="{FF2B5EF4-FFF2-40B4-BE49-F238E27FC236}">
                <a16:creationId xmlns:a16="http://schemas.microsoft.com/office/drawing/2014/main" id="{0E6EB3DD-28DA-A39B-AF5A-5A5D51EFC16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8762E61-46F0-7578-EB95-595BFA46EF01}"/>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69979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B76FF3-5BEA-B8DD-92DE-8642E0F70C6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D21FD59-8BE0-AAB8-C676-3A04E93CC8E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04DA471-2AEB-516D-0687-89F3BFADC45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05FEFFC-7FC3-C719-820A-FFD4E3725A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3A32965-B1C3-4E1A-D4E2-50F9DFC586E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8E577C7-8E12-D8AC-70FD-131BE16609A2}"/>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8" name="页脚占位符 7">
            <a:extLst>
              <a:ext uri="{FF2B5EF4-FFF2-40B4-BE49-F238E27FC236}">
                <a16:creationId xmlns:a16="http://schemas.microsoft.com/office/drawing/2014/main" id="{3282ABCA-C80E-2618-F8CF-1C7EDFC4760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D001E6A-67EA-BA53-EDCB-E4BA4040C883}"/>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632667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0705F9-2FE5-9BB2-712C-FCA24427FB9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80FB4C0D-1580-0197-59D8-10D5193D2581}"/>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4" name="页脚占位符 3">
            <a:extLst>
              <a:ext uri="{FF2B5EF4-FFF2-40B4-BE49-F238E27FC236}">
                <a16:creationId xmlns:a16="http://schemas.microsoft.com/office/drawing/2014/main" id="{D0A3DD18-2748-3DE3-4032-117911CB4F7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0151B05-32EF-6BCA-B1D6-569B16EB2A39}"/>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4167524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1FA5006-BBF6-BBB5-1FB8-B92158760976}"/>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3" name="页脚占位符 2">
            <a:extLst>
              <a:ext uri="{FF2B5EF4-FFF2-40B4-BE49-F238E27FC236}">
                <a16:creationId xmlns:a16="http://schemas.microsoft.com/office/drawing/2014/main" id="{4BFF5589-DAE9-A212-6C53-A5A52D199CD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DC348E94-52C0-D86A-7D59-2B7793E68B34}"/>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3256913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3AA3CC-3E98-C94E-6A74-38C9F13C31F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6AE288A-DF13-ABF3-ACB5-E2A570F916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D97F76BC-4D79-C1CA-346F-4F333B91F5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DAD8F1E-A410-390B-2C5D-8289F4EC0F07}"/>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6" name="页脚占位符 5">
            <a:extLst>
              <a:ext uri="{FF2B5EF4-FFF2-40B4-BE49-F238E27FC236}">
                <a16:creationId xmlns:a16="http://schemas.microsoft.com/office/drawing/2014/main" id="{57E982FF-A27B-9D54-5C7E-61ACDBF26E2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9BB8347-BF07-6A87-94C5-D4AFB08C617D}"/>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243190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A50E14-177D-BA1A-A400-2B0C8AEEB9F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EC5E6AE-254C-2976-AE1C-0F4E5CE82C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DF8C646-6188-B726-6FB8-1203AE34C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10F5A3A-9C84-38D1-B9CF-B7FFA3178960}"/>
              </a:ext>
            </a:extLst>
          </p:cNvPr>
          <p:cNvSpPr>
            <a:spLocks noGrp="1"/>
          </p:cNvSpPr>
          <p:nvPr>
            <p:ph type="dt" sz="half" idx="10"/>
          </p:nvPr>
        </p:nvSpPr>
        <p:spPr/>
        <p:txBody>
          <a:bodyPr/>
          <a:lstStyle/>
          <a:p>
            <a:fld id="{9D2938A5-4C80-4FF4-A1E7-9A9CD0D9356E}" type="datetimeFigureOut">
              <a:rPr lang="zh-CN" altLang="en-US" smtClean="0"/>
              <a:t>2023/12/2</a:t>
            </a:fld>
            <a:endParaRPr lang="zh-CN" altLang="en-US"/>
          </a:p>
        </p:txBody>
      </p:sp>
      <p:sp>
        <p:nvSpPr>
          <p:cNvPr id="6" name="页脚占位符 5">
            <a:extLst>
              <a:ext uri="{FF2B5EF4-FFF2-40B4-BE49-F238E27FC236}">
                <a16:creationId xmlns:a16="http://schemas.microsoft.com/office/drawing/2014/main" id="{90F077B9-BE4E-D192-5916-BAEEBD95115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FECDD6B-C3B1-19FA-50F3-503936118C20}"/>
              </a:ext>
            </a:extLst>
          </p:cNvPr>
          <p:cNvSpPr>
            <a:spLocks noGrp="1"/>
          </p:cNvSpPr>
          <p:nvPr>
            <p:ph type="sldNum" sz="quarter" idx="12"/>
          </p:nvPr>
        </p:nvSpPr>
        <p:spPr/>
        <p:txBody>
          <a:body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3756657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EF344A2-68CA-0995-6962-0414C3129D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BDF6D4C5-D5A0-D99B-3206-62FFEA7413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7FAC01B-FB54-0D4E-7B0F-B092B6F3DB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2938A5-4C80-4FF4-A1E7-9A9CD0D9356E}" type="datetimeFigureOut">
              <a:rPr lang="zh-CN" altLang="en-US" smtClean="0"/>
              <a:t>2023/12/2</a:t>
            </a:fld>
            <a:endParaRPr lang="zh-CN" altLang="en-US"/>
          </a:p>
        </p:txBody>
      </p:sp>
      <p:sp>
        <p:nvSpPr>
          <p:cNvPr id="5" name="页脚占位符 4">
            <a:extLst>
              <a:ext uri="{FF2B5EF4-FFF2-40B4-BE49-F238E27FC236}">
                <a16:creationId xmlns:a16="http://schemas.microsoft.com/office/drawing/2014/main" id="{D9940976-10D3-6EE2-53F3-227B25DC3D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7A66143F-39FF-4411-A3BC-2C111DB4A1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56FE45-11B8-4A2B-A462-5764404149C3}" type="slidenum">
              <a:rPr lang="zh-CN" altLang="en-US" smtClean="0"/>
              <a:t>‹#›</a:t>
            </a:fld>
            <a:endParaRPr lang="zh-CN" altLang="en-US"/>
          </a:p>
        </p:txBody>
      </p:sp>
    </p:spTree>
    <p:extLst>
      <p:ext uri="{BB962C8B-B14F-4D97-AF65-F5344CB8AC3E}">
        <p14:creationId xmlns:p14="http://schemas.microsoft.com/office/powerpoint/2010/main" val="1025694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934436-5A45-2AC3-D1F8-F845491DCB36}"/>
              </a:ext>
            </a:extLst>
          </p:cNvPr>
          <p:cNvSpPr>
            <a:spLocks noGrp="1"/>
          </p:cNvSpPr>
          <p:nvPr>
            <p:ph type="ctrTitle"/>
          </p:nvPr>
        </p:nvSpPr>
        <p:spPr/>
        <p:txBody>
          <a:bodyPr/>
          <a:lstStyle/>
          <a:p>
            <a:r>
              <a:rPr lang="en-US" altLang="zh-CN" dirty="0">
                <a:latin typeface="Times New Roman" panose="02020603050405020304" pitchFamily="18" charset="0"/>
                <a:cs typeface="Times New Roman" panose="02020603050405020304" pitchFamily="18" charset="0"/>
              </a:rPr>
              <a:t>Model Inversion</a:t>
            </a:r>
            <a:endParaRPr lang="zh-CN" altLang="en-US" dirty="0">
              <a:latin typeface="Times New Roman" panose="02020603050405020304" pitchFamily="18" charset="0"/>
              <a:cs typeface="Times New Roman" panose="02020603050405020304" pitchFamily="18" charset="0"/>
            </a:endParaRPr>
          </a:p>
        </p:txBody>
      </p:sp>
      <p:sp>
        <p:nvSpPr>
          <p:cNvPr id="3" name="副标题 2">
            <a:extLst>
              <a:ext uri="{FF2B5EF4-FFF2-40B4-BE49-F238E27FC236}">
                <a16:creationId xmlns:a16="http://schemas.microsoft.com/office/drawing/2014/main" id="{EF100788-1DD8-1033-30BA-F199BFC4EB28}"/>
              </a:ext>
            </a:extLst>
          </p:cNvPr>
          <p:cNvSpPr>
            <a:spLocks noGrp="1"/>
          </p:cNvSpPr>
          <p:nvPr>
            <p:ph type="subTitle" idx="1"/>
          </p:nvPr>
        </p:nvSpPr>
        <p:spPr/>
        <p:txBody>
          <a:bodyPr/>
          <a:lstStyle/>
          <a:p>
            <a:r>
              <a:rPr lang="en-US" altLang="zh-CN" dirty="0" err="1">
                <a:latin typeface="Times New Roman" panose="02020603050405020304" pitchFamily="18" charset="0"/>
                <a:cs typeface="Times New Roman" panose="02020603050405020304" pitchFamily="18" charset="0"/>
              </a:rPr>
              <a:t>Yunhao</a:t>
            </a:r>
            <a:r>
              <a:rPr lang="en-US" altLang="zh-CN" dirty="0">
                <a:latin typeface="Times New Roman" panose="02020603050405020304" pitchFamily="18" charset="0"/>
                <a:cs typeface="Times New Roman" panose="02020603050405020304" pitchFamily="18" charset="0"/>
              </a:rPr>
              <a:t> Chen</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9456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4">
            <a:extLst>
              <a:ext uri="{FF2B5EF4-FFF2-40B4-BE49-F238E27FC236}">
                <a16:creationId xmlns:a16="http://schemas.microsoft.com/office/drawing/2014/main" id="{89967DD1-82B8-5054-540C-67B01C63AE62}"/>
              </a:ext>
            </a:extLst>
          </p:cNvPr>
          <p:cNvSpPr>
            <a:spLocks noGrp="1"/>
          </p:cNvSpPr>
          <p:nvPr>
            <p:ph type="subTitle" idx="1"/>
          </p:nvPr>
        </p:nvSpPr>
        <p:spPr/>
        <p:txBody>
          <a:bodyPr/>
          <a:lstStyle/>
          <a:p>
            <a:endParaRPr lang="zh-CN" altLang="en-US"/>
          </a:p>
        </p:txBody>
      </p:sp>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sp>
        <p:nvSpPr>
          <p:cNvPr id="4" name="标题 3">
            <a:extLst>
              <a:ext uri="{FF2B5EF4-FFF2-40B4-BE49-F238E27FC236}">
                <a16:creationId xmlns:a16="http://schemas.microsoft.com/office/drawing/2014/main" id="{21547F6E-D8F9-ECCA-C834-BD76C6518647}"/>
              </a:ext>
            </a:extLst>
          </p:cNvPr>
          <p:cNvSpPr>
            <a:spLocks noGrp="1"/>
          </p:cNvSpPr>
          <p:nvPr>
            <p:ph type="ctrTitle"/>
          </p:nvPr>
        </p:nvSpPr>
        <p:spPr/>
        <p:txBody>
          <a:bodyPr/>
          <a:lstStyle/>
          <a:p>
            <a:endParaRPr lang="zh-CN" altLang="en-US"/>
          </a:p>
        </p:txBody>
      </p:sp>
      <p:pic>
        <p:nvPicPr>
          <p:cNvPr id="8" name="图片 7">
            <a:extLst>
              <a:ext uri="{FF2B5EF4-FFF2-40B4-BE49-F238E27FC236}">
                <a16:creationId xmlns:a16="http://schemas.microsoft.com/office/drawing/2014/main" id="{9C9A397A-D0D7-160F-3AEC-1678A27CB856}"/>
              </a:ext>
            </a:extLst>
          </p:cNvPr>
          <p:cNvPicPr>
            <a:picLocks noChangeAspect="1"/>
          </p:cNvPicPr>
          <p:nvPr/>
        </p:nvPicPr>
        <p:blipFill>
          <a:blip r:embed="rId2"/>
          <a:stretch>
            <a:fillRect/>
          </a:stretch>
        </p:blipFill>
        <p:spPr>
          <a:xfrm>
            <a:off x="436068" y="1122363"/>
            <a:ext cx="12106331" cy="4135437"/>
          </a:xfrm>
          <a:prstGeom prst="rect">
            <a:avLst/>
          </a:prstGeom>
        </p:spPr>
      </p:pic>
      <p:sp>
        <p:nvSpPr>
          <p:cNvPr id="10" name="文本框 9">
            <a:extLst>
              <a:ext uri="{FF2B5EF4-FFF2-40B4-BE49-F238E27FC236}">
                <a16:creationId xmlns:a16="http://schemas.microsoft.com/office/drawing/2014/main" id="{6515EF69-45DE-0B8F-5562-BA4E97438C06}"/>
              </a:ext>
            </a:extLst>
          </p:cNvPr>
          <p:cNvSpPr txBox="1"/>
          <p:nvPr/>
        </p:nvSpPr>
        <p:spPr>
          <a:xfrm>
            <a:off x="609600" y="5166233"/>
            <a:ext cx="9429750" cy="1569660"/>
          </a:xfrm>
          <a:prstGeom prst="rect">
            <a:avLst/>
          </a:prstGeom>
          <a:noFill/>
        </p:spPr>
        <p:txBody>
          <a:bodyPr wrap="square">
            <a:spAutoFit/>
          </a:bodyPr>
          <a:lstStyle/>
          <a:p>
            <a:r>
              <a:rPr lang="en-US" altLang="zh-CN" sz="3200" b="0" i="0" dirty="0">
                <a:effectLst/>
                <a:latin typeface="Times New Roman" panose="02020603050405020304" pitchFamily="18" charset="0"/>
                <a:cs typeface="Times New Roman" panose="02020603050405020304" pitchFamily="18" charset="0"/>
              </a:rPr>
              <a:t>This theorem means that the diffusion model can recover the training data as long</a:t>
            </a:r>
            <a:br>
              <a:rPr lang="en-US" altLang="zh-CN" sz="3200" dirty="0">
                <a:latin typeface="Times New Roman" panose="02020603050405020304" pitchFamily="18" charset="0"/>
                <a:cs typeface="Times New Roman" panose="02020603050405020304" pitchFamily="18" charset="0"/>
              </a:rPr>
            </a:br>
            <a:r>
              <a:rPr lang="en-US" altLang="zh-CN" sz="3200" b="0" i="0" dirty="0">
                <a:effectLst/>
                <a:latin typeface="Times New Roman" panose="02020603050405020304" pitchFamily="18" charset="0"/>
                <a:cs typeface="Times New Roman" panose="02020603050405020304" pitchFamily="18" charset="0"/>
              </a:rPr>
              <a:t>as the model acquires features in the training phase</a:t>
            </a:r>
            <a:endParaRPr lang="zh-CN"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5184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pic>
        <p:nvPicPr>
          <p:cNvPr id="3" name="图片 2">
            <a:extLst>
              <a:ext uri="{FF2B5EF4-FFF2-40B4-BE49-F238E27FC236}">
                <a16:creationId xmlns:a16="http://schemas.microsoft.com/office/drawing/2014/main" id="{B8A029B0-7BE0-5ADD-A859-119D6C47888D}"/>
              </a:ext>
            </a:extLst>
          </p:cNvPr>
          <p:cNvPicPr>
            <a:picLocks noChangeAspect="1"/>
          </p:cNvPicPr>
          <p:nvPr/>
        </p:nvPicPr>
        <p:blipFill>
          <a:blip r:embed="rId2"/>
          <a:stretch>
            <a:fillRect/>
          </a:stretch>
        </p:blipFill>
        <p:spPr>
          <a:xfrm>
            <a:off x="2524813" y="1946276"/>
            <a:ext cx="5820256" cy="1655762"/>
          </a:xfrm>
          <a:prstGeom prst="rect">
            <a:avLst/>
          </a:prstGeom>
        </p:spPr>
      </p:pic>
      <p:sp>
        <p:nvSpPr>
          <p:cNvPr id="6" name="文本框 5">
            <a:extLst>
              <a:ext uri="{FF2B5EF4-FFF2-40B4-BE49-F238E27FC236}">
                <a16:creationId xmlns:a16="http://schemas.microsoft.com/office/drawing/2014/main" id="{89C495A3-2BEA-E84B-FBE6-23FFA76D3546}"/>
              </a:ext>
            </a:extLst>
          </p:cNvPr>
          <p:cNvSpPr txBox="1"/>
          <p:nvPr/>
        </p:nvSpPr>
        <p:spPr>
          <a:xfrm>
            <a:off x="438150" y="1259992"/>
            <a:ext cx="5820256" cy="584775"/>
          </a:xfrm>
          <a:prstGeom prst="rect">
            <a:avLst/>
          </a:prstGeom>
          <a:noFill/>
        </p:spPr>
        <p:txBody>
          <a:bodyPr wrap="square" rtlCol="0">
            <a:spAutoFit/>
          </a:bodyPr>
          <a:lstStyle/>
          <a:p>
            <a:r>
              <a:rPr lang="en-US" altLang="zh-CN" sz="3200" dirty="0">
                <a:latin typeface="Times New Roman" panose="02020603050405020304" pitchFamily="18" charset="0"/>
                <a:cs typeface="Times New Roman" panose="02020603050405020304" pitchFamily="18" charset="0"/>
              </a:rPr>
              <a:t>  Basic Assumptions:</a:t>
            </a:r>
            <a:endParaRPr lang="zh-CN" altLang="en-US" sz="3200"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89F958A8-C30D-80E8-BB32-65AEA390EA03}"/>
              </a:ext>
            </a:extLst>
          </p:cNvPr>
          <p:cNvSpPr txBox="1"/>
          <p:nvPr/>
        </p:nvSpPr>
        <p:spPr>
          <a:xfrm>
            <a:off x="438150" y="4189675"/>
            <a:ext cx="5820256" cy="584775"/>
          </a:xfrm>
          <a:prstGeom prst="rect">
            <a:avLst/>
          </a:prstGeom>
          <a:noFill/>
        </p:spPr>
        <p:txBody>
          <a:bodyPr wrap="square" rtlCol="0">
            <a:spAutoFit/>
          </a:bodyPr>
          <a:lstStyle/>
          <a:p>
            <a:r>
              <a:rPr lang="en-US" altLang="zh-CN" sz="3200" dirty="0">
                <a:latin typeface="Times New Roman" panose="02020603050405020304" pitchFamily="18" charset="0"/>
                <a:cs typeface="Times New Roman" panose="02020603050405020304" pitchFamily="18" charset="0"/>
              </a:rPr>
              <a:t>  Objective:</a:t>
            </a:r>
            <a:endParaRPr lang="zh-CN" altLang="en-US" sz="3200" dirty="0">
              <a:latin typeface="Times New Roman" panose="02020603050405020304" pitchFamily="18" charset="0"/>
              <a:cs typeface="Times New Roman" panose="02020603050405020304" pitchFamily="18" charset="0"/>
            </a:endParaRPr>
          </a:p>
        </p:txBody>
      </p:sp>
      <p:pic>
        <p:nvPicPr>
          <p:cNvPr id="14" name="图片 13">
            <a:extLst>
              <a:ext uri="{FF2B5EF4-FFF2-40B4-BE49-F238E27FC236}">
                <a16:creationId xmlns:a16="http://schemas.microsoft.com/office/drawing/2014/main" id="{D8013418-C82C-0024-52DF-2F920CE7888C}"/>
              </a:ext>
            </a:extLst>
          </p:cNvPr>
          <p:cNvPicPr>
            <a:picLocks noChangeAspect="1"/>
          </p:cNvPicPr>
          <p:nvPr/>
        </p:nvPicPr>
        <p:blipFill>
          <a:blip r:embed="rId3"/>
          <a:stretch>
            <a:fillRect/>
          </a:stretch>
        </p:blipFill>
        <p:spPr>
          <a:xfrm>
            <a:off x="2972099" y="4435011"/>
            <a:ext cx="5520461" cy="1445834"/>
          </a:xfrm>
          <a:prstGeom prst="rect">
            <a:avLst/>
          </a:prstGeom>
        </p:spPr>
      </p:pic>
    </p:spTree>
    <p:extLst>
      <p:ext uri="{BB962C8B-B14F-4D97-AF65-F5344CB8AC3E}">
        <p14:creationId xmlns:p14="http://schemas.microsoft.com/office/powerpoint/2010/main" val="2715994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EDA8CFB8-60AA-E288-1730-44BE88B9AB3A}"/>
              </a:ext>
            </a:extLst>
          </p:cNvPr>
          <p:cNvPicPr>
            <a:picLocks noChangeAspect="1"/>
          </p:cNvPicPr>
          <p:nvPr/>
        </p:nvPicPr>
        <p:blipFill>
          <a:blip r:embed="rId2"/>
          <a:stretch>
            <a:fillRect/>
          </a:stretch>
        </p:blipFill>
        <p:spPr>
          <a:xfrm>
            <a:off x="3348278" y="1844767"/>
            <a:ext cx="5348541" cy="2478088"/>
          </a:xfrm>
          <a:prstGeom prst="rect">
            <a:avLst/>
          </a:prstGeom>
        </p:spPr>
      </p:pic>
      <p:sp>
        <p:nvSpPr>
          <p:cNvPr id="10" name="文本框 9">
            <a:extLst>
              <a:ext uri="{FF2B5EF4-FFF2-40B4-BE49-F238E27FC236}">
                <a16:creationId xmlns:a16="http://schemas.microsoft.com/office/drawing/2014/main" id="{4024BD0A-4F4A-51F7-8123-D5EFBD36B33D}"/>
              </a:ext>
            </a:extLst>
          </p:cNvPr>
          <p:cNvSpPr txBox="1"/>
          <p:nvPr/>
        </p:nvSpPr>
        <p:spPr>
          <a:xfrm>
            <a:off x="438150" y="1259992"/>
            <a:ext cx="5820256" cy="584775"/>
          </a:xfrm>
          <a:prstGeom prst="rect">
            <a:avLst/>
          </a:prstGeom>
          <a:noFill/>
        </p:spPr>
        <p:txBody>
          <a:bodyPr wrap="square" rtlCol="0">
            <a:spAutoFit/>
          </a:bodyPr>
          <a:lstStyle/>
          <a:p>
            <a:r>
              <a:rPr lang="en-US" altLang="zh-CN" sz="3200" dirty="0">
                <a:latin typeface="Times New Roman" panose="02020603050405020304" pitchFamily="18" charset="0"/>
                <a:cs typeface="Times New Roman" panose="02020603050405020304" pitchFamily="18" charset="0"/>
              </a:rPr>
              <a:t>  Using Bayes Rules:</a:t>
            </a:r>
            <a:endParaRPr lang="zh-CN" altLang="en-US" sz="3200"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C6F33AC9-C20F-937E-CE98-68A3FADD547A}"/>
              </a:ext>
            </a:extLst>
          </p:cNvPr>
          <p:cNvSpPr txBox="1"/>
          <p:nvPr/>
        </p:nvSpPr>
        <p:spPr>
          <a:xfrm>
            <a:off x="609600" y="4322855"/>
            <a:ext cx="5820256" cy="584775"/>
          </a:xfrm>
          <a:prstGeom prst="rect">
            <a:avLst/>
          </a:prstGeom>
          <a:noFill/>
        </p:spPr>
        <p:txBody>
          <a:bodyPr wrap="square" rtlCol="0">
            <a:spAutoFit/>
          </a:bodyPr>
          <a:lstStyle/>
          <a:p>
            <a:r>
              <a:rPr lang="en-US" altLang="zh-CN" sz="3200" dirty="0">
                <a:latin typeface="Times New Roman" panose="02020603050405020304" pitchFamily="18" charset="0"/>
                <a:cs typeface="Times New Roman" panose="02020603050405020304" pitchFamily="18" charset="0"/>
              </a:rPr>
              <a:t> Then we need to prove:</a:t>
            </a:r>
            <a:endParaRPr lang="zh-CN" altLang="en-US" sz="3200" dirty="0">
              <a:latin typeface="Times New Roman" panose="02020603050405020304" pitchFamily="18" charset="0"/>
              <a:cs typeface="Times New Roman" panose="02020603050405020304" pitchFamily="18" charset="0"/>
            </a:endParaRPr>
          </a:p>
        </p:txBody>
      </p:sp>
      <p:pic>
        <p:nvPicPr>
          <p:cNvPr id="15" name="图片 14">
            <a:extLst>
              <a:ext uri="{FF2B5EF4-FFF2-40B4-BE49-F238E27FC236}">
                <a16:creationId xmlns:a16="http://schemas.microsoft.com/office/drawing/2014/main" id="{3F8DE1FA-BE0C-E3E8-46B9-321A385BC5EE}"/>
              </a:ext>
            </a:extLst>
          </p:cNvPr>
          <p:cNvPicPr>
            <a:picLocks noChangeAspect="1"/>
          </p:cNvPicPr>
          <p:nvPr/>
        </p:nvPicPr>
        <p:blipFill>
          <a:blip r:embed="rId3"/>
          <a:stretch>
            <a:fillRect/>
          </a:stretch>
        </p:blipFill>
        <p:spPr>
          <a:xfrm>
            <a:off x="3619500" y="4907630"/>
            <a:ext cx="4803830" cy="1574364"/>
          </a:xfrm>
          <a:prstGeom prst="rect">
            <a:avLst/>
          </a:prstGeom>
        </p:spPr>
      </p:pic>
    </p:spTree>
    <p:extLst>
      <p:ext uri="{BB962C8B-B14F-4D97-AF65-F5344CB8AC3E}">
        <p14:creationId xmlns:p14="http://schemas.microsoft.com/office/powerpoint/2010/main" val="1780958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680F457F-793A-23F1-60BE-C2DD6F9D00DA}"/>
              </a:ext>
            </a:extLst>
          </p:cNvPr>
          <p:cNvSpPr txBox="1"/>
          <p:nvPr/>
        </p:nvSpPr>
        <p:spPr>
          <a:xfrm>
            <a:off x="609600" y="1263134"/>
            <a:ext cx="7200900" cy="646331"/>
          </a:xfrm>
          <a:prstGeom prst="rect">
            <a:avLst/>
          </a:prstGeom>
          <a:noFill/>
        </p:spPr>
        <p:txBody>
          <a:bodyPr wrap="square">
            <a:spAutoFit/>
          </a:bodyPr>
          <a:lstStyle/>
          <a:p>
            <a:r>
              <a:rPr lang="en-US" altLang="zh-CN" sz="3600" b="0" i="0" dirty="0">
                <a:effectLst/>
                <a:latin typeface="Times New Roman" panose="02020603050405020304" pitchFamily="18" charset="0"/>
                <a:cs typeface="Times New Roman" panose="02020603050405020304" pitchFamily="18" charset="0"/>
              </a:rPr>
              <a:t>Firstly, we prove that when t = 0</a:t>
            </a:r>
            <a:endParaRPr lang="zh-CN" altLang="en-US" sz="3600" dirty="0">
              <a:latin typeface="Times New Roman" panose="02020603050405020304" pitchFamily="18" charset="0"/>
              <a:cs typeface="Times New Roman" panose="02020603050405020304" pitchFamily="18" charset="0"/>
            </a:endParaRPr>
          </a:p>
        </p:txBody>
      </p:sp>
      <p:pic>
        <p:nvPicPr>
          <p:cNvPr id="9" name="图片 8">
            <a:extLst>
              <a:ext uri="{FF2B5EF4-FFF2-40B4-BE49-F238E27FC236}">
                <a16:creationId xmlns:a16="http://schemas.microsoft.com/office/drawing/2014/main" id="{66537E27-F337-46FE-A011-63BA424F22E3}"/>
              </a:ext>
            </a:extLst>
          </p:cNvPr>
          <p:cNvPicPr>
            <a:picLocks noChangeAspect="1"/>
          </p:cNvPicPr>
          <p:nvPr/>
        </p:nvPicPr>
        <p:blipFill>
          <a:blip r:embed="rId2"/>
          <a:stretch>
            <a:fillRect/>
          </a:stretch>
        </p:blipFill>
        <p:spPr>
          <a:xfrm>
            <a:off x="1257745" y="1909465"/>
            <a:ext cx="5447855" cy="4617567"/>
          </a:xfrm>
          <a:prstGeom prst="rect">
            <a:avLst/>
          </a:prstGeom>
        </p:spPr>
      </p:pic>
      <p:pic>
        <p:nvPicPr>
          <p:cNvPr id="13" name="图片 12">
            <a:extLst>
              <a:ext uri="{FF2B5EF4-FFF2-40B4-BE49-F238E27FC236}">
                <a16:creationId xmlns:a16="http://schemas.microsoft.com/office/drawing/2014/main" id="{D0AB9EFD-C33B-261B-96CB-45CE6A344A7B}"/>
              </a:ext>
            </a:extLst>
          </p:cNvPr>
          <p:cNvPicPr>
            <a:picLocks noChangeAspect="1"/>
          </p:cNvPicPr>
          <p:nvPr/>
        </p:nvPicPr>
        <p:blipFill>
          <a:blip r:embed="rId3"/>
          <a:stretch>
            <a:fillRect/>
          </a:stretch>
        </p:blipFill>
        <p:spPr>
          <a:xfrm>
            <a:off x="6705600" y="1722527"/>
            <a:ext cx="5244754" cy="2510135"/>
          </a:xfrm>
          <a:prstGeom prst="rect">
            <a:avLst/>
          </a:prstGeom>
        </p:spPr>
      </p:pic>
    </p:spTree>
    <p:extLst>
      <p:ext uri="{BB962C8B-B14F-4D97-AF65-F5344CB8AC3E}">
        <p14:creationId xmlns:p14="http://schemas.microsoft.com/office/powerpoint/2010/main" val="852405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680F457F-793A-23F1-60BE-C2DD6F9D00DA}"/>
              </a:ext>
            </a:extLst>
          </p:cNvPr>
          <p:cNvSpPr txBox="1"/>
          <p:nvPr/>
        </p:nvSpPr>
        <p:spPr>
          <a:xfrm>
            <a:off x="609600" y="1263134"/>
            <a:ext cx="7200900" cy="646331"/>
          </a:xfrm>
          <a:prstGeom prst="rect">
            <a:avLst/>
          </a:prstGeom>
          <a:noFill/>
        </p:spPr>
        <p:txBody>
          <a:bodyPr wrap="square">
            <a:spAutoFit/>
          </a:bodyPr>
          <a:lstStyle/>
          <a:p>
            <a:r>
              <a:rPr lang="en-US" altLang="zh-CN" sz="3600" b="0" i="0" dirty="0">
                <a:effectLst/>
                <a:latin typeface="Times New Roman" panose="02020603050405020304" pitchFamily="18" charset="0"/>
                <a:cs typeface="Times New Roman" panose="02020603050405020304" pitchFamily="18" charset="0"/>
              </a:rPr>
              <a:t>Secondly, when t = k we assume that</a:t>
            </a:r>
            <a:endParaRPr lang="zh-CN" altLang="en-US" sz="3600"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FB6A9FB6-947A-B6A4-CBC0-B61D7A4827B2}"/>
              </a:ext>
            </a:extLst>
          </p:cNvPr>
          <p:cNvPicPr>
            <a:picLocks noChangeAspect="1"/>
          </p:cNvPicPr>
          <p:nvPr/>
        </p:nvPicPr>
        <p:blipFill>
          <a:blip r:embed="rId2"/>
          <a:stretch>
            <a:fillRect/>
          </a:stretch>
        </p:blipFill>
        <p:spPr>
          <a:xfrm>
            <a:off x="2905309" y="2426732"/>
            <a:ext cx="6079701" cy="1784687"/>
          </a:xfrm>
          <a:prstGeom prst="rect">
            <a:avLst/>
          </a:prstGeom>
        </p:spPr>
      </p:pic>
    </p:spTree>
    <p:extLst>
      <p:ext uri="{BB962C8B-B14F-4D97-AF65-F5344CB8AC3E}">
        <p14:creationId xmlns:p14="http://schemas.microsoft.com/office/powerpoint/2010/main" val="3681860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FC64BF34-0906-CC64-8B3B-43702C8EF7EB}"/>
              </a:ext>
            </a:extLst>
          </p:cNvPr>
          <p:cNvPicPr>
            <a:picLocks noChangeAspect="1"/>
          </p:cNvPicPr>
          <p:nvPr/>
        </p:nvPicPr>
        <p:blipFill>
          <a:blip r:embed="rId2"/>
          <a:stretch>
            <a:fillRect/>
          </a:stretch>
        </p:blipFill>
        <p:spPr>
          <a:xfrm>
            <a:off x="6324600" y="1909465"/>
            <a:ext cx="6816361" cy="2880152"/>
          </a:xfrm>
          <a:prstGeom prst="rect">
            <a:avLst/>
          </a:prstGeom>
        </p:spPr>
      </p:pic>
      <p:sp>
        <p:nvSpPr>
          <p:cNvPr id="7" name="文本框 6">
            <a:extLst>
              <a:ext uri="{FF2B5EF4-FFF2-40B4-BE49-F238E27FC236}">
                <a16:creationId xmlns:a16="http://schemas.microsoft.com/office/drawing/2014/main" id="{9E512D58-B494-D258-4384-2C0737F7B0AE}"/>
              </a:ext>
            </a:extLst>
          </p:cNvPr>
          <p:cNvSpPr txBox="1"/>
          <p:nvPr/>
        </p:nvSpPr>
        <p:spPr>
          <a:xfrm>
            <a:off x="609600" y="522198"/>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sp>
        <p:nvSpPr>
          <p:cNvPr id="3" name="文本框 2">
            <a:extLst>
              <a:ext uri="{FF2B5EF4-FFF2-40B4-BE49-F238E27FC236}">
                <a16:creationId xmlns:a16="http://schemas.microsoft.com/office/drawing/2014/main" id="{680F457F-793A-23F1-60BE-C2DD6F9D00DA}"/>
              </a:ext>
            </a:extLst>
          </p:cNvPr>
          <p:cNvSpPr txBox="1"/>
          <p:nvPr/>
        </p:nvSpPr>
        <p:spPr>
          <a:xfrm>
            <a:off x="609600" y="1263134"/>
            <a:ext cx="10610850" cy="646331"/>
          </a:xfrm>
          <a:prstGeom prst="rect">
            <a:avLst/>
          </a:prstGeom>
          <a:noFill/>
        </p:spPr>
        <p:txBody>
          <a:bodyPr wrap="square">
            <a:spAutoFit/>
          </a:bodyPr>
          <a:lstStyle/>
          <a:p>
            <a:r>
              <a:rPr lang="en-US" altLang="zh-CN" sz="3600" b="0" i="0" dirty="0">
                <a:effectLst/>
                <a:latin typeface="Times New Roman" panose="02020603050405020304" pitchFamily="18" charset="0"/>
                <a:cs typeface="Times New Roman" panose="02020603050405020304" pitchFamily="18" charset="0"/>
              </a:rPr>
              <a:t>Thirdly, when t = k + 1, we can come to the following:</a:t>
            </a:r>
            <a:endParaRPr lang="zh-CN" altLang="en-US" sz="3600" dirty="0">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801D1D77-70D9-6389-4815-E0D796FF5D77}"/>
              </a:ext>
            </a:extLst>
          </p:cNvPr>
          <p:cNvPicPr>
            <a:picLocks noChangeAspect="1"/>
          </p:cNvPicPr>
          <p:nvPr/>
        </p:nvPicPr>
        <p:blipFill>
          <a:blip r:embed="rId3"/>
          <a:stretch>
            <a:fillRect/>
          </a:stretch>
        </p:blipFill>
        <p:spPr>
          <a:xfrm>
            <a:off x="0" y="2205190"/>
            <a:ext cx="6589972" cy="4652810"/>
          </a:xfrm>
          <a:prstGeom prst="rect">
            <a:avLst/>
          </a:prstGeom>
        </p:spPr>
      </p:pic>
    </p:spTree>
    <p:extLst>
      <p:ext uri="{BB962C8B-B14F-4D97-AF65-F5344CB8AC3E}">
        <p14:creationId xmlns:p14="http://schemas.microsoft.com/office/powerpoint/2010/main" val="3093147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42C0764C-861C-22E8-7FA8-30A8C3C8875B}"/>
              </a:ext>
            </a:extLst>
          </p:cNvPr>
          <p:cNvSpPr txBox="1"/>
          <p:nvPr/>
        </p:nvSpPr>
        <p:spPr>
          <a:xfrm>
            <a:off x="762000" y="334725"/>
            <a:ext cx="6096000" cy="646331"/>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Pipeline</a:t>
            </a:r>
            <a:endParaRPr lang="zh-CN" altLang="en-US" sz="3600" dirty="0"/>
          </a:p>
        </p:txBody>
      </p:sp>
      <p:pic>
        <p:nvPicPr>
          <p:cNvPr id="11" name="内容占位符 10">
            <a:extLst>
              <a:ext uri="{FF2B5EF4-FFF2-40B4-BE49-F238E27FC236}">
                <a16:creationId xmlns:a16="http://schemas.microsoft.com/office/drawing/2014/main" id="{3FEE76D8-E0FF-5FD7-847C-544ABBF8BB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3237" y="1139031"/>
            <a:ext cx="6105525" cy="4200525"/>
          </a:xfrm>
        </p:spPr>
      </p:pic>
    </p:spTree>
    <p:extLst>
      <p:ext uri="{BB962C8B-B14F-4D97-AF65-F5344CB8AC3E}">
        <p14:creationId xmlns:p14="http://schemas.microsoft.com/office/powerpoint/2010/main" val="332714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84196E-43FC-B54E-5868-F734F8907ABA}"/>
              </a:ext>
            </a:extLst>
          </p:cNvPr>
          <p:cNvSpPr>
            <a:spLocks noGrp="1"/>
          </p:cNvSpPr>
          <p:nvPr>
            <p:ph type="title"/>
          </p:nvPr>
        </p:nvSpPr>
        <p:spPr>
          <a:xfrm>
            <a:off x="838200" y="2279650"/>
            <a:ext cx="10515600" cy="1325563"/>
          </a:xfrm>
        </p:spPr>
        <p:txBody>
          <a:bodyPr/>
          <a:lstStyle/>
          <a:p>
            <a:pPr algn="ctr"/>
            <a:r>
              <a:rPr lang="en-US" altLang="zh-CN" b="1" dirty="0"/>
              <a:t>Thanks</a:t>
            </a:r>
            <a:endParaRPr lang="zh-CN" altLang="en-US" b="1" dirty="0"/>
          </a:p>
        </p:txBody>
      </p:sp>
      <p:sp>
        <p:nvSpPr>
          <p:cNvPr id="3" name="内容占位符 2">
            <a:extLst>
              <a:ext uri="{FF2B5EF4-FFF2-40B4-BE49-F238E27FC236}">
                <a16:creationId xmlns:a16="http://schemas.microsoft.com/office/drawing/2014/main" id="{D59D0FA3-B088-DA7E-AF9D-C5EECFDDA751}"/>
              </a:ext>
            </a:extLst>
          </p:cNvPr>
          <p:cNvSpPr>
            <a:spLocks noGrp="1"/>
          </p:cNvSpPr>
          <p:nvPr>
            <p:ph idx="1"/>
          </p:nvPr>
        </p:nvSpPr>
        <p:spPr/>
        <p:txBody>
          <a:bodyPr/>
          <a:lstStyle/>
          <a:p>
            <a:endParaRPr lang="zh-CN" altLang="en-US" dirty="0"/>
          </a:p>
        </p:txBody>
      </p:sp>
    </p:spTree>
    <p:extLst>
      <p:ext uri="{BB962C8B-B14F-4D97-AF65-F5344CB8AC3E}">
        <p14:creationId xmlns:p14="http://schemas.microsoft.com/office/powerpoint/2010/main" val="372073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61A22-C4C6-9551-7BAB-DE61ACE71035}"/>
              </a:ext>
            </a:extLst>
          </p:cNvPr>
          <p:cNvSpPr>
            <a:spLocks noGrp="1"/>
          </p:cNvSpPr>
          <p:nvPr>
            <p:ph type="title"/>
          </p:nvPr>
        </p:nvSpPr>
        <p:spPr>
          <a:xfrm>
            <a:off x="584200" y="60325"/>
            <a:ext cx="10515600" cy="1325563"/>
          </a:xfrm>
        </p:spPr>
        <p:txBody>
          <a:bodyPr/>
          <a:lstStyle/>
          <a:p>
            <a:r>
              <a:rPr lang="en-US" altLang="zh-CN" b="1" dirty="0">
                <a:latin typeface="Times New Roman" panose="02020603050405020304" pitchFamily="18" charset="0"/>
                <a:cs typeface="Times New Roman" panose="02020603050405020304" pitchFamily="18" charset="0"/>
              </a:rPr>
              <a:t>Optimization Objective</a:t>
            </a:r>
            <a:endParaRPr lang="zh-CN" altLang="en-US" b="1" dirty="0">
              <a:latin typeface="Times New Roman" panose="02020603050405020304" pitchFamily="18" charset="0"/>
              <a:cs typeface="Times New Roman" panose="02020603050405020304" pitchFamily="18" charset="0"/>
            </a:endParaRPr>
          </a:p>
        </p:txBody>
      </p:sp>
      <p:pic>
        <p:nvPicPr>
          <p:cNvPr id="5" name="内容占位符 4">
            <a:extLst>
              <a:ext uri="{FF2B5EF4-FFF2-40B4-BE49-F238E27FC236}">
                <a16:creationId xmlns:a16="http://schemas.microsoft.com/office/drawing/2014/main" id="{4B271DF2-A385-7745-9F00-186B3AABF650}"/>
              </a:ext>
            </a:extLst>
          </p:cNvPr>
          <p:cNvPicPr>
            <a:picLocks noGrp="1" noChangeAspect="1"/>
          </p:cNvPicPr>
          <p:nvPr>
            <p:ph idx="1"/>
          </p:nvPr>
        </p:nvPicPr>
        <p:blipFill>
          <a:blip r:embed="rId2"/>
          <a:stretch>
            <a:fillRect/>
          </a:stretch>
        </p:blipFill>
        <p:spPr>
          <a:xfrm>
            <a:off x="288108" y="2253577"/>
            <a:ext cx="10212504" cy="4544097"/>
          </a:xfrm>
        </p:spPr>
      </p:pic>
      <p:sp>
        <p:nvSpPr>
          <p:cNvPr id="8" name="标题 1">
            <a:extLst>
              <a:ext uri="{FF2B5EF4-FFF2-40B4-BE49-F238E27FC236}">
                <a16:creationId xmlns:a16="http://schemas.microsoft.com/office/drawing/2014/main" id="{156A4EBE-B751-AB63-414E-8FA53DD2B011}"/>
              </a:ext>
            </a:extLst>
          </p:cNvPr>
          <p:cNvSpPr txBox="1">
            <a:spLocks/>
          </p:cNvSpPr>
          <p:nvPr/>
        </p:nvSpPr>
        <p:spPr>
          <a:xfrm>
            <a:off x="584200" y="93600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800" i="1" dirty="0">
                <a:latin typeface="Times New Roman" panose="02020603050405020304" pitchFamily="18" charset="0"/>
                <a:cs typeface="Times New Roman" panose="02020603050405020304" pitchFamily="18" charset="0"/>
              </a:rPr>
              <a:t>q(x) </a:t>
            </a:r>
            <a:r>
              <a:rPr lang="en-US" altLang="zh-CN" sz="2800" dirty="0">
                <a:latin typeface="Times New Roman" panose="02020603050405020304" pitchFamily="18" charset="0"/>
                <a:cs typeface="Times New Roman" panose="02020603050405020304" pitchFamily="18" charset="0"/>
              </a:rPr>
              <a:t>is the variational distribution which we want approximate the true target posterior ; and      is the training data samples or features we want to inverse</a:t>
            </a:r>
            <a:endParaRPr lang="zh-CN" altLang="en-US" sz="2800" dirty="0">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35D6408A-B76C-D32D-1DC5-0ACDB1B88457}"/>
              </a:ext>
            </a:extLst>
          </p:cNvPr>
          <p:cNvPicPr>
            <a:picLocks noChangeAspect="1"/>
          </p:cNvPicPr>
          <p:nvPr/>
        </p:nvPicPr>
        <p:blipFill>
          <a:blip r:embed="rId3"/>
          <a:stretch>
            <a:fillRect/>
          </a:stretch>
        </p:blipFill>
        <p:spPr>
          <a:xfrm>
            <a:off x="3771900" y="1493877"/>
            <a:ext cx="223826" cy="329850"/>
          </a:xfrm>
          <a:prstGeom prst="rect">
            <a:avLst/>
          </a:prstGeom>
        </p:spPr>
      </p:pic>
      <p:cxnSp>
        <p:nvCxnSpPr>
          <p:cNvPr id="14" name="直接连接符 13">
            <a:extLst>
              <a:ext uri="{FF2B5EF4-FFF2-40B4-BE49-F238E27FC236}">
                <a16:creationId xmlns:a16="http://schemas.microsoft.com/office/drawing/2014/main" id="{322A7D7D-B615-1B21-3D72-076776A23B55}"/>
              </a:ext>
            </a:extLst>
          </p:cNvPr>
          <p:cNvCxnSpPr>
            <a:cxnSpLocks/>
          </p:cNvCxnSpPr>
          <p:nvPr/>
        </p:nvCxnSpPr>
        <p:spPr>
          <a:xfrm>
            <a:off x="705393" y="2838994"/>
            <a:ext cx="428400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6" name="直接连接符 15">
            <a:extLst>
              <a:ext uri="{FF2B5EF4-FFF2-40B4-BE49-F238E27FC236}">
                <a16:creationId xmlns:a16="http://schemas.microsoft.com/office/drawing/2014/main" id="{566C64CC-671D-755C-A91F-4BD06A9BC4FC}"/>
              </a:ext>
            </a:extLst>
          </p:cNvPr>
          <p:cNvCxnSpPr>
            <a:cxnSpLocks/>
          </p:cNvCxnSpPr>
          <p:nvPr/>
        </p:nvCxnSpPr>
        <p:spPr>
          <a:xfrm>
            <a:off x="1175656" y="6679474"/>
            <a:ext cx="2899956"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9" name="直接连接符 18">
            <a:extLst>
              <a:ext uri="{FF2B5EF4-FFF2-40B4-BE49-F238E27FC236}">
                <a16:creationId xmlns:a16="http://schemas.microsoft.com/office/drawing/2014/main" id="{176853BE-797B-19A3-FF99-A33AACCAB0E9}"/>
              </a:ext>
            </a:extLst>
          </p:cNvPr>
          <p:cNvCxnSpPr>
            <a:cxnSpLocks/>
          </p:cNvCxnSpPr>
          <p:nvPr/>
        </p:nvCxnSpPr>
        <p:spPr>
          <a:xfrm>
            <a:off x="4332513" y="6679474"/>
            <a:ext cx="2899956"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9555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61A22-C4C6-9551-7BAB-DE61ACE71035}"/>
              </a:ext>
            </a:extLst>
          </p:cNvPr>
          <p:cNvSpPr>
            <a:spLocks noGrp="1"/>
          </p:cNvSpPr>
          <p:nvPr>
            <p:ph type="title"/>
          </p:nvPr>
        </p:nvSpPr>
        <p:spPr>
          <a:xfrm>
            <a:off x="584200" y="60325"/>
            <a:ext cx="10515600" cy="1325563"/>
          </a:xfrm>
        </p:spPr>
        <p:txBody>
          <a:bodyPr/>
          <a:lstStyle/>
          <a:p>
            <a:r>
              <a:rPr lang="en-US" altLang="zh-CN" b="1" dirty="0">
                <a:latin typeface="Times New Roman" panose="02020603050405020304" pitchFamily="18" charset="0"/>
                <a:cs typeface="Times New Roman" panose="02020603050405020304" pitchFamily="18" charset="0"/>
              </a:rPr>
              <a:t>Optimization Objective</a:t>
            </a:r>
            <a:endParaRPr lang="zh-CN" altLang="en-US" b="1" dirty="0">
              <a:latin typeface="Times New Roman" panose="02020603050405020304" pitchFamily="18" charset="0"/>
              <a:cs typeface="Times New Roman" panose="02020603050405020304" pitchFamily="18" charset="0"/>
            </a:endParaRPr>
          </a:p>
        </p:txBody>
      </p:sp>
      <p:sp>
        <p:nvSpPr>
          <p:cNvPr id="8" name="标题 1">
            <a:extLst>
              <a:ext uri="{FF2B5EF4-FFF2-40B4-BE49-F238E27FC236}">
                <a16:creationId xmlns:a16="http://schemas.microsoft.com/office/drawing/2014/main" id="{156A4EBE-B751-AB63-414E-8FA53DD2B011}"/>
              </a:ext>
            </a:extLst>
          </p:cNvPr>
          <p:cNvSpPr txBox="1">
            <a:spLocks/>
          </p:cNvSpPr>
          <p:nvPr/>
        </p:nvSpPr>
        <p:spPr>
          <a:xfrm>
            <a:off x="679994" y="3316314"/>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dirty="0">
                <a:latin typeface="Times New Roman" panose="02020603050405020304" pitchFamily="18" charset="0"/>
                <a:cs typeface="Times New Roman" panose="02020603050405020304" pitchFamily="18" charset="0"/>
              </a:rPr>
              <a:t>Previous thesis ( Wang K.J ) only considers one layer of variational distribution. However, due to the complicated of the target distribution, it is very reasonable to consider multiple layers of variational distribution. Next, we assume that there exist </a:t>
            </a:r>
            <a:r>
              <a:rPr lang="en-US" altLang="zh-CN" sz="3200" i="1" dirty="0">
                <a:latin typeface="Times New Roman" panose="02020603050405020304" pitchFamily="18" charset="0"/>
                <a:cs typeface="Times New Roman" panose="02020603050405020304" pitchFamily="18" charset="0"/>
              </a:rPr>
              <a:t>T</a:t>
            </a:r>
            <a:r>
              <a:rPr lang="en-US" altLang="zh-CN" sz="3200" dirty="0">
                <a:latin typeface="Times New Roman" panose="02020603050405020304" pitchFamily="18" charset="0"/>
                <a:cs typeface="Times New Roman" panose="02020603050405020304" pitchFamily="18" charset="0"/>
              </a:rPr>
              <a:t> layers of variational distribution.</a:t>
            </a:r>
            <a:endParaRPr lang="zh-CN" altLang="en-US" sz="3200"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DD4F6595-D7E5-C023-313E-3DD7B495B690}"/>
              </a:ext>
            </a:extLst>
          </p:cNvPr>
          <p:cNvSpPr txBox="1"/>
          <p:nvPr/>
        </p:nvSpPr>
        <p:spPr>
          <a:xfrm>
            <a:off x="584200" y="6173569"/>
            <a:ext cx="10515600" cy="646331"/>
          </a:xfrm>
          <a:prstGeom prst="rect">
            <a:avLst/>
          </a:prstGeom>
          <a:noFill/>
        </p:spPr>
        <p:txBody>
          <a:bodyPr wrap="square" rtlCol="0">
            <a:spAutoFit/>
          </a:bodyPr>
          <a:lstStyle/>
          <a:p>
            <a:r>
              <a:rPr lang="de-DE" altLang="zh-CN" dirty="0">
                <a:latin typeface="Times New Roman" panose="02020603050405020304" pitchFamily="18" charset="0"/>
                <a:cs typeface="Times New Roman" panose="02020603050405020304" pitchFamily="18" charset="0"/>
              </a:rPr>
              <a:t>Wang, K.J., Fu, Y., Li, K., Khisti, A., Zemel, R.S., \&amp; Makhzani, A. (2022). Variational Model Inversion Attacks. ArXiv, abs/2201.10787.</a:t>
            </a:r>
            <a:endParaRPr lang="zh-CN" altLang="en-US"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AD171CD6-9A93-F354-15EC-2114A8196933}"/>
              </a:ext>
            </a:extLst>
          </p:cNvPr>
          <p:cNvPicPr>
            <a:picLocks noChangeAspect="1"/>
          </p:cNvPicPr>
          <p:nvPr/>
        </p:nvPicPr>
        <p:blipFill>
          <a:blip r:embed="rId2"/>
          <a:stretch>
            <a:fillRect/>
          </a:stretch>
        </p:blipFill>
        <p:spPr>
          <a:xfrm>
            <a:off x="2221696" y="1828910"/>
            <a:ext cx="6516730" cy="669814"/>
          </a:xfrm>
          <a:prstGeom prst="rect">
            <a:avLst/>
          </a:prstGeom>
        </p:spPr>
      </p:pic>
      <p:cxnSp>
        <p:nvCxnSpPr>
          <p:cNvPr id="5" name="直接连接符 4">
            <a:hlinkClick r:id="rId3" action="ppaction://hlinksldjump"/>
            <a:extLst>
              <a:ext uri="{FF2B5EF4-FFF2-40B4-BE49-F238E27FC236}">
                <a16:creationId xmlns:a16="http://schemas.microsoft.com/office/drawing/2014/main" id="{B0582281-7A32-CD75-F5AA-87E4BAE977C0}"/>
              </a:ext>
            </a:extLst>
          </p:cNvPr>
          <p:cNvCxnSpPr>
            <a:cxnSpLocks/>
          </p:cNvCxnSpPr>
          <p:nvPr/>
        </p:nvCxnSpPr>
        <p:spPr>
          <a:xfrm>
            <a:off x="2813956" y="2498724"/>
            <a:ext cx="2899956"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6" name="直接连接符 5">
            <a:hlinkClick r:id="rId4" action="ppaction://hlinksldjump"/>
            <a:extLst>
              <a:ext uri="{FF2B5EF4-FFF2-40B4-BE49-F238E27FC236}">
                <a16:creationId xmlns:a16="http://schemas.microsoft.com/office/drawing/2014/main" id="{E9915D1E-74D2-5B35-695F-8DE1C55716B8}"/>
              </a:ext>
            </a:extLst>
          </p:cNvPr>
          <p:cNvCxnSpPr>
            <a:cxnSpLocks/>
          </p:cNvCxnSpPr>
          <p:nvPr/>
        </p:nvCxnSpPr>
        <p:spPr>
          <a:xfrm>
            <a:off x="5919106" y="2498724"/>
            <a:ext cx="2899956"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94712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156A4EBE-B751-AB63-414E-8FA53DD2B011}"/>
              </a:ext>
            </a:extLst>
          </p:cNvPr>
          <p:cNvSpPr txBox="1">
            <a:spLocks/>
          </p:cNvSpPr>
          <p:nvPr/>
        </p:nvSpPr>
        <p:spPr>
          <a:xfrm>
            <a:off x="558800" y="245416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3200"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73B24B09-654D-F2C9-1446-4EA2427ACF0C}"/>
              </a:ext>
            </a:extLst>
          </p:cNvPr>
          <p:cNvPicPr>
            <a:picLocks noChangeAspect="1"/>
          </p:cNvPicPr>
          <p:nvPr/>
        </p:nvPicPr>
        <p:blipFill>
          <a:blip r:embed="rId2"/>
          <a:stretch>
            <a:fillRect/>
          </a:stretch>
        </p:blipFill>
        <p:spPr>
          <a:xfrm>
            <a:off x="121529" y="275685"/>
            <a:ext cx="5974471" cy="879078"/>
          </a:xfrm>
          <a:prstGeom prst="rect">
            <a:avLst/>
          </a:prstGeom>
        </p:spPr>
      </p:pic>
      <p:pic>
        <p:nvPicPr>
          <p:cNvPr id="6" name="图片 5">
            <a:extLst>
              <a:ext uri="{FF2B5EF4-FFF2-40B4-BE49-F238E27FC236}">
                <a16:creationId xmlns:a16="http://schemas.microsoft.com/office/drawing/2014/main" id="{36F62B63-C4C2-81F8-7C8F-4C04DB72DB46}"/>
              </a:ext>
            </a:extLst>
          </p:cNvPr>
          <p:cNvPicPr>
            <a:picLocks noChangeAspect="1"/>
          </p:cNvPicPr>
          <p:nvPr/>
        </p:nvPicPr>
        <p:blipFill>
          <a:blip r:embed="rId3"/>
          <a:stretch>
            <a:fillRect/>
          </a:stretch>
        </p:blipFill>
        <p:spPr>
          <a:xfrm>
            <a:off x="312490" y="1575087"/>
            <a:ext cx="12081347" cy="5154270"/>
          </a:xfrm>
          <a:prstGeom prst="rect">
            <a:avLst/>
          </a:prstGeom>
        </p:spPr>
      </p:pic>
    </p:spTree>
    <p:extLst>
      <p:ext uri="{BB962C8B-B14F-4D97-AF65-F5344CB8AC3E}">
        <p14:creationId xmlns:p14="http://schemas.microsoft.com/office/powerpoint/2010/main" val="2772600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156A4EBE-B751-AB63-414E-8FA53DD2B011}"/>
              </a:ext>
            </a:extLst>
          </p:cNvPr>
          <p:cNvSpPr txBox="1">
            <a:spLocks/>
          </p:cNvSpPr>
          <p:nvPr/>
        </p:nvSpPr>
        <p:spPr>
          <a:xfrm>
            <a:off x="558800" y="245416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3200"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73B24B09-654D-F2C9-1446-4EA2427ACF0C}"/>
              </a:ext>
            </a:extLst>
          </p:cNvPr>
          <p:cNvPicPr>
            <a:picLocks noChangeAspect="1"/>
          </p:cNvPicPr>
          <p:nvPr/>
        </p:nvPicPr>
        <p:blipFill>
          <a:blip r:embed="rId2"/>
          <a:stretch>
            <a:fillRect/>
          </a:stretch>
        </p:blipFill>
        <p:spPr>
          <a:xfrm>
            <a:off x="273050" y="450423"/>
            <a:ext cx="5537200" cy="814738"/>
          </a:xfrm>
          <a:prstGeom prst="rect">
            <a:avLst/>
          </a:prstGeom>
        </p:spPr>
      </p:pic>
      <p:sp>
        <p:nvSpPr>
          <p:cNvPr id="2" name="标题 1">
            <a:extLst>
              <a:ext uri="{FF2B5EF4-FFF2-40B4-BE49-F238E27FC236}">
                <a16:creationId xmlns:a16="http://schemas.microsoft.com/office/drawing/2014/main" id="{AC8544A4-D001-E1B5-73EC-E7155C8D1EF8}"/>
              </a:ext>
            </a:extLst>
          </p:cNvPr>
          <p:cNvSpPr txBox="1">
            <a:spLocks/>
          </p:cNvSpPr>
          <p:nvPr/>
        </p:nvSpPr>
        <p:spPr>
          <a:xfrm>
            <a:off x="273050" y="1128602"/>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b="0" i="0" dirty="0">
                <a:effectLst/>
                <a:latin typeface="Times New Roman" panose="02020603050405020304" pitchFamily="18" charset="0"/>
                <a:cs typeface="Times New Roman" panose="02020603050405020304" pitchFamily="18" charset="0"/>
              </a:rPr>
              <a:t>Some duplicate values exist in the above equation. Consequently, we can come to the following conclusion:</a:t>
            </a:r>
            <a:endParaRPr lang="zh-CN" altLang="en-US" sz="3200" dirty="0">
              <a:latin typeface="Times New Roman" panose="02020603050405020304" pitchFamily="18" charset="0"/>
              <a:cs typeface="Times New Roman" panose="02020603050405020304" pitchFamily="18" charset="0"/>
            </a:endParaRPr>
          </a:p>
        </p:txBody>
      </p:sp>
      <p:pic>
        <p:nvPicPr>
          <p:cNvPr id="5" name="图片 4">
            <a:extLst>
              <a:ext uri="{FF2B5EF4-FFF2-40B4-BE49-F238E27FC236}">
                <a16:creationId xmlns:a16="http://schemas.microsoft.com/office/drawing/2014/main" id="{A8721302-C083-E825-A8B3-B818A61EBB1E}"/>
              </a:ext>
            </a:extLst>
          </p:cNvPr>
          <p:cNvPicPr>
            <a:picLocks noChangeAspect="1"/>
          </p:cNvPicPr>
          <p:nvPr/>
        </p:nvPicPr>
        <p:blipFill>
          <a:blip r:embed="rId3"/>
          <a:stretch>
            <a:fillRect/>
          </a:stretch>
        </p:blipFill>
        <p:spPr>
          <a:xfrm>
            <a:off x="1117600" y="2480326"/>
            <a:ext cx="6927850" cy="3112513"/>
          </a:xfrm>
          <a:prstGeom prst="rect">
            <a:avLst/>
          </a:prstGeom>
        </p:spPr>
      </p:pic>
    </p:spTree>
    <p:extLst>
      <p:ext uri="{BB962C8B-B14F-4D97-AF65-F5344CB8AC3E}">
        <p14:creationId xmlns:p14="http://schemas.microsoft.com/office/powerpoint/2010/main" val="122479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61A22-C4C6-9551-7BAB-DE61ACE71035}"/>
              </a:ext>
            </a:extLst>
          </p:cNvPr>
          <p:cNvSpPr>
            <a:spLocks noGrp="1"/>
          </p:cNvSpPr>
          <p:nvPr>
            <p:ph type="title"/>
          </p:nvPr>
        </p:nvSpPr>
        <p:spPr>
          <a:xfrm>
            <a:off x="584200" y="60325"/>
            <a:ext cx="10515600" cy="1325563"/>
          </a:xfrm>
        </p:spPr>
        <p:txBody>
          <a:bodyPr/>
          <a:lstStyle/>
          <a:p>
            <a:r>
              <a:rPr lang="en-US" altLang="zh-CN" b="1" dirty="0">
                <a:latin typeface="Times New Roman" panose="02020603050405020304" pitchFamily="18" charset="0"/>
                <a:cs typeface="Times New Roman" panose="02020603050405020304" pitchFamily="18" charset="0"/>
              </a:rPr>
              <a:t>Optimization Objective</a:t>
            </a:r>
            <a:endParaRPr lang="zh-CN" altLang="en-US" b="1" dirty="0">
              <a:latin typeface="Times New Roman" panose="02020603050405020304" pitchFamily="18" charset="0"/>
              <a:cs typeface="Times New Roman" panose="02020603050405020304" pitchFamily="18" charset="0"/>
            </a:endParaRPr>
          </a:p>
        </p:txBody>
      </p:sp>
      <p:sp>
        <p:nvSpPr>
          <p:cNvPr id="8" name="标题 1">
            <a:extLst>
              <a:ext uri="{FF2B5EF4-FFF2-40B4-BE49-F238E27FC236}">
                <a16:creationId xmlns:a16="http://schemas.microsoft.com/office/drawing/2014/main" id="{156A4EBE-B751-AB63-414E-8FA53DD2B011}"/>
              </a:ext>
            </a:extLst>
          </p:cNvPr>
          <p:cNvSpPr txBox="1">
            <a:spLocks/>
          </p:cNvSpPr>
          <p:nvPr/>
        </p:nvSpPr>
        <p:spPr>
          <a:xfrm>
            <a:off x="679994" y="3316314"/>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dirty="0">
                <a:latin typeface="Times New Roman" panose="02020603050405020304" pitchFamily="18" charset="0"/>
                <a:cs typeface="Times New Roman" panose="02020603050405020304" pitchFamily="18" charset="0"/>
              </a:rPr>
              <a:t>Previous thesis ( Wang K.J ) only considers one layer of variational distribution. However, due to the complicated of the target distribution, it is very reasonable to consider multiple layers of variational distribution. Next, we assume that there exist </a:t>
            </a:r>
            <a:r>
              <a:rPr lang="en-US" altLang="zh-CN" sz="3200" i="1" dirty="0">
                <a:latin typeface="Times New Roman" panose="02020603050405020304" pitchFamily="18" charset="0"/>
                <a:cs typeface="Times New Roman" panose="02020603050405020304" pitchFamily="18" charset="0"/>
              </a:rPr>
              <a:t>T</a:t>
            </a:r>
            <a:r>
              <a:rPr lang="en-US" altLang="zh-CN" sz="3200" dirty="0">
                <a:latin typeface="Times New Roman" panose="02020603050405020304" pitchFamily="18" charset="0"/>
                <a:cs typeface="Times New Roman" panose="02020603050405020304" pitchFamily="18" charset="0"/>
              </a:rPr>
              <a:t> layers of variational distribution.</a:t>
            </a:r>
            <a:endParaRPr lang="zh-CN" altLang="en-US" sz="3200"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DD4F6595-D7E5-C023-313E-3DD7B495B690}"/>
              </a:ext>
            </a:extLst>
          </p:cNvPr>
          <p:cNvSpPr txBox="1"/>
          <p:nvPr/>
        </p:nvSpPr>
        <p:spPr>
          <a:xfrm>
            <a:off x="584200" y="6173569"/>
            <a:ext cx="10515600" cy="646331"/>
          </a:xfrm>
          <a:prstGeom prst="rect">
            <a:avLst/>
          </a:prstGeom>
          <a:noFill/>
        </p:spPr>
        <p:txBody>
          <a:bodyPr wrap="square" rtlCol="0">
            <a:spAutoFit/>
          </a:bodyPr>
          <a:lstStyle/>
          <a:p>
            <a:r>
              <a:rPr lang="de-DE" altLang="zh-CN" dirty="0">
                <a:latin typeface="Times New Roman" panose="02020603050405020304" pitchFamily="18" charset="0"/>
                <a:cs typeface="Times New Roman" panose="02020603050405020304" pitchFamily="18" charset="0"/>
              </a:rPr>
              <a:t>Wang, K.J., Fu, Y., Li, K., Khisti, A., Zemel, R.S., \&amp; Makhzani, A. (2022). Variational Model Inversion Attacks. ArXiv, abs/2201.10787.</a:t>
            </a:r>
            <a:endParaRPr lang="zh-CN" altLang="en-US" dirty="0">
              <a:latin typeface="Times New Roman" panose="02020603050405020304" pitchFamily="18" charset="0"/>
              <a:cs typeface="Times New Roman" panose="02020603050405020304" pitchFamily="18" charset="0"/>
            </a:endParaRPr>
          </a:p>
        </p:txBody>
      </p:sp>
      <p:pic>
        <p:nvPicPr>
          <p:cNvPr id="4" name="图片 3">
            <a:extLst>
              <a:ext uri="{FF2B5EF4-FFF2-40B4-BE49-F238E27FC236}">
                <a16:creationId xmlns:a16="http://schemas.microsoft.com/office/drawing/2014/main" id="{AD171CD6-9A93-F354-15EC-2114A8196933}"/>
              </a:ext>
            </a:extLst>
          </p:cNvPr>
          <p:cNvPicPr>
            <a:picLocks noChangeAspect="1"/>
          </p:cNvPicPr>
          <p:nvPr/>
        </p:nvPicPr>
        <p:blipFill>
          <a:blip r:embed="rId2"/>
          <a:stretch>
            <a:fillRect/>
          </a:stretch>
        </p:blipFill>
        <p:spPr>
          <a:xfrm>
            <a:off x="2221696" y="1828910"/>
            <a:ext cx="6516730" cy="669814"/>
          </a:xfrm>
          <a:prstGeom prst="rect">
            <a:avLst/>
          </a:prstGeom>
        </p:spPr>
      </p:pic>
      <p:cxnSp>
        <p:nvCxnSpPr>
          <p:cNvPr id="5" name="直接连接符 4">
            <a:hlinkClick r:id="rId3" action="ppaction://hlinksldjump"/>
            <a:extLst>
              <a:ext uri="{FF2B5EF4-FFF2-40B4-BE49-F238E27FC236}">
                <a16:creationId xmlns:a16="http://schemas.microsoft.com/office/drawing/2014/main" id="{B0582281-7A32-CD75-F5AA-87E4BAE977C0}"/>
              </a:ext>
            </a:extLst>
          </p:cNvPr>
          <p:cNvCxnSpPr>
            <a:cxnSpLocks/>
          </p:cNvCxnSpPr>
          <p:nvPr/>
        </p:nvCxnSpPr>
        <p:spPr>
          <a:xfrm>
            <a:off x="2813956" y="2498724"/>
            <a:ext cx="2899956"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6" name="直接连接符 5">
            <a:hlinkClick r:id="rId4" action="ppaction://hlinksldjump"/>
            <a:extLst>
              <a:ext uri="{FF2B5EF4-FFF2-40B4-BE49-F238E27FC236}">
                <a16:creationId xmlns:a16="http://schemas.microsoft.com/office/drawing/2014/main" id="{E9915D1E-74D2-5B35-695F-8DE1C55716B8}"/>
              </a:ext>
            </a:extLst>
          </p:cNvPr>
          <p:cNvCxnSpPr>
            <a:cxnSpLocks/>
          </p:cNvCxnSpPr>
          <p:nvPr/>
        </p:nvCxnSpPr>
        <p:spPr>
          <a:xfrm>
            <a:off x="5919106" y="2498724"/>
            <a:ext cx="2899956"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08207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156A4EBE-B751-AB63-414E-8FA53DD2B011}"/>
              </a:ext>
            </a:extLst>
          </p:cNvPr>
          <p:cNvSpPr txBox="1">
            <a:spLocks/>
          </p:cNvSpPr>
          <p:nvPr/>
        </p:nvSpPr>
        <p:spPr>
          <a:xfrm>
            <a:off x="558800" y="245416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3200" dirty="0">
              <a:latin typeface="Times New Roman" panose="02020603050405020304" pitchFamily="18" charset="0"/>
              <a:cs typeface="Times New Roman" panose="02020603050405020304" pitchFamily="18" charset="0"/>
            </a:endParaRPr>
          </a:p>
        </p:txBody>
      </p:sp>
      <p:sp>
        <p:nvSpPr>
          <p:cNvPr id="2" name="标题 1">
            <a:extLst>
              <a:ext uri="{FF2B5EF4-FFF2-40B4-BE49-F238E27FC236}">
                <a16:creationId xmlns:a16="http://schemas.microsoft.com/office/drawing/2014/main" id="{AC8544A4-D001-E1B5-73EC-E7155C8D1EF8}"/>
              </a:ext>
            </a:extLst>
          </p:cNvPr>
          <p:cNvSpPr txBox="1">
            <a:spLocks/>
          </p:cNvSpPr>
          <p:nvPr/>
        </p:nvSpPr>
        <p:spPr>
          <a:xfrm>
            <a:off x="273050" y="1128602"/>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b="0" i="0" dirty="0">
                <a:effectLst/>
                <a:latin typeface="Times New Roman" panose="02020603050405020304" pitchFamily="18" charset="0"/>
                <a:cs typeface="Times New Roman" panose="02020603050405020304" pitchFamily="18" charset="0"/>
              </a:rPr>
              <a:t>Some duplicate values exist in the above equation. Consequently, we can come to the following conclusion:</a:t>
            </a:r>
            <a:endParaRPr lang="zh-CN" altLang="en-US" sz="3200" dirty="0">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79413A88-84C8-D995-71F3-FCECD03FC7BC}"/>
              </a:ext>
            </a:extLst>
          </p:cNvPr>
          <p:cNvPicPr>
            <a:picLocks noChangeAspect="1"/>
          </p:cNvPicPr>
          <p:nvPr/>
        </p:nvPicPr>
        <p:blipFill>
          <a:blip r:embed="rId2"/>
          <a:stretch>
            <a:fillRect/>
          </a:stretch>
        </p:blipFill>
        <p:spPr>
          <a:xfrm>
            <a:off x="273050" y="129734"/>
            <a:ext cx="6512395" cy="1135427"/>
          </a:xfrm>
          <a:prstGeom prst="rect">
            <a:avLst/>
          </a:prstGeom>
        </p:spPr>
      </p:pic>
      <p:pic>
        <p:nvPicPr>
          <p:cNvPr id="12" name="图片 11">
            <a:extLst>
              <a:ext uri="{FF2B5EF4-FFF2-40B4-BE49-F238E27FC236}">
                <a16:creationId xmlns:a16="http://schemas.microsoft.com/office/drawing/2014/main" id="{7211B77D-1E3A-7016-9C4C-260075299C00}"/>
              </a:ext>
            </a:extLst>
          </p:cNvPr>
          <p:cNvPicPr>
            <a:picLocks noChangeAspect="1"/>
          </p:cNvPicPr>
          <p:nvPr/>
        </p:nvPicPr>
        <p:blipFill>
          <a:blip r:embed="rId3"/>
          <a:stretch>
            <a:fillRect/>
          </a:stretch>
        </p:blipFill>
        <p:spPr>
          <a:xfrm>
            <a:off x="558800" y="2264029"/>
            <a:ext cx="5137150" cy="3720592"/>
          </a:xfrm>
          <a:prstGeom prst="rect">
            <a:avLst/>
          </a:prstGeom>
        </p:spPr>
      </p:pic>
    </p:spTree>
    <p:extLst>
      <p:ext uri="{BB962C8B-B14F-4D97-AF65-F5344CB8AC3E}">
        <p14:creationId xmlns:p14="http://schemas.microsoft.com/office/powerpoint/2010/main" val="2862812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a:extLst>
              <a:ext uri="{FF2B5EF4-FFF2-40B4-BE49-F238E27FC236}">
                <a16:creationId xmlns:a16="http://schemas.microsoft.com/office/drawing/2014/main" id="{156A4EBE-B751-AB63-414E-8FA53DD2B011}"/>
              </a:ext>
            </a:extLst>
          </p:cNvPr>
          <p:cNvSpPr txBox="1">
            <a:spLocks/>
          </p:cNvSpPr>
          <p:nvPr/>
        </p:nvSpPr>
        <p:spPr>
          <a:xfrm>
            <a:off x="558800" y="245416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3200" dirty="0">
              <a:latin typeface="Times New Roman" panose="02020603050405020304" pitchFamily="18" charset="0"/>
              <a:cs typeface="Times New Roman" panose="02020603050405020304" pitchFamily="18" charset="0"/>
            </a:endParaRPr>
          </a:p>
        </p:txBody>
      </p:sp>
      <p:sp>
        <p:nvSpPr>
          <p:cNvPr id="2" name="标题 1">
            <a:extLst>
              <a:ext uri="{FF2B5EF4-FFF2-40B4-BE49-F238E27FC236}">
                <a16:creationId xmlns:a16="http://schemas.microsoft.com/office/drawing/2014/main" id="{AC8544A4-D001-E1B5-73EC-E7155C8D1EF8}"/>
              </a:ext>
            </a:extLst>
          </p:cNvPr>
          <p:cNvSpPr txBox="1">
            <a:spLocks/>
          </p:cNvSpPr>
          <p:nvPr/>
        </p:nvSpPr>
        <p:spPr>
          <a:xfrm>
            <a:off x="425450" y="2454164"/>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b="0" i="0" dirty="0">
                <a:effectLst/>
                <a:latin typeface="Times New Roman" panose="02020603050405020304" pitchFamily="18" charset="0"/>
                <a:cs typeface="Times New Roman" panose="02020603050405020304" pitchFamily="18" charset="0"/>
              </a:rPr>
              <a:t>This isn't easy to optimize because it is very expensive to check all the possible values of its latent space. Consequently, to narrow down the value space to facilitate faster search, we would like to introduce a new approximation function to output what is a likely code given an input. Due to its multiple layers, we can use diffusion probabilistic models to approximate this optimization function. The above function can be rewritten as follows:</a:t>
            </a:r>
            <a:endParaRPr lang="zh-CN" altLang="en-US" sz="3200" dirty="0">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79413A88-84C8-D995-71F3-FCECD03FC7BC}"/>
              </a:ext>
            </a:extLst>
          </p:cNvPr>
          <p:cNvPicPr>
            <a:picLocks noChangeAspect="1"/>
          </p:cNvPicPr>
          <p:nvPr/>
        </p:nvPicPr>
        <p:blipFill>
          <a:blip r:embed="rId2"/>
          <a:stretch>
            <a:fillRect/>
          </a:stretch>
        </p:blipFill>
        <p:spPr>
          <a:xfrm>
            <a:off x="273050" y="129734"/>
            <a:ext cx="6512395" cy="1135427"/>
          </a:xfrm>
          <a:prstGeom prst="rect">
            <a:avLst/>
          </a:prstGeom>
        </p:spPr>
      </p:pic>
      <p:pic>
        <p:nvPicPr>
          <p:cNvPr id="9" name="图片 8">
            <a:extLst>
              <a:ext uri="{FF2B5EF4-FFF2-40B4-BE49-F238E27FC236}">
                <a16:creationId xmlns:a16="http://schemas.microsoft.com/office/drawing/2014/main" id="{C45105E3-3511-FE63-3515-DE7B792E7B58}"/>
              </a:ext>
            </a:extLst>
          </p:cNvPr>
          <p:cNvPicPr>
            <a:picLocks noChangeAspect="1"/>
          </p:cNvPicPr>
          <p:nvPr/>
        </p:nvPicPr>
        <p:blipFill>
          <a:blip r:embed="rId3"/>
          <a:stretch>
            <a:fillRect/>
          </a:stretch>
        </p:blipFill>
        <p:spPr>
          <a:xfrm>
            <a:off x="273050" y="5542031"/>
            <a:ext cx="9940804" cy="1533421"/>
          </a:xfrm>
          <a:prstGeom prst="rect">
            <a:avLst/>
          </a:prstGeom>
        </p:spPr>
      </p:pic>
      <p:pic>
        <p:nvPicPr>
          <p:cNvPr id="6" name="图片 5">
            <a:extLst>
              <a:ext uri="{FF2B5EF4-FFF2-40B4-BE49-F238E27FC236}">
                <a16:creationId xmlns:a16="http://schemas.microsoft.com/office/drawing/2014/main" id="{0161CBBD-1F5B-77B1-09EB-0EDDD66105DD}"/>
              </a:ext>
            </a:extLst>
          </p:cNvPr>
          <p:cNvPicPr>
            <a:picLocks noChangeAspect="1"/>
          </p:cNvPicPr>
          <p:nvPr/>
        </p:nvPicPr>
        <p:blipFill>
          <a:blip r:embed="rId4"/>
          <a:stretch>
            <a:fillRect/>
          </a:stretch>
        </p:blipFill>
        <p:spPr>
          <a:xfrm>
            <a:off x="2427613" y="4624310"/>
            <a:ext cx="6511274" cy="1165370"/>
          </a:xfrm>
          <a:prstGeom prst="rect">
            <a:avLst/>
          </a:prstGeom>
        </p:spPr>
      </p:pic>
    </p:spTree>
    <p:extLst>
      <p:ext uri="{BB962C8B-B14F-4D97-AF65-F5344CB8AC3E}">
        <p14:creationId xmlns:p14="http://schemas.microsoft.com/office/powerpoint/2010/main" val="2892238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934436-5A45-2AC3-D1F8-F845491DCB36}"/>
              </a:ext>
            </a:extLst>
          </p:cNvPr>
          <p:cNvSpPr>
            <a:spLocks noGrp="1"/>
          </p:cNvSpPr>
          <p:nvPr>
            <p:ph type="ctrTitle"/>
          </p:nvPr>
        </p:nvSpPr>
        <p:spPr>
          <a:xfrm>
            <a:off x="609600" y="1600199"/>
            <a:ext cx="10058400" cy="1909763"/>
          </a:xfrm>
        </p:spPr>
        <p:txBody>
          <a:bodyPr>
            <a:normAutofit/>
          </a:bodyPr>
          <a:lstStyle/>
          <a:p>
            <a:pPr algn="l"/>
            <a:r>
              <a:rPr lang="en-US" altLang="zh-CN" sz="3200" dirty="0">
                <a:latin typeface="Times New Roman" panose="02020603050405020304" pitchFamily="18" charset="0"/>
                <a:cs typeface="Times New Roman" panose="02020603050405020304" pitchFamily="18" charset="0"/>
              </a:rPr>
              <a:t>However, it is impossible to get a diffusion probabilistic model (DPM) trained on the target dataset. Consequently, we are going to proof when and whether a pretrained DPM can be used for the above setting</a:t>
            </a:r>
            <a:endParaRPr lang="zh-CN" altLang="en-US" sz="3200" dirty="0">
              <a:latin typeface="Times New Roman" panose="02020603050405020304" pitchFamily="18" charset="0"/>
              <a:cs typeface="Times New Roman" panose="02020603050405020304" pitchFamily="18" charset="0"/>
            </a:endParaRPr>
          </a:p>
        </p:txBody>
      </p:sp>
      <p:sp>
        <p:nvSpPr>
          <p:cNvPr id="5" name="副标题 4">
            <a:extLst>
              <a:ext uri="{FF2B5EF4-FFF2-40B4-BE49-F238E27FC236}">
                <a16:creationId xmlns:a16="http://schemas.microsoft.com/office/drawing/2014/main" id="{89967DD1-82B8-5054-540C-67B01C63AE62}"/>
              </a:ext>
            </a:extLst>
          </p:cNvPr>
          <p:cNvSpPr>
            <a:spLocks noGrp="1"/>
          </p:cNvSpPr>
          <p:nvPr>
            <p:ph type="subTitle" idx="1"/>
          </p:nvPr>
        </p:nvSpPr>
        <p:spPr/>
        <p:txBody>
          <a:bodyPr/>
          <a:lstStyle/>
          <a:p>
            <a:endParaRPr lang="zh-CN" altLang="en-US"/>
          </a:p>
        </p:txBody>
      </p:sp>
      <p:sp>
        <p:nvSpPr>
          <p:cNvPr id="7" name="文本框 6">
            <a:extLst>
              <a:ext uri="{FF2B5EF4-FFF2-40B4-BE49-F238E27FC236}">
                <a16:creationId xmlns:a16="http://schemas.microsoft.com/office/drawing/2014/main" id="{9E512D58-B494-D258-4384-2C0737F7B0AE}"/>
              </a:ext>
            </a:extLst>
          </p:cNvPr>
          <p:cNvSpPr txBox="1"/>
          <p:nvPr/>
        </p:nvSpPr>
        <p:spPr>
          <a:xfrm>
            <a:off x="609600" y="576042"/>
            <a:ext cx="6096000" cy="1200329"/>
          </a:xfrm>
          <a:prstGeom prst="rect">
            <a:avLst/>
          </a:prstGeom>
          <a:noFill/>
        </p:spPr>
        <p:txBody>
          <a:bodyPr wrap="square">
            <a:spAutoFit/>
          </a:bodyPr>
          <a:lstStyle/>
          <a:p>
            <a:r>
              <a:rPr lang="de-DE" altLang="zh-CN" sz="3600" b="1" dirty="0">
                <a:latin typeface="Times New Roman" panose="02020603050405020304" pitchFamily="18" charset="0"/>
                <a:cs typeface="Times New Roman" panose="02020603050405020304" pitchFamily="18" charset="0"/>
              </a:rPr>
              <a:t>T</a:t>
            </a:r>
            <a:r>
              <a:rPr lang="de-DE" altLang="zh-CN" sz="3600" b="1" i="0" dirty="0">
                <a:effectLst/>
                <a:latin typeface="Times New Roman" panose="02020603050405020304" pitchFamily="18" charset="0"/>
                <a:cs typeface="Times New Roman" panose="02020603050405020304" pitchFamily="18" charset="0"/>
              </a:rPr>
              <a:t>heorem 1</a:t>
            </a:r>
            <a:br>
              <a:rPr lang="de-DE" altLang="zh-CN" sz="3600" b="1" dirty="0">
                <a:latin typeface="Times New Roman" panose="02020603050405020304" pitchFamily="18" charset="0"/>
                <a:cs typeface="Times New Roman" panose="02020603050405020304" pitchFamily="18" charset="0"/>
              </a:rPr>
            </a:br>
            <a:endParaRPr lang="zh-CN" altLang="en-US" sz="3600" b="1" dirty="0">
              <a:latin typeface="Times New Roman" panose="02020603050405020304" pitchFamily="18" charset="0"/>
              <a:cs typeface="Times New Roman" panose="02020603050405020304" pitchFamily="18" charset="0"/>
            </a:endParaRPr>
          </a:p>
        </p:txBody>
      </p:sp>
      <p:pic>
        <p:nvPicPr>
          <p:cNvPr id="9" name="图片 8">
            <a:extLst>
              <a:ext uri="{FF2B5EF4-FFF2-40B4-BE49-F238E27FC236}">
                <a16:creationId xmlns:a16="http://schemas.microsoft.com/office/drawing/2014/main" id="{44AB3666-CDE1-535E-25F2-FAA9C514A6E3}"/>
              </a:ext>
            </a:extLst>
          </p:cNvPr>
          <p:cNvPicPr>
            <a:picLocks noChangeAspect="1"/>
          </p:cNvPicPr>
          <p:nvPr/>
        </p:nvPicPr>
        <p:blipFill>
          <a:blip r:embed="rId2"/>
          <a:stretch>
            <a:fillRect/>
          </a:stretch>
        </p:blipFill>
        <p:spPr>
          <a:xfrm>
            <a:off x="704850" y="3602038"/>
            <a:ext cx="10827401" cy="1356452"/>
          </a:xfrm>
          <a:prstGeom prst="rect">
            <a:avLst/>
          </a:prstGeom>
        </p:spPr>
      </p:pic>
    </p:spTree>
    <p:extLst>
      <p:ext uri="{BB962C8B-B14F-4D97-AF65-F5344CB8AC3E}">
        <p14:creationId xmlns:p14="http://schemas.microsoft.com/office/powerpoint/2010/main" val="373389426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TotalTime>
  <Words>488</Words>
  <Application>Microsoft Office PowerPoint</Application>
  <PresentationFormat>宽屏</PresentationFormat>
  <Paragraphs>31</Paragraphs>
  <Slides>17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17</vt:i4>
      </vt:variant>
    </vt:vector>
  </HeadingPairs>
  <TitlesOfParts>
    <vt:vector size="22" baseType="lpstr">
      <vt:lpstr>等线</vt:lpstr>
      <vt:lpstr>等线 Light</vt:lpstr>
      <vt:lpstr>Arial</vt:lpstr>
      <vt:lpstr>Times New Roman</vt:lpstr>
      <vt:lpstr>Office 主题​​</vt:lpstr>
      <vt:lpstr>Model Inversion</vt:lpstr>
      <vt:lpstr>Optimization Objective</vt:lpstr>
      <vt:lpstr>Optimization Objective</vt:lpstr>
      <vt:lpstr>PowerPoint 演示文稿</vt:lpstr>
      <vt:lpstr>PowerPoint 演示文稿</vt:lpstr>
      <vt:lpstr>Optimization Objective</vt:lpstr>
      <vt:lpstr>PowerPoint 演示文稿</vt:lpstr>
      <vt:lpstr>PowerPoint 演示文稿</vt:lpstr>
      <vt:lpstr>However, it is impossible to get a diffusion probabilistic model (DPM) trained on the target dataset. Consequently, we are going to proof when and whether a pretrained DPM can be used for the above setting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Inversion</dc:title>
  <dc:creator>8617305184901</dc:creator>
  <cp:lastModifiedBy>909580378@qq.com</cp:lastModifiedBy>
  <cp:revision>10</cp:revision>
  <dcterms:created xsi:type="dcterms:W3CDTF">2023-12-01T13:11:04Z</dcterms:created>
  <dcterms:modified xsi:type="dcterms:W3CDTF">2023-12-02T07:38:18Z</dcterms:modified>
</cp:coreProperties>
</file>