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0" r:id="rId6"/>
    <p:sldId id="261" r:id="rId7"/>
    <p:sldId id="262" r:id="rId8"/>
    <p:sldId id="263" r:id="rId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1"/>
    <p:restoredTop sz="94658"/>
  </p:normalViewPr>
  <p:slideViewPr>
    <p:cSldViewPr snapToGrid="0" snapToObjects="1">
      <p:cViewPr varScale="1">
        <p:scale>
          <a:sx n="120" d="100"/>
          <a:sy n="120" d="100"/>
        </p:scale>
        <p:origin x="1944" y="18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5BCAD085-E8A6-8845-BD4E-CB4CCA059FC4}" type="datetimeFigureOut">
              <a:rPr lang="en-US" smtClean="0"/>
              <a:t>8/19/25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1680755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5BCAD085-E8A6-8845-BD4E-CB4CCA059FC4}" type="datetimeFigureOut">
              <a:rPr lang="en-US" smtClean="0"/>
              <a:t>8/19/25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9109279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5BCAD085-E8A6-8845-BD4E-CB4CCA059FC4}" type="datetimeFigureOut">
              <a:rPr lang="en-US" smtClean="0"/>
              <a:t>8/19/25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6122237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5BCAD085-E8A6-8845-BD4E-CB4CCA059FC4}" type="datetimeFigureOut">
              <a:rPr lang="en-US" smtClean="0"/>
              <a:t>8/19/25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6143142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5BCAD085-E8A6-8845-BD4E-CB4CCA059FC4}" type="datetimeFigureOut">
              <a:rPr lang="en-US" smtClean="0"/>
              <a:t>8/19/25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606483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5BCAD085-E8A6-8845-BD4E-CB4CCA059FC4}" type="datetimeFigureOut">
              <a:rPr lang="en-US" smtClean="0"/>
              <a:t>8/19/25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7822449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5BCAD085-E8A6-8845-BD4E-CB4CCA059FC4}" type="datetimeFigureOut">
              <a:rPr lang="en-US" smtClean="0"/>
              <a:t>8/19/25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90158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5BCAD085-E8A6-8845-BD4E-CB4CCA059FC4}" type="datetimeFigureOut">
              <a:rPr lang="en-US" smtClean="0"/>
              <a:t>8/19/25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727027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BCAD085-E8A6-8845-BD4E-CB4CCA059FC4}" type="datetimeFigureOut">
              <a:rPr lang="en-US" smtClean="0"/>
              <a:t>8/19/25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2129998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8/19/25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8407265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8/19/25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8892369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BCAD085-E8A6-8845-BD4E-CB4CCA059FC4}" type="datetimeFigureOut">
              <a:rPr lang="en-US" smtClean="0"/>
              <a:t>8/19/25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FF6DA9-008F-8B48-92A6-B652298478BF}" type="slidenum">
              <a:rPr lang="en-US" smtClean="0"/>
              <a:t>‹#›</a:t>
            </a:fld>
            <a:endParaRPr lang="en-US"/>
          </a:p>
        </p:txBody>
      </p:sp>
    </p:spTree>
    <p:extLst>
      <p:ext uri="{BB962C8B-B14F-4D97-AF65-F5344CB8AC3E}">
        <p14:creationId xmlns:p14="http://schemas.microsoft.com/office/powerpoint/2010/main" val="220997751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pPr>
              <a:defRPr sz="4400" b="1">
                <a:solidFill>
                  <a:srgbClr val="FF8C00"/>
                </a:solidFill>
              </a:defRPr>
            </a:pPr>
            <a:r>
              <a:t>Enhancing Cybersecurity in Elexion Vehicles</a:t>
            </a:r>
          </a:p>
        </p:txBody>
      </p:sp>
      <p:sp>
        <p:nvSpPr>
          <p:cNvPr id="3" name="Subtitle 2"/>
          <p:cNvSpPr>
            <a:spLocks noGrp="1"/>
          </p:cNvSpPr>
          <p:nvPr>
            <p:ph type="subTitle" idx="1"/>
          </p:nvPr>
        </p:nvSpPr>
        <p:spPr/>
        <p:txBody>
          <a:bodyPr/>
          <a:lstStyle/>
          <a:p>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FF8C00"/>
                </a:solidFill>
              </a:defRPr>
            </a:pPr>
            <a:r>
              <a:t>Introduction</a:t>
            </a:r>
          </a:p>
        </p:txBody>
      </p:sp>
      <p:sp>
        <p:nvSpPr>
          <p:cNvPr id="3" name="Content Placeholder 2"/>
          <p:cNvSpPr>
            <a:spLocks noGrp="1"/>
          </p:cNvSpPr>
          <p:nvPr>
            <p:ph idx="1"/>
          </p:nvPr>
        </p:nvSpPr>
        <p:spPr/>
        <p:txBody>
          <a:bodyPr/>
          <a:lstStyle/>
          <a:p>
            <a:endParaRPr/>
          </a:p>
          <a:p>
            <a:pPr>
              <a:spcAft>
                <a:spcPts val="800"/>
              </a:spcAft>
              <a:defRPr sz="1800">
                <a:solidFill>
                  <a:srgbClr val="404040"/>
                </a:solidFill>
              </a:defRPr>
            </a:pPr>
            <a:r>
              <a:t>This presentation explores the strategic initiatives Elexion Automotive can undertake to bolster cybersecurity in its electric vehicles, ensuring robust protection against evolving threats. As a cybersecurity specialist, I aim to provide insights that align with our commitment to innovative, secure, and sustainable transportation solutions.</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FF8C00"/>
                </a:solidFill>
              </a:defRPr>
            </a:pPr>
            <a:r>
              <a:t>Current Landscape of Automotive Cybersecurity</a:t>
            </a:r>
          </a:p>
        </p:txBody>
      </p:sp>
      <p:sp>
        <p:nvSpPr>
          <p:cNvPr id="3" name="Content Placeholder 2"/>
          <p:cNvSpPr>
            <a:spLocks noGrp="1"/>
          </p:cNvSpPr>
          <p:nvPr>
            <p:ph idx="1"/>
          </p:nvPr>
        </p:nvSpPr>
        <p:spPr>
          <a:xfrm>
            <a:off x="457200" y="1589567"/>
            <a:ext cx="8229600" cy="4525963"/>
          </a:xfrm>
        </p:spPr>
        <p:txBody>
          <a:bodyPr>
            <a:normAutofit fontScale="85000" lnSpcReduction="10000"/>
          </a:bodyPr>
          <a:lstStyle/>
          <a:p>
            <a:endParaRPr dirty="0"/>
          </a:p>
          <a:p>
            <a:pPr>
              <a:spcAft>
                <a:spcPts val="600"/>
              </a:spcAft>
              <a:defRPr sz="1800">
                <a:solidFill>
                  <a:srgbClr val="404040"/>
                </a:solidFill>
              </a:defRPr>
            </a:pPr>
            <a:r>
              <a:rPr dirty="0"/>
              <a:t>By Q1 2025, 85% of electric vehicles will utilize encryption, a critical component in safeguarding data against cyber threats in connected and autonomous technologies.</a:t>
            </a:r>
          </a:p>
          <a:p>
            <a:pPr>
              <a:spcAft>
                <a:spcPts val="600"/>
              </a:spcAft>
              <a:defRPr sz="1800">
                <a:solidFill>
                  <a:srgbClr val="404040"/>
                </a:solidFill>
              </a:defRPr>
            </a:pPr>
            <a:r>
              <a:rPr dirty="0"/>
              <a:t>Recent studies indicate that encryption is becoming standard across the industry, addressing vulnerabilities in vehicle-to-everything (V2X) communications and over-the-air updates.</a:t>
            </a:r>
          </a:p>
          <a:p>
            <a:pPr>
              <a:spcAft>
                <a:spcPts val="600"/>
              </a:spcAft>
              <a:defRPr sz="1800">
                <a:solidFill>
                  <a:srgbClr val="4682B4"/>
                </a:solidFill>
              </a:defRPr>
            </a:pPr>
            <a:r>
              <a:rPr dirty="0"/>
              <a:t>The automotive sector faces significant challenges due to an estimated $22.5 billion in losses from cyberattacks, emphasizing the urgent need for robust cybersecurity strategies.</a:t>
            </a:r>
          </a:p>
          <a:p>
            <a:pPr>
              <a:spcAft>
                <a:spcPts val="600"/>
              </a:spcAft>
              <a:defRPr sz="1800">
                <a:solidFill>
                  <a:srgbClr val="404040"/>
                </a:solidFill>
              </a:defRPr>
            </a:pPr>
            <a:r>
              <a:rPr dirty="0"/>
              <a:t>Implementing advanced encryption methods is part of </a:t>
            </a:r>
            <a:r>
              <a:rPr dirty="0" err="1"/>
              <a:t>Elexion</a:t>
            </a:r>
            <a:r>
              <a:rPr dirty="0"/>
              <a:t> Automotive's commitment to ensuring customer data privacy and safety within the increasingly digital vehicle ecosystem.</a:t>
            </a:r>
          </a:p>
          <a:p>
            <a:pPr>
              <a:spcAft>
                <a:spcPts val="600"/>
              </a:spcAft>
              <a:defRPr sz="1800">
                <a:solidFill>
                  <a:srgbClr val="404040"/>
                </a:solidFill>
              </a:defRPr>
            </a:pPr>
            <a:r>
              <a:rPr dirty="0"/>
              <a:t>The transition to encryption in 85% of EVs reflects a proactive approach to mitigate risks associated with wireless interfaces and potential data breaches.</a:t>
            </a:r>
          </a:p>
          <a:p>
            <a:pPr>
              <a:spcAft>
                <a:spcPts val="600"/>
              </a:spcAft>
              <a:defRPr sz="1800">
                <a:solidFill>
                  <a:srgbClr val="4682B4"/>
                </a:solidFill>
              </a:defRPr>
            </a:pPr>
            <a:r>
              <a:rPr dirty="0"/>
              <a:t>Collaboration with tech partners and adherence to evolving regulations are essential as </a:t>
            </a:r>
            <a:r>
              <a:rPr dirty="0" err="1"/>
              <a:t>Elexion</a:t>
            </a:r>
            <a:r>
              <a:rPr dirty="0"/>
              <a:t> integrates cybersecurity as a core element of vehicle safety.</a:t>
            </a:r>
          </a:p>
          <a:p>
            <a:pPr>
              <a:spcAft>
                <a:spcPts val="600"/>
              </a:spcAft>
              <a:defRPr sz="1800">
                <a:solidFill>
                  <a:srgbClr val="404040"/>
                </a:solidFill>
              </a:defRPr>
            </a:pPr>
            <a:r>
              <a:rPr dirty="0"/>
              <a:t>As cyber threats evolve, continuous investment in encryption technologies will be vital for </a:t>
            </a:r>
            <a:r>
              <a:rPr dirty="0" err="1"/>
              <a:t>Elexion</a:t>
            </a:r>
            <a:r>
              <a:rPr dirty="0"/>
              <a:t> to maintain its leadership in the EV market while protecting its brand reputation.</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FF8C00"/>
                </a:solidFill>
              </a:defRPr>
            </a:pPr>
            <a:r>
              <a:t>Integrating Cybersecurity with Vehicle Design</a:t>
            </a:r>
          </a:p>
        </p:txBody>
      </p:sp>
      <p:sp>
        <p:nvSpPr>
          <p:cNvPr id="3" name="Content Placeholder 2"/>
          <p:cNvSpPr>
            <a:spLocks noGrp="1"/>
          </p:cNvSpPr>
          <p:nvPr>
            <p:ph idx="1"/>
          </p:nvPr>
        </p:nvSpPr>
        <p:spPr/>
        <p:txBody>
          <a:bodyPr/>
          <a:lstStyle/>
          <a:p>
            <a:endParaRPr/>
          </a:p>
          <a:p>
            <a:pPr>
              <a:spcAft>
                <a:spcPts val="600"/>
              </a:spcAft>
              <a:defRPr sz="1800">
                <a:solidFill>
                  <a:srgbClr val="404040"/>
                </a:solidFill>
              </a:defRPr>
            </a:pPr>
            <a:r>
              <a:t>Design processes often incorporate user feedback to improve the in-car experience, unrelated to cybersecurity.</a:t>
            </a:r>
          </a:p>
          <a:p>
            <a:pPr>
              <a:spcAft>
                <a:spcPts val="600"/>
              </a:spcAft>
              <a:defRPr sz="1800">
                <a:solidFill>
                  <a:srgbClr val="404040"/>
                </a:solidFill>
              </a:defRPr>
            </a:pPr>
            <a:r>
              <a:t>Vehicle aesthetics and ergonomics are key considerations in Elexion's design philosophy.</a:t>
            </a:r>
          </a:p>
          <a:p>
            <a:pPr>
              <a:spcAft>
                <a:spcPts val="600"/>
              </a:spcAft>
              <a:defRPr sz="1800">
                <a:solidFill>
                  <a:srgbClr val="4682B4"/>
                </a:solidFill>
              </a:defRPr>
            </a:pPr>
            <a:r>
              <a:t>The integration of sustainable materials in vehicle construction has increased by 20% in the last decade.</a:t>
            </a:r>
          </a:p>
          <a:p>
            <a:pPr>
              <a:spcAft>
                <a:spcPts val="600"/>
              </a:spcAft>
              <a:defRPr sz="1800">
                <a:solidFill>
                  <a:srgbClr val="404040"/>
                </a:solidFill>
              </a:defRPr>
            </a:pPr>
            <a:r>
              <a:t>The design team collaborates with marketing to align new model features with consumer preferences.</a:t>
            </a:r>
          </a:p>
          <a:p>
            <a:pPr>
              <a:spcAft>
                <a:spcPts val="600"/>
              </a:spcAft>
              <a:defRPr sz="1800">
                <a:solidFill>
                  <a:srgbClr val="404040"/>
                </a:solidFill>
              </a:defRPr>
            </a:pPr>
            <a:r>
              <a:t>Elexion's design ethos emphasizes modularity for easier updates and maintenance.</a:t>
            </a:r>
          </a:p>
          <a:p>
            <a:pPr>
              <a:spcAft>
                <a:spcPts val="600"/>
              </a:spcAft>
              <a:defRPr sz="1800">
                <a:solidFill>
                  <a:srgbClr val="4682B4"/>
                </a:solidFill>
              </a:defRPr>
            </a:pPr>
            <a:r>
              <a:t>Design review cycles have been shortened by 15% to accelerate time to market.</a:t>
            </a:r>
          </a:p>
          <a:p>
            <a:pPr>
              <a:spcAft>
                <a:spcPts val="600"/>
              </a:spcAft>
              <a:defRPr sz="1800">
                <a:solidFill>
                  <a:srgbClr val="404040"/>
                </a:solidFill>
              </a:defRPr>
            </a:pPr>
            <a:r>
              <a:t>Cross-departmental workshops focus on aligning design with corporate sustainability goals.</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FF8C00"/>
                </a:solidFill>
              </a:defRPr>
            </a:pPr>
            <a:r>
              <a:t>Insight: Strategies for Connected Vehicle Security</a:t>
            </a:r>
          </a:p>
        </p:txBody>
      </p:sp>
      <p:sp>
        <p:nvSpPr>
          <p:cNvPr id="3" name="Content Placeholder 2"/>
          <p:cNvSpPr>
            <a:spLocks noGrp="1"/>
          </p:cNvSpPr>
          <p:nvPr>
            <p:ph idx="1"/>
          </p:nvPr>
        </p:nvSpPr>
        <p:spPr/>
        <p:txBody>
          <a:bodyPr/>
          <a:lstStyle/>
          <a:p>
            <a:endParaRPr/>
          </a:p>
          <a:p>
            <a:pPr>
              <a:spcAft>
                <a:spcPts val="600"/>
              </a:spcAft>
              <a:defRPr sz="1800">
                <a:solidFill>
                  <a:srgbClr val="404040"/>
                </a:solidFill>
              </a:defRPr>
            </a:pPr>
            <a:r>
              <a:t>Elexion's IT department conducts regular training sessions on general data protection practices.</a:t>
            </a:r>
          </a:p>
          <a:p>
            <a:pPr>
              <a:spcAft>
                <a:spcPts val="600"/>
              </a:spcAft>
              <a:defRPr sz="1800">
                <a:solidFill>
                  <a:srgbClr val="404040"/>
                </a:solidFill>
              </a:defRPr>
            </a:pPr>
            <a:r>
              <a:t>Partnerships with academic institutions explore emerging connectivity technologies in automotive.</a:t>
            </a:r>
          </a:p>
          <a:p>
            <a:pPr>
              <a:spcAft>
                <a:spcPts val="600"/>
              </a:spcAft>
              <a:defRPr sz="1800">
                <a:solidFill>
                  <a:srgbClr val="4682B4"/>
                </a:solidFill>
              </a:defRPr>
            </a:pPr>
            <a:r>
              <a:t>Annual IT budget allocations prioritize infrastructure upgrades over specific cybersecurity initiatives.</a:t>
            </a:r>
          </a:p>
          <a:p>
            <a:pPr>
              <a:spcAft>
                <a:spcPts val="600"/>
              </a:spcAft>
              <a:defRPr sz="1800">
                <a:solidFill>
                  <a:srgbClr val="404040"/>
                </a:solidFill>
              </a:defRPr>
            </a:pPr>
            <a:r>
              <a:t>The role of cloud computing in processing vehicle data has expanded by 50% since 2021.</a:t>
            </a:r>
          </a:p>
          <a:p>
            <a:pPr>
              <a:spcAft>
                <a:spcPts val="600"/>
              </a:spcAft>
              <a:defRPr sz="1800">
                <a:solidFill>
                  <a:srgbClr val="404040"/>
                </a:solidFill>
              </a:defRPr>
            </a:pPr>
            <a:r>
              <a:t>Inter-departmental meetings focus on integrating connectivity features with entertainment systems.</a:t>
            </a:r>
          </a:p>
          <a:p>
            <a:pPr>
              <a:spcAft>
                <a:spcPts val="600"/>
              </a:spcAft>
              <a:defRPr sz="1800">
                <a:solidFill>
                  <a:srgbClr val="4682B4"/>
                </a:solidFill>
              </a:defRPr>
            </a:pPr>
            <a:r>
              <a:t>Customer feedback on connected services is used to enhance user experience, not security.</a:t>
            </a:r>
          </a:p>
          <a:p>
            <a:pPr>
              <a:spcAft>
                <a:spcPts val="600"/>
              </a:spcAft>
              <a:defRPr sz="1800">
                <a:solidFill>
                  <a:srgbClr val="404040"/>
                </a:solidFill>
              </a:defRPr>
            </a:pPr>
            <a:r>
              <a:t>Elexion's innovation labs are tasked with exploring new connected technologies for future models.</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FF8C00"/>
                </a:solidFill>
              </a:defRPr>
            </a:pPr>
            <a:r>
              <a:t>Impact of Regulations on Cybersecurity Measures</a:t>
            </a:r>
          </a:p>
        </p:txBody>
      </p:sp>
      <p:sp>
        <p:nvSpPr>
          <p:cNvPr id="3" name="Content Placeholder 2"/>
          <p:cNvSpPr>
            <a:spLocks noGrp="1"/>
          </p:cNvSpPr>
          <p:nvPr>
            <p:ph idx="1"/>
          </p:nvPr>
        </p:nvSpPr>
        <p:spPr>
          <a:xfrm>
            <a:off x="457200" y="1818167"/>
            <a:ext cx="4114800" cy="3657600"/>
          </a:xfrm>
        </p:spPr>
        <p:txBody>
          <a:bodyPr>
            <a:normAutofit fontScale="85000" lnSpcReduction="20000"/>
          </a:bodyPr>
          <a:lstStyle/>
          <a:p>
            <a:endParaRPr dirty="0"/>
          </a:p>
          <a:p>
            <a:pPr>
              <a:spcAft>
                <a:spcPts val="400"/>
              </a:spcAft>
              <a:defRPr sz="1600">
                <a:solidFill>
                  <a:srgbClr val="404040"/>
                </a:solidFill>
              </a:defRPr>
            </a:pPr>
            <a:r>
              <a:rPr dirty="0"/>
              <a:t>Compliance with emission standards has been a central focus for </a:t>
            </a:r>
            <a:r>
              <a:rPr dirty="0" err="1"/>
              <a:t>Elexion's</a:t>
            </a:r>
            <a:r>
              <a:rPr dirty="0"/>
              <a:t> regulatory team.</a:t>
            </a:r>
          </a:p>
          <a:p>
            <a:pPr>
              <a:spcAft>
                <a:spcPts val="400"/>
              </a:spcAft>
              <a:defRPr sz="1600">
                <a:solidFill>
                  <a:srgbClr val="404040"/>
                </a:solidFill>
              </a:defRPr>
            </a:pPr>
            <a:r>
              <a:rPr dirty="0"/>
              <a:t>The legal department tracks changes in trade tariffs affecting vehicle export strategies.</a:t>
            </a:r>
          </a:p>
          <a:p>
            <a:pPr>
              <a:spcAft>
                <a:spcPts val="400"/>
              </a:spcAft>
              <a:defRPr sz="1600">
                <a:solidFill>
                  <a:srgbClr val="4682B4"/>
                </a:solidFill>
              </a:defRPr>
            </a:pPr>
            <a:r>
              <a:rPr dirty="0"/>
              <a:t>Safety regulations have driven a 10% increase in crash testing protocols since 2020.</a:t>
            </a:r>
          </a:p>
          <a:p>
            <a:pPr>
              <a:spcAft>
                <a:spcPts val="400"/>
              </a:spcAft>
              <a:defRPr sz="1600">
                <a:solidFill>
                  <a:srgbClr val="404040"/>
                </a:solidFill>
              </a:defRPr>
            </a:pPr>
            <a:r>
              <a:rPr dirty="0"/>
              <a:t>Regulatory compliance workshops focus on environmental sustainability and vehicle safety.</a:t>
            </a:r>
          </a:p>
          <a:p>
            <a:pPr>
              <a:spcAft>
                <a:spcPts val="400"/>
              </a:spcAft>
              <a:defRPr sz="1600">
                <a:solidFill>
                  <a:srgbClr val="404040"/>
                </a:solidFill>
              </a:defRPr>
            </a:pPr>
            <a:r>
              <a:rPr dirty="0"/>
              <a:t>Partnerships with law firms provide insights on intellectual property protections.</a:t>
            </a:r>
          </a:p>
          <a:p>
            <a:pPr>
              <a:spcAft>
                <a:spcPts val="400"/>
              </a:spcAft>
              <a:defRPr sz="1600">
                <a:solidFill>
                  <a:srgbClr val="4682B4"/>
                </a:solidFill>
              </a:defRPr>
            </a:pPr>
            <a:r>
              <a:rPr dirty="0"/>
              <a:t>The influence of fuel efficiency standards on design and production planning.</a:t>
            </a:r>
          </a:p>
          <a:p>
            <a:pPr>
              <a:spcAft>
                <a:spcPts val="400"/>
              </a:spcAft>
              <a:defRPr sz="1600">
                <a:solidFill>
                  <a:srgbClr val="404040"/>
                </a:solidFill>
              </a:defRPr>
            </a:pPr>
            <a:r>
              <a:rPr dirty="0"/>
              <a:t>Discussions with policymakers often revolve around subsidies for electric vehicle adoption.</a:t>
            </a:r>
          </a:p>
        </p:txBody>
      </p:sp>
      <p:pic>
        <p:nvPicPr>
          <p:cNvPr id="4" name="Picture 3" descr="image.jpg"/>
          <p:cNvPicPr>
            <a:picLocks noChangeAspect="1"/>
          </p:cNvPicPr>
          <p:nvPr/>
        </p:nvPicPr>
        <p:blipFill>
          <a:blip r:embed="rId2"/>
          <a:stretch>
            <a:fillRect/>
          </a:stretch>
        </p:blipFill>
        <p:spPr>
          <a:xfrm>
            <a:off x="5029200" y="1828800"/>
            <a:ext cx="3200400" cy="3200400"/>
          </a:xfrm>
          <a:prstGeom prst="rect">
            <a:avLst/>
          </a:prstGeom>
        </p:spPr>
      </p:pic>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FF8C00"/>
                </a:solidFill>
              </a:defRPr>
            </a:pPr>
            <a:r>
              <a:t>Future-Proofing Against Emerging Cyber Threats</a:t>
            </a:r>
          </a:p>
        </p:txBody>
      </p:sp>
      <p:sp>
        <p:nvSpPr>
          <p:cNvPr id="3" name="Content Placeholder 2"/>
          <p:cNvSpPr>
            <a:spLocks noGrp="1"/>
          </p:cNvSpPr>
          <p:nvPr>
            <p:ph idx="1"/>
          </p:nvPr>
        </p:nvSpPr>
        <p:spPr/>
        <p:txBody>
          <a:bodyPr/>
          <a:lstStyle/>
          <a:p>
            <a:endParaRPr dirty="0"/>
          </a:p>
          <a:p>
            <a:pPr>
              <a:spcAft>
                <a:spcPts val="600"/>
              </a:spcAft>
              <a:defRPr sz="1800">
                <a:solidFill>
                  <a:srgbClr val="404040"/>
                </a:solidFill>
              </a:defRPr>
            </a:pPr>
            <a:r>
              <a:rPr dirty="0" err="1"/>
              <a:t>Elexion</a:t>
            </a:r>
            <a:r>
              <a:rPr dirty="0"/>
              <a:t> invests in predictive analytics to enhance supply chain efficiency and forecasting.</a:t>
            </a:r>
          </a:p>
          <a:p>
            <a:pPr>
              <a:spcAft>
                <a:spcPts val="600"/>
              </a:spcAft>
              <a:defRPr sz="1800">
                <a:solidFill>
                  <a:srgbClr val="404040"/>
                </a:solidFill>
              </a:defRPr>
            </a:pPr>
            <a:r>
              <a:rPr dirty="0"/>
              <a:t>The adoption of renewable energy sources in manufacturing has increased by 35% since 2019.</a:t>
            </a:r>
          </a:p>
          <a:p>
            <a:pPr>
              <a:spcAft>
                <a:spcPts val="600"/>
              </a:spcAft>
              <a:defRPr sz="1800">
                <a:solidFill>
                  <a:srgbClr val="4682B4"/>
                </a:solidFill>
              </a:defRPr>
            </a:pPr>
            <a:r>
              <a:rPr dirty="0"/>
              <a:t>Future-proofing strategies include expanding EV charging infrastructure across North America.</a:t>
            </a:r>
          </a:p>
          <a:p>
            <a:pPr>
              <a:spcAft>
                <a:spcPts val="600"/>
              </a:spcAft>
              <a:defRPr sz="1800">
                <a:solidFill>
                  <a:srgbClr val="404040"/>
                </a:solidFill>
              </a:defRPr>
            </a:pPr>
            <a:r>
              <a:rPr dirty="0"/>
              <a:t>The R&amp;D department focuses on battery technology improvements rather than cybersecurity.</a:t>
            </a:r>
          </a:p>
          <a:p>
            <a:pPr>
              <a:spcAft>
                <a:spcPts val="600"/>
              </a:spcAft>
              <a:defRPr sz="1800">
                <a:solidFill>
                  <a:srgbClr val="404040"/>
                </a:solidFill>
              </a:defRPr>
            </a:pPr>
            <a:r>
              <a:rPr dirty="0"/>
              <a:t>Market analysis projects a 25% increase in demand for mid-range EVs over the next five years.</a:t>
            </a:r>
          </a:p>
          <a:p>
            <a:pPr>
              <a:spcAft>
                <a:spcPts val="600"/>
              </a:spcAft>
              <a:defRPr sz="1800">
                <a:solidFill>
                  <a:srgbClr val="4682B4"/>
                </a:solidFill>
              </a:defRPr>
            </a:pPr>
            <a:r>
              <a:rPr dirty="0" err="1"/>
              <a:t>Elexion's</a:t>
            </a:r>
            <a:r>
              <a:rPr dirty="0"/>
              <a:t> environmental initiatives aim to reduce the carbon footprint by 40% by 2030.</a:t>
            </a:r>
          </a:p>
          <a:p>
            <a:pPr>
              <a:spcAft>
                <a:spcPts val="600"/>
              </a:spcAft>
              <a:defRPr sz="1800">
                <a:solidFill>
                  <a:srgbClr val="404040"/>
                </a:solidFill>
              </a:defRPr>
            </a:pPr>
            <a:r>
              <a:rPr dirty="0"/>
              <a:t>The HR department implements talent retention programs to secure skilled workforce.</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FF8C00"/>
                </a:solidFill>
              </a:defRPr>
            </a:pPr>
            <a:r>
              <a:t>Conclusion</a:t>
            </a:r>
          </a:p>
        </p:txBody>
      </p:sp>
      <p:sp>
        <p:nvSpPr>
          <p:cNvPr id="3" name="Content Placeholder 2"/>
          <p:cNvSpPr>
            <a:spLocks noGrp="1"/>
          </p:cNvSpPr>
          <p:nvPr>
            <p:ph idx="1"/>
          </p:nvPr>
        </p:nvSpPr>
        <p:spPr/>
        <p:txBody>
          <a:bodyPr/>
          <a:lstStyle/>
          <a:p>
            <a:endParaRPr/>
          </a:p>
          <a:p>
            <a:pPr>
              <a:spcAft>
                <a:spcPts val="800"/>
              </a:spcAft>
              <a:defRPr sz="1800" b="1">
                <a:solidFill>
                  <a:srgbClr val="4682B4"/>
                </a:solidFill>
              </a:defRPr>
            </a:pPr>
            <a:r>
              <a:t>In conclusion, implementing a comprehensive cybersecurity strategy is paramount to safeguarding Elexion's innovative electric vehicles. Moving forward, we will focus on integrating these strategies into our development processes to ensure resilience against future cybersecurity challenges.</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TotalTime>
  <Words>682</Words>
  <Application>Microsoft Macintosh PowerPoint</Application>
  <PresentationFormat>On-screen Show (4:3)</PresentationFormat>
  <Paragraphs>52</Paragraphs>
  <Slides>8</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8</vt:i4>
      </vt:variant>
    </vt:vector>
  </HeadingPairs>
  <TitlesOfParts>
    <vt:vector size="11" baseType="lpstr">
      <vt:lpstr>Arial</vt:lpstr>
      <vt:lpstr>Calibri</vt:lpstr>
      <vt:lpstr>Office Theme</vt:lpstr>
      <vt:lpstr>Enhancing Cybersecurity in Elexion Vehicles</vt:lpstr>
      <vt:lpstr>Introduction</vt:lpstr>
      <vt:lpstr>Current Landscape of Automotive Cybersecurity</vt:lpstr>
      <vt:lpstr>Integrating Cybersecurity with Vehicle Design</vt:lpstr>
      <vt:lpstr>Insight: Strategies for Connected Vehicle Security</vt:lpstr>
      <vt:lpstr>Impact of Regulations on Cybersecurity Measures</vt:lpstr>
      <vt:lpstr>Future-Proofing Against Emerging Cyber Threats</vt:lpstr>
      <vt:lpstr>Conclusion</vt:lpstr>
    </vt:vector>
  </TitlesOfParts>
  <Manager/>
  <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subject/>
  <dc:creator/>
  <cp:keywords/>
  <dc:description>generated using python-pptx</dc:description>
  <cp:lastModifiedBy>Amirhossein Abaskohi</cp:lastModifiedBy>
  <cp:revision>4</cp:revision>
  <dcterms:created xsi:type="dcterms:W3CDTF">2013-01-27T09:14:16Z</dcterms:created>
  <dcterms:modified xsi:type="dcterms:W3CDTF">2025-08-19T18:43:02Z</dcterms:modified>
  <cp:category/>
</cp:coreProperties>
</file>

<file path=docProps/thumbnail.jpeg>
</file>