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63" r:id="rId3"/>
    <p:sldId id="259" r:id="rId4"/>
    <p:sldId id="260" r:id="rId5"/>
    <p:sldId id="261" r:id="rId6"/>
    <p:sldId id="262" r:id="rId7"/>
    <p:sldId id="265" r:id="rId8"/>
    <p:sldId id="266" r:id="rId9"/>
    <p:sldId id="272" r:id="rId10"/>
    <p:sldId id="258" r:id="rId11"/>
    <p:sldId id="267"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B2"/>
    <a:srgbClr val="C81C22"/>
    <a:srgbClr val="73A939"/>
    <a:srgbClr val="013C73"/>
    <a:srgbClr val="EBF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3"/>
    <p:restoredTop sz="94643"/>
  </p:normalViewPr>
  <p:slideViewPr>
    <p:cSldViewPr snapToGrid="0">
      <p:cViewPr varScale="1">
        <p:scale>
          <a:sx n="115" d="100"/>
          <a:sy n="115" d="100"/>
        </p:scale>
        <p:origin x="7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9CC605-C5A9-1248-B44A-4E5CAF6C4537}" type="datetimeFigureOut">
              <a:rPr lang="en-US" smtClean="0"/>
              <a:t>10/11/25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EB93BD-514A-8D4D-B50D-1D6A434F998C}" type="slidenum">
              <a:rPr lang="en-US" smtClean="0"/>
              <a:t>‹#›</a:t>
            </a:fld>
            <a:endParaRPr lang="en-US"/>
          </a:p>
        </p:txBody>
      </p:sp>
    </p:spTree>
    <p:extLst>
      <p:ext uri="{BB962C8B-B14F-4D97-AF65-F5344CB8AC3E}">
        <p14:creationId xmlns:p14="http://schemas.microsoft.com/office/powerpoint/2010/main" val="2560451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an algorithm that students should be familiar with. It takes 3 lab values as inputs and returns the </a:t>
            </a:r>
            <a:r>
              <a:rPr lang="en-US" b="1" dirty="0"/>
              <a:t>anion gap</a:t>
            </a:r>
            <a:r>
              <a:rPr lang="en-US" b="0" dirty="0"/>
              <a:t>.</a:t>
            </a:r>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3</a:t>
            </a:fld>
            <a:endParaRPr lang="en-US"/>
          </a:p>
        </p:txBody>
      </p:sp>
    </p:spTree>
    <p:extLst>
      <p:ext uri="{BB962C8B-B14F-4D97-AF65-F5344CB8AC3E}">
        <p14:creationId xmlns:p14="http://schemas.microsoft.com/office/powerpoint/2010/main" val="1842314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meant to be a hands-on example where students can explore a publicly available GPT model that could be used as a mental health resource for patients today.</a:t>
            </a:r>
          </a:p>
          <a:p>
            <a:endParaRPr lang="en-US" dirty="0"/>
          </a:p>
          <a:p>
            <a:r>
              <a:rPr lang="en-US" dirty="0"/>
              <a:t>Future iterations of this course might consider changing out this AI model with a more modern model instead.</a:t>
            </a:r>
          </a:p>
        </p:txBody>
      </p:sp>
      <p:sp>
        <p:nvSpPr>
          <p:cNvPr id="4" name="Slide Number Placeholder 3"/>
          <p:cNvSpPr>
            <a:spLocks noGrp="1"/>
          </p:cNvSpPr>
          <p:nvPr>
            <p:ph type="sldNum" sz="quarter" idx="5"/>
          </p:nvPr>
        </p:nvSpPr>
        <p:spPr/>
        <p:txBody>
          <a:bodyPr/>
          <a:lstStyle/>
          <a:p>
            <a:fld id="{7AEB93BD-514A-8D4D-B50D-1D6A434F998C}" type="slidenum">
              <a:rPr lang="en-US" smtClean="0"/>
              <a:t>12</a:t>
            </a:fld>
            <a:endParaRPr lang="en-US"/>
          </a:p>
        </p:txBody>
      </p:sp>
    </p:spTree>
    <p:extLst>
      <p:ext uri="{BB962C8B-B14F-4D97-AF65-F5344CB8AC3E}">
        <p14:creationId xmlns:p14="http://schemas.microsoft.com/office/powerpoint/2010/main" val="3325244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example LLMs that students can explore.</a:t>
            </a:r>
          </a:p>
        </p:txBody>
      </p:sp>
      <p:sp>
        <p:nvSpPr>
          <p:cNvPr id="4" name="Slide Number Placeholder 3"/>
          <p:cNvSpPr>
            <a:spLocks noGrp="1"/>
          </p:cNvSpPr>
          <p:nvPr>
            <p:ph type="sldNum" sz="quarter" idx="5"/>
          </p:nvPr>
        </p:nvSpPr>
        <p:spPr/>
        <p:txBody>
          <a:bodyPr/>
          <a:lstStyle/>
          <a:p>
            <a:fld id="{7AEB93BD-514A-8D4D-B50D-1D6A434F998C}" type="slidenum">
              <a:rPr lang="en-US" smtClean="0"/>
              <a:t>13</a:t>
            </a:fld>
            <a:endParaRPr lang="en-US"/>
          </a:p>
        </p:txBody>
      </p:sp>
    </p:spTree>
    <p:extLst>
      <p:ext uri="{BB962C8B-B14F-4D97-AF65-F5344CB8AC3E}">
        <p14:creationId xmlns:p14="http://schemas.microsoft.com/office/powerpoint/2010/main" val="1740923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14</a:t>
            </a:fld>
            <a:endParaRPr lang="en-US"/>
          </a:p>
        </p:txBody>
      </p:sp>
    </p:spTree>
    <p:extLst>
      <p:ext uri="{BB962C8B-B14F-4D97-AF65-F5344CB8AC3E}">
        <p14:creationId xmlns:p14="http://schemas.microsoft.com/office/powerpoint/2010/main" val="3320093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another example of an algorithm that students should be familiar with. It takes 2 vitals (the Systolic Blood Pressure and Diastolic Blood Pressure) and returns the </a:t>
            </a:r>
            <a:r>
              <a:rPr lang="en-US" b="1" dirty="0"/>
              <a:t>mean arterial pressure (MAP)</a:t>
            </a:r>
            <a:r>
              <a:rPr lang="en-US" b="0" dirty="0"/>
              <a:t>.</a:t>
            </a:r>
            <a:endParaRPr lang="en-US" dirty="0"/>
          </a:p>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4</a:t>
            </a:fld>
            <a:endParaRPr lang="en-US"/>
          </a:p>
        </p:txBody>
      </p:sp>
    </p:spTree>
    <p:extLst>
      <p:ext uri="{BB962C8B-B14F-4D97-AF65-F5344CB8AC3E}">
        <p14:creationId xmlns:p14="http://schemas.microsoft.com/office/powerpoint/2010/main" val="2017570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two algorithms are easy to write down (as equations). This third algorithm is harder to write down – it’s the treatment pathway for massive </a:t>
            </a:r>
            <a:r>
              <a:rPr lang="en-US" dirty="0" err="1"/>
              <a:t>thromboemboli</a:t>
            </a:r>
            <a:r>
              <a:rPr lang="en-US" dirty="0"/>
              <a:t> from the BMC ICU manual (a common resource used by first-year interns). While we’re able to technically write down the equation here, you can see it’s a lot harder to define exactly in a way that a computer might be able to understand.</a:t>
            </a:r>
          </a:p>
        </p:txBody>
      </p:sp>
      <p:sp>
        <p:nvSpPr>
          <p:cNvPr id="4" name="Slide Number Placeholder 3"/>
          <p:cNvSpPr>
            <a:spLocks noGrp="1"/>
          </p:cNvSpPr>
          <p:nvPr>
            <p:ph type="sldNum" sz="quarter" idx="5"/>
          </p:nvPr>
        </p:nvSpPr>
        <p:spPr/>
        <p:txBody>
          <a:bodyPr/>
          <a:lstStyle/>
          <a:p>
            <a:fld id="{7AEB93BD-514A-8D4D-B50D-1D6A434F998C}" type="slidenum">
              <a:rPr lang="en-US" smtClean="0"/>
              <a:t>5</a:t>
            </a:fld>
            <a:endParaRPr lang="en-US"/>
          </a:p>
        </p:txBody>
      </p:sp>
    </p:spTree>
    <p:extLst>
      <p:ext uri="{BB962C8B-B14F-4D97-AF65-F5344CB8AC3E}">
        <p14:creationId xmlns:p14="http://schemas.microsoft.com/office/powerpoint/2010/main" val="3089119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want a way to learn hard-to-write-down algos. There are many ways of doing this:</a:t>
            </a:r>
          </a:p>
          <a:p>
            <a:endParaRPr lang="en-US" dirty="0"/>
          </a:p>
          <a:p>
            <a:r>
              <a:rPr lang="en-US" dirty="0"/>
              <a:t>- </a:t>
            </a:r>
            <a:r>
              <a:rPr lang="en-US" b="1" dirty="0"/>
              <a:t>Unsupervised learning </a:t>
            </a:r>
            <a:r>
              <a:rPr lang="en-US" dirty="0"/>
              <a:t>to discover new trends and insights from data</a:t>
            </a:r>
          </a:p>
          <a:p>
            <a:r>
              <a:rPr lang="en-US" dirty="0"/>
              <a:t>- </a:t>
            </a:r>
            <a:r>
              <a:rPr lang="en-US" b="1" dirty="0"/>
              <a:t>Supervised learning</a:t>
            </a:r>
            <a:r>
              <a:rPr lang="en-US" b="0" dirty="0"/>
              <a:t> such as labelling anatomic structures in laparoscopic video data (e.g., Daniel Hashimoto’s lab at Penn)</a:t>
            </a:r>
          </a:p>
          <a:p>
            <a:pPr marL="171450" indent="-171450">
              <a:buFontTx/>
              <a:buChar char="-"/>
            </a:pPr>
            <a:r>
              <a:rPr lang="en-US" b="1" dirty="0"/>
              <a:t>Reinforcement learning</a:t>
            </a:r>
            <a:r>
              <a:rPr lang="en-US" b="0" dirty="0"/>
              <a:t> such as learning how to control an insulin pump automatically from glucose sensor observations.</a:t>
            </a:r>
          </a:p>
          <a:p>
            <a:pPr marL="171450" indent="-171450">
              <a:buFontTx/>
              <a:buChar char="-"/>
            </a:pPr>
            <a:endParaRPr lang="en-US" b="0" dirty="0"/>
          </a:p>
          <a:p>
            <a:pPr marL="0" indent="0">
              <a:buFontTx/>
              <a:buNone/>
            </a:pPr>
            <a:r>
              <a:rPr lang="en-US" b="0" dirty="0"/>
              <a:t>Note that students are not expected to learn these different terms here, and it may not be worth bringing up in in-person sessions. The point of this slide is to introduce students to a wide array of different applications of ML where the goal is to learn hard-to-write-down algorithms and functions.</a:t>
            </a:r>
          </a:p>
        </p:txBody>
      </p:sp>
      <p:sp>
        <p:nvSpPr>
          <p:cNvPr id="4" name="Slide Number Placeholder 3"/>
          <p:cNvSpPr>
            <a:spLocks noGrp="1"/>
          </p:cNvSpPr>
          <p:nvPr>
            <p:ph type="sldNum" sz="quarter" idx="5"/>
          </p:nvPr>
        </p:nvSpPr>
        <p:spPr/>
        <p:txBody>
          <a:bodyPr/>
          <a:lstStyle/>
          <a:p>
            <a:fld id="{7AEB93BD-514A-8D4D-B50D-1D6A434F998C}" type="slidenum">
              <a:rPr lang="en-US" smtClean="0"/>
              <a:t>6</a:t>
            </a:fld>
            <a:endParaRPr lang="en-US"/>
          </a:p>
        </p:txBody>
      </p:sp>
    </p:spTree>
    <p:extLst>
      <p:ext uri="{BB962C8B-B14F-4D97-AF65-F5344CB8AC3E}">
        <p14:creationId xmlns:p14="http://schemas.microsoft.com/office/powerpoint/2010/main" val="2973786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7</a:t>
            </a:fld>
            <a:endParaRPr lang="en-US"/>
          </a:p>
        </p:txBody>
      </p:sp>
    </p:spTree>
    <p:extLst>
      <p:ext uri="{BB962C8B-B14F-4D97-AF65-F5344CB8AC3E}">
        <p14:creationId xmlns:p14="http://schemas.microsoft.com/office/powerpoint/2010/main" val="378469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8</a:t>
            </a:fld>
            <a:endParaRPr lang="en-US"/>
          </a:p>
        </p:txBody>
      </p:sp>
    </p:spTree>
    <p:extLst>
      <p:ext uri="{BB962C8B-B14F-4D97-AF65-F5344CB8AC3E}">
        <p14:creationId xmlns:p14="http://schemas.microsoft.com/office/powerpoint/2010/main" val="2023958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EFCCF4-9DCA-2D6E-22B1-5F48363F4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908DCF-67CD-E6A1-A5E9-9EE9168254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8DB42E-F289-D296-0806-0E36ABF7C478}"/>
              </a:ext>
            </a:extLst>
          </p:cNvPr>
          <p:cNvSpPr>
            <a:spLocks noGrp="1"/>
          </p:cNvSpPr>
          <p:nvPr>
            <p:ph type="body" idx="1"/>
          </p:nvPr>
        </p:nvSpPr>
        <p:spPr/>
        <p:txBody>
          <a:bodyPr/>
          <a:lstStyle/>
          <a:p>
            <a:r>
              <a:rPr lang="en-US" dirty="0"/>
              <a:t>The goal of this slide is to (1) briefly discuss the difference between predictive and generative AI; and (2) demonstrate that they are actually more similar than students might think and are two sides of the same coin.</a:t>
            </a:r>
          </a:p>
          <a:p>
            <a:endParaRPr lang="en-US" dirty="0"/>
          </a:p>
          <a:p>
            <a:r>
              <a:rPr lang="en-US" dirty="0"/>
              <a:t>“The quick brown fox jumped over the lazy dog” is an example of a next-token generative task where students are asked to interactively *predict* what the next word will be – this is similar to how tools like ChatGPT work. In this way, a generative task (like text generation here) is just a next-token prediction task.</a:t>
            </a:r>
          </a:p>
          <a:p>
            <a:endParaRPr lang="en-US" dirty="0"/>
          </a:p>
          <a:p>
            <a:r>
              <a:rPr lang="en-US" dirty="0"/>
              <a:t>Similarly, the link to the sample Step 1 questions shows a series of multiple-choice questions that are commonly used to evaluate LLMs and their knowledge of medicine. Even though LLMs are “generative models”, their goal is to essentially function as a classifier here and predict the most likely correct answer for a given task. Here, a generative model is used for a predictive task!</a:t>
            </a:r>
          </a:p>
          <a:p>
            <a:endParaRPr lang="en-US" dirty="0"/>
          </a:p>
          <a:p>
            <a:r>
              <a:rPr lang="en-US" dirty="0"/>
              <a:t>These two examples help illustrate that while predictive AI and generative AI sound different, they are mathematically related and can often two sides of the same coin.</a:t>
            </a:r>
          </a:p>
        </p:txBody>
      </p:sp>
      <p:sp>
        <p:nvSpPr>
          <p:cNvPr id="4" name="Slide Number Placeholder 3">
            <a:extLst>
              <a:ext uri="{FF2B5EF4-FFF2-40B4-BE49-F238E27FC236}">
                <a16:creationId xmlns:a16="http://schemas.microsoft.com/office/drawing/2014/main" id="{350D5FCB-FF5F-1761-0895-EA1695411F99}"/>
              </a:ext>
            </a:extLst>
          </p:cNvPr>
          <p:cNvSpPr>
            <a:spLocks noGrp="1"/>
          </p:cNvSpPr>
          <p:nvPr>
            <p:ph type="sldNum" sz="quarter" idx="5"/>
          </p:nvPr>
        </p:nvSpPr>
        <p:spPr/>
        <p:txBody>
          <a:bodyPr/>
          <a:lstStyle/>
          <a:p>
            <a:fld id="{7AEB93BD-514A-8D4D-B50D-1D6A434F998C}" type="slidenum">
              <a:rPr lang="en-US" smtClean="0"/>
              <a:t>9</a:t>
            </a:fld>
            <a:endParaRPr lang="en-US"/>
          </a:p>
        </p:txBody>
      </p:sp>
    </p:spTree>
    <p:extLst>
      <p:ext uri="{BB962C8B-B14F-4D97-AF65-F5344CB8AC3E}">
        <p14:creationId xmlns:p14="http://schemas.microsoft.com/office/powerpoint/2010/main" val="313975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Discussion questions for the students.</a:t>
            </a:r>
          </a:p>
        </p:txBody>
      </p:sp>
      <p:sp>
        <p:nvSpPr>
          <p:cNvPr id="4" name="Slide Number Placeholder 3"/>
          <p:cNvSpPr>
            <a:spLocks noGrp="1"/>
          </p:cNvSpPr>
          <p:nvPr>
            <p:ph type="sldNum" sz="quarter" idx="5"/>
          </p:nvPr>
        </p:nvSpPr>
        <p:spPr/>
        <p:txBody>
          <a:bodyPr/>
          <a:lstStyle/>
          <a:p>
            <a:fld id="{7AEB93BD-514A-8D4D-B50D-1D6A434F998C}" type="slidenum">
              <a:rPr lang="en-US" smtClean="0"/>
              <a:t>10</a:t>
            </a:fld>
            <a:endParaRPr lang="en-US"/>
          </a:p>
        </p:txBody>
      </p:sp>
    </p:spTree>
    <p:extLst>
      <p:ext uri="{BB962C8B-B14F-4D97-AF65-F5344CB8AC3E}">
        <p14:creationId xmlns:p14="http://schemas.microsoft.com/office/powerpoint/2010/main" val="2315210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meant for students to engage in an evidence-based discussion centered around the discussion question posed in this slide. Students that answer “Yes” to this question can use the green-boxed article to support their argument, and students that answer “No” can use the red-boxed article.</a:t>
            </a:r>
          </a:p>
        </p:txBody>
      </p:sp>
      <p:sp>
        <p:nvSpPr>
          <p:cNvPr id="4" name="Slide Number Placeholder 3"/>
          <p:cNvSpPr>
            <a:spLocks noGrp="1"/>
          </p:cNvSpPr>
          <p:nvPr>
            <p:ph type="sldNum" sz="quarter" idx="5"/>
          </p:nvPr>
        </p:nvSpPr>
        <p:spPr/>
        <p:txBody>
          <a:bodyPr/>
          <a:lstStyle/>
          <a:p>
            <a:fld id="{7AEB93BD-514A-8D4D-B50D-1D6A434F998C}" type="slidenum">
              <a:rPr lang="en-US" smtClean="0"/>
              <a:t>11</a:t>
            </a:fld>
            <a:endParaRPr lang="en-US"/>
          </a:p>
        </p:txBody>
      </p:sp>
    </p:spTree>
    <p:extLst>
      <p:ext uri="{BB962C8B-B14F-4D97-AF65-F5344CB8AC3E}">
        <p14:creationId xmlns:p14="http://schemas.microsoft.com/office/powerpoint/2010/main" val="4175918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C553E-3EF3-7AA6-E610-6EA0F97400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6FBBE9-40C3-E9FC-5CBB-51B22551F8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D85258-10C9-C843-6468-BA92D6F21389}"/>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26501026-1FB7-1282-047F-F0F7AD75CA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DBF405-D9AA-112D-BE5B-4A539307044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051081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A188-09DC-352B-3087-D952B5E9C2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B63DB7-BF6E-8671-2A8B-93AACC9EA0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F70CA6-4F4F-33DA-FB38-C604B4D0D353}"/>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E4652A87-499E-B077-79A7-9C222B2D7E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35533-D2DC-2CE0-A4CC-71A91C670276}"/>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71168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11C97-8F43-16E8-1B83-991F0DE734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0F238D1-7CF1-E2B1-A3F7-90B6C7B1F8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45F64D-07BC-B757-06BA-24126322835F}"/>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FDBD5188-AE9A-2437-6192-719373590D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A1818F-47AF-7A0C-62CC-11097D7F4355}"/>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939252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51A05-71AD-1EC3-154A-B55AD83551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F50877-22D9-37E8-453C-76F65E1A6B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3FFE52-75AA-E5F9-2BD8-B34A6B131D9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44D510F6-4E13-2D7A-A227-DC865A077A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76A9E5-C18C-8A9F-CFA3-82FA875B7944}"/>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26386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8BBA4-8527-84C9-6E0F-EFDD1AFADC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B95792-2BBF-EEE3-99E5-73A574ACAE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25A9B4-1116-F738-E217-2121CECF3C1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382230D6-8C61-9FB4-8382-43629DB00F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FE35A5-0B80-21B3-62CE-666D8D75905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770604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CAF3-22E2-F544-283F-A889865288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69C9FD-CA1F-97EE-1495-9E96FB3475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1DB9FA2-D1D6-4F7D-72D6-4C0EF24E7D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62904E-744B-9CCB-475A-0E489E5449A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1D75F98-D645-105D-3B74-25D921CE13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BF8397-2284-0B63-A9A7-A89177C236AC}"/>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449650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DFB86-5C74-8B95-E540-35490A2D7C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6CBDF00-57CA-E7CC-9C52-E23BD5B290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0BA713-157F-19A1-D939-4EB3FE1CED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4D2B258-5955-AA58-8EEA-20A4CE90CC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CFF1D0-31BE-FA4B-E165-820BBCB570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9F72C1-1C2F-282B-6BE3-E2F53C19A20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8" name="Footer Placeholder 7">
            <a:extLst>
              <a:ext uri="{FF2B5EF4-FFF2-40B4-BE49-F238E27FC236}">
                <a16:creationId xmlns:a16="http://schemas.microsoft.com/office/drawing/2014/main" id="{CD1A1A66-A9D8-F2D1-F57F-635812327B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E4736A-9310-2D8C-8185-E31D092F21D2}"/>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51130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2493-5377-0381-81C1-446B95A5E1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E0FBE8-14AA-39B8-DA49-81DDFE7157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4" name="Footer Placeholder 3">
            <a:extLst>
              <a:ext uri="{FF2B5EF4-FFF2-40B4-BE49-F238E27FC236}">
                <a16:creationId xmlns:a16="http://schemas.microsoft.com/office/drawing/2014/main" id="{92802B6F-F0B2-24E1-FB21-1BA8798E05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BFB5EE-23C0-88C7-DE29-EA04614E59F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1342543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5066DD-597D-EFE8-DF8D-6C7ADF1182F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3" name="Footer Placeholder 2">
            <a:extLst>
              <a:ext uri="{FF2B5EF4-FFF2-40B4-BE49-F238E27FC236}">
                <a16:creationId xmlns:a16="http://schemas.microsoft.com/office/drawing/2014/main" id="{0B7C0FB6-FC2F-6169-6495-232339386C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CF1689-6CE3-271F-635A-31E15CB3938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9232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9B1D4-8ED7-536E-70C7-E42AA0196D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6D0381-020E-9D56-30CB-42F7967A94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10EF17-F795-0E87-CD3B-129D3B91C2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4BF810-AC70-08E1-8DDD-B1D42180E6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A2247CD8-4D52-872E-522B-500B905F37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A80CED-8A08-2551-FAEE-AC17BD9EF133}"/>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991397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49B7-1FA1-7DE8-C18E-70F549CACB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FF2A0B-1172-6180-9104-6520A8F137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A2B8EA-E477-973C-CA12-7F77B9B644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2BCE47-BF3B-2FEE-39BA-ABEF9200D180}"/>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5B175F1-B984-8424-71A1-739BB22DC2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89FB-9AF0-4A4D-5D63-CAD85CC7D5B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379197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E2A5FD-A109-0E75-8FA6-D6A983CE48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95929A-6C8C-DC71-E80A-20DB4DF886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3684EC-9536-4440-E35F-318635646A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6C1CCF7C-A59E-896A-6BE8-BD91219BC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455948-5EBD-6FDE-A493-4471CA5C7D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703D8-A1E4-BD44-A79D-B3F503C5BBD4}" type="slidenum">
              <a:rPr lang="en-US" smtClean="0"/>
              <a:t>‹#›</a:t>
            </a:fld>
            <a:endParaRPr lang="en-US"/>
          </a:p>
        </p:txBody>
      </p:sp>
    </p:spTree>
    <p:extLst>
      <p:ext uri="{BB962C8B-B14F-4D97-AF65-F5344CB8AC3E}">
        <p14:creationId xmlns:p14="http://schemas.microsoft.com/office/powerpoint/2010/main" val="810770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huggingface.co/chat/assistant/65bfce195560c1a5c0c9d5ad" TargetMode="External"/><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8" Type="http://schemas.openxmlformats.org/officeDocument/2006/relationships/hyperlink" Target="https://huggingface.co/meta-llama/Meta-Llama-3-8B" TargetMode="External"/><Relationship Id="rId3" Type="http://schemas.openxmlformats.org/officeDocument/2006/relationships/image" Target="../media/image3.png"/><Relationship Id="rId7" Type="http://schemas.openxmlformats.org/officeDocument/2006/relationships/hyperlink" Target="https://huggingface.co/mistralai/Mixtral-8x7B-Instruct-v0.1"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claude.ai/new" TargetMode="External"/><Relationship Id="rId5" Type="http://schemas.openxmlformats.org/officeDocument/2006/relationships/hyperlink" Target="https://chatgpt.com/" TargetMode="External"/><Relationship Id="rId10" Type="http://schemas.openxmlformats.org/officeDocument/2006/relationships/hyperlink" Target="https://copilot-chat.uphs.upenn.edu/" TargetMode="External"/><Relationship Id="rId4" Type="http://schemas.openxmlformats.org/officeDocument/2006/relationships/image" Target="../media/image4.svg"/><Relationship Id="rId9" Type="http://schemas.openxmlformats.org/officeDocument/2006/relationships/hyperlink" Target="https://huggingface.co/CohereForAI/c4ai-command-r-v0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0.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www.bumc.bu.edu/im-residency/files/2010/10/Residents-Critical-Care-Handbook.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10.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8" Type="http://schemas.openxmlformats.org/officeDocument/2006/relationships/hyperlink" Target="https://www.nejm.org/doi/full/10.1056/NEJMoa2205225" TargetMode="External"/><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academic.oup.com/nar/article/46/D1/D984/4584633" TargetMode="External"/><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hyperlink" Target="https://www.nature.com/articles/s41746-022-00707-5" TargetMode="External"/><Relationship Id="rId4" Type="http://schemas.openxmlformats.org/officeDocument/2006/relationships/image" Target="../media/image4.svg"/><Relationship Id="rId9"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usmle.org/exam-resources/step-1-materials/step-1-sample-test-questions" TargetMode="External"/><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66B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6D98D-7DBD-DD0C-F18A-01F1DF4D0BCC}"/>
              </a:ext>
            </a:extLst>
          </p:cNvPr>
          <p:cNvSpPr>
            <a:spLocks noGrp="1"/>
          </p:cNvSpPr>
          <p:nvPr>
            <p:ph type="ctrTitle"/>
          </p:nvPr>
        </p:nvSpPr>
        <p:spPr>
          <a:xfrm>
            <a:off x="1524000" y="3619500"/>
            <a:ext cx="9144000" cy="996434"/>
          </a:xfrm>
        </p:spPr>
        <p:txBody>
          <a:bodyPr/>
          <a:lstStyle/>
          <a:p>
            <a:r>
              <a:rPr lang="en-US" spc="100" dirty="0">
                <a:solidFill>
                  <a:schemeClr val="bg1"/>
                </a:solidFill>
                <a:latin typeface="Arial" panose="020B0604020202020204" pitchFamily="34" charset="0"/>
                <a:cs typeface="Arial" panose="020B0604020202020204" pitchFamily="34" charset="0"/>
              </a:rPr>
              <a:t>Intro to Machine Learning</a:t>
            </a:r>
          </a:p>
        </p:txBody>
      </p:sp>
      <p:sp>
        <p:nvSpPr>
          <p:cNvPr id="10" name="TextBox 9">
            <a:extLst>
              <a:ext uri="{FF2B5EF4-FFF2-40B4-BE49-F238E27FC236}">
                <a16:creationId xmlns:a16="http://schemas.microsoft.com/office/drawing/2014/main" id="{E5BDC3A7-B40E-46B5-AA41-D535D7DC0A34}"/>
              </a:ext>
            </a:extLst>
          </p:cNvPr>
          <p:cNvSpPr txBox="1"/>
          <p:nvPr/>
        </p:nvSpPr>
        <p:spPr>
          <a:xfrm>
            <a:off x="2575132" y="3200400"/>
            <a:ext cx="7041736" cy="523220"/>
          </a:xfrm>
          <a:prstGeom prst="rect">
            <a:avLst/>
          </a:prstGeom>
          <a:noFill/>
        </p:spPr>
        <p:txBody>
          <a:bodyPr wrap="none" rtlCol="0">
            <a:spAutoFit/>
          </a:bodyPr>
          <a:lstStyle/>
          <a:p>
            <a:pPr algn="ctr"/>
            <a:r>
              <a:rPr lang="en-US" sz="2800" dirty="0">
                <a:solidFill>
                  <a:schemeClr val="bg1"/>
                </a:solidFill>
                <a:latin typeface="Arial" panose="020B0604020202020204" pitchFamily="34" charset="0"/>
                <a:cs typeface="Arial" panose="020B0604020202020204" pitchFamily="34" charset="0"/>
              </a:rPr>
              <a:t>Ethical Algorithms for the Modern Clinician:</a:t>
            </a:r>
          </a:p>
        </p:txBody>
      </p:sp>
      <p:pic>
        <p:nvPicPr>
          <p:cNvPr id="3" name="Graphic 2">
            <a:extLst>
              <a:ext uri="{FF2B5EF4-FFF2-40B4-BE49-F238E27FC236}">
                <a16:creationId xmlns:a16="http://schemas.microsoft.com/office/drawing/2014/main" id="{AC100DD9-2240-4085-CD7F-C0C04B8813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50236" y="6202918"/>
            <a:ext cx="2019300" cy="571500"/>
          </a:xfrm>
          <a:prstGeom prst="rect">
            <a:avLst/>
          </a:prstGeom>
        </p:spPr>
      </p:pic>
    </p:spTree>
    <p:extLst>
      <p:ext uri="{BB962C8B-B14F-4D97-AF65-F5344CB8AC3E}">
        <p14:creationId xmlns:p14="http://schemas.microsoft.com/office/powerpoint/2010/main" val="2055170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Food for Thought</a:t>
            </a:r>
          </a:p>
        </p:txBody>
      </p:sp>
      <p:sp>
        <p:nvSpPr>
          <p:cNvPr id="3" name="TextBox 2">
            <a:extLst>
              <a:ext uri="{FF2B5EF4-FFF2-40B4-BE49-F238E27FC236}">
                <a16:creationId xmlns:a16="http://schemas.microsoft.com/office/drawing/2014/main" id="{2F9DE717-580C-05AC-502A-56DFB2B85813}"/>
              </a:ext>
            </a:extLst>
          </p:cNvPr>
          <p:cNvSpPr txBox="1"/>
          <p:nvPr/>
        </p:nvSpPr>
        <p:spPr>
          <a:xfrm>
            <a:off x="315232" y="1538514"/>
            <a:ext cx="11561536" cy="2239844"/>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Are there tasks in healthcare for which automated methods–such as computer algorithms and artificial intelligence (AI)–should </a:t>
            </a:r>
            <a:r>
              <a:rPr lang="en-US" sz="2400" b="1" i="1" dirty="0">
                <a:latin typeface="Arial" panose="020B0604020202020204" pitchFamily="34" charset="0"/>
                <a:cs typeface="Arial" panose="020B0604020202020204" pitchFamily="34" charset="0"/>
              </a:rPr>
              <a:t>never</a:t>
            </a:r>
            <a:r>
              <a:rPr lang="en-US" sz="2400" dirty="0">
                <a:latin typeface="Arial" panose="020B0604020202020204" pitchFamily="34" charset="0"/>
                <a:cs typeface="Arial" panose="020B0604020202020204" pitchFamily="34" charset="0"/>
              </a:rPr>
              <a:t> be used? Why or why not?</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Does understanding </a:t>
            </a:r>
            <a:r>
              <a:rPr lang="en-US" sz="2400" b="1" i="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automated methods arrive at their predictions change your answer?</a:t>
            </a:r>
          </a:p>
        </p:txBody>
      </p:sp>
    </p:spTree>
    <p:extLst>
      <p:ext uri="{BB962C8B-B14F-4D97-AF65-F5344CB8AC3E}">
        <p14:creationId xmlns:p14="http://schemas.microsoft.com/office/powerpoint/2010/main" val="558326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600" spc="100" dirty="0">
                <a:solidFill>
                  <a:schemeClr val="bg1"/>
                </a:solidFill>
                <a:latin typeface="Arial" panose="020B0604020202020204" pitchFamily="34" charset="0"/>
                <a:cs typeface="Arial" panose="020B0604020202020204" pitchFamily="34" charset="0"/>
              </a:rPr>
              <a:t>Should AI be used as a mental health resource?</a:t>
            </a:r>
          </a:p>
        </p:txBody>
      </p:sp>
      <p:pic>
        <p:nvPicPr>
          <p:cNvPr id="12" name="Picture 11" descr="A screenshot of a social media forum&#10;&#10;Description automatically generated">
            <a:extLst>
              <a:ext uri="{FF2B5EF4-FFF2-40B4-BE49-F238E27FC236}">
                <a16:creationId xmlns:a16="http://schemas.microsoft.com/office/drawing/2014/main" id="{7F6B388D-B17D-4E9E-A6F8-BEA01ACB2562}"/>
              </a:ext>
            </a:extLst>
          </p:cNvPr>
          <p:cNvPicPr>
            <a:picLocks noChangeAspect="1"/>
          </p:cNvPicPr>
          <p:nvPr/>
        </p:nvPicPr>
        <p:blipFill>
          <a:blip r:embed="rId5"/>
          <a:stretch>
            <a:fillRect/>
          </a:stretch>
        </p:blipFill>
        <p:spPr>
          <a:xfrm>
            <a:off x="313345" y="1952539"/>
            <a:ext cx="5782655" cy="3617970"/>
          </a:xfrm>
          <a:prstGeom prst="rect">
            <a:avLst/>
          </a:prstGeom>
          <a:ln w="38100">
            <a:solidFill>
              <a:srgbClr val="73A939"/>
            </a:solidFill>
          </a:ln>
        </p:spPr>
      </p:pic>
      <p:pic>
        <p:nvPicPr>
          <p:cNvPr id="14" name="Picture 13" descr="A screenshot of a document&#10;&#10;Description automatically generated">
            <a:extLst>
              <a:ext uri="{FF2B5EF4-FFF2-40B4-BE49-F238E27FC236}">
                <a16:creationId xmlns:a16="http://schemas.microsoft.com/office/drawing/2014/main" id="{E9A30B53-CC1E-26BD-E8FE-95EF069CA1BD}"/>
              </a:ext>
            </a:extLst>
          </p:cNvPr>
          <p:cNvPicPr>
            <a:picLocks noChangeAspect="1"/>
          </p:cNvPicPr>
          <p:nvPr/>
        </p:nvPicPr>
        <p:blipFill rotWithShape="1">
          <a:blip r:embed="rId6"/>
          <a:srcRect b="7459"/>
          <a:stretch/>
        </p:blipFill>
        <p:spPr>
          <a:xfrm>
            <a:off x="6236080" y="1952539"/>
            <a:ext cx="5746954" cy="3617970"/>
          </a:xfrm>
          <a:prstGeom prst="rect">
            <a:avLst/>
          </a:prstGeom>
          <a:ln w="38100">
            <a:solidFill>
              <a:srgbClr val="C81C22"/>
            </a:solidFill>
          </a:ln>
        </p:spPr>
      </p:pic>
    </p:spTree>
    <p:extLst>
      <p:ext uri="{BB962C8B-B14F-4D97-AF65-F5344CB8AC3E}">
        <p14:creationId xmlns:p14="http://schemas.microsoft.com/office/powerpoint/2010/main" val="188256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600" spc="100" dirty="0">
                <a:solidFill>
                  <a:schemeClr val="bg1"/>
                </a:solidFill>
                <a:latin typeface="Arial" panose="020B0604020202020204" pitchFamily="34" charset="0"/>
                <a:cs typeface="Arial" panose="020B0604020202020204" pitchFamily="34" charset="0"/>
              </a:rPr>
              <a:t>Should AI be used as a mental health resource?</a:t>
            </a:r>
          </a:p>
        </p:txBody>
      </p:sp>
      <p:sp>
        <p:nvSpPr>
          <p:cNvPr id="3" name="TextBox 2">
            <a:extLst>
              <a:ext uri="{FF2B5EF4-FFF2-40B4-BE49-F238E27FC236}">
                <a16:creationId xmlns:a16="http://schemas.microsoft.com/office/drawing/2014/main" id="{52720749-660D-6EE1-E8A2-B000612CCF0D}"/>
              </a:ext>
            </a:extLst>
          </p:cNvPr>
          <p:cNvSpPr txBox="1"/>
          <p:nvPr/>
        </p:nvSpPr>
        <p:spPr>
          <a:xfrm>
            <a:off x="4574589" y="1498726"/>
            <a:ext cx="3042821" cy="523220"/>
          </a:xfrm>
          <a:prstGeom prst="rect">
            <a:avLst/>
          </a:prstGeom>
          <a:noFill/>
        </p:spPr>
        <p:txBody>
          <a:bodyPr wrap="none" rtlCol="0">
            <a:spAutoFit/>
          </a:bodyPr>
          <a:lstStyle/>
          <a:p>
            <a:r>
              <a:rPr lang="en-US" sz="2800" dirty="0" err="1">
                <a:latin typeface="Arial" panose="020B0604020202020204" pitchFamily="34" charset="0"/>
                <a:cs typeface="Arial" panose="020B0604020202020204" pitchFamily="34" charset="0"/>
                <a:hlinkClick r:id="rId5"/>
              </a:rPr>
              <a:t>MentalHealthGPT</a:t>
            </a:r>
            <a:endParaRPr lang="en-US" sz="2800" dirty="0">
              <a:latin typeface="Arial" panose="020B0604020202020204" pitchFamily="34" charset="0"/>
              <a:cs typeface="Arial" panose="020B0604020202020204" pitchFamily="34" charset="0"/>
            </a:endParaRPr>
          </a:p>
        </p:txBody>
      </p:sp>
      <p:pic>
        <p:nvPicPr>
          <p:cNvPr id="6" name="Picture 5" descr="A screenshot of a social media post&#10;&#10;Description automatically generated">
            <a:extLst>
              <a:ext uri="{FF2B5EF4-FFF2-40B4-BE49-F238E27FC236}">
                <a16:creationId xmlns:a16="http://schemas.microsoft.com/office/drawing/2014/main" id="{688BC415-51F8-585A-7B27-3E92EB183E4B}"/>
              </a:ext>
            </a:extLst>
          </p:cNvPr>
          <p:cNvPicPr>
            <a:picLocks noChangeAspect="1"/>
          </p:cNvPicPr>
          <p:nvPr/>
        </p:nvPicPr>
        <p:blipFill rotWithShape="1">
          <a:blip r:embed="rId6"/>
          <a:srcRect t="3165"/>
          <a:stretch/>
        </p:blipFill>
        <p:spPr>
          <a:xfrm>
            <a:off x="2209800" y="2195109"/>
            <a:ext cx="7772400" cy="4662891"/>
          </a:xfrm>
          <a:prstGeom prst="rect">
            <a:avLst/>
          </a:prstGeom>
        </p:spPr>
      </p:pic>
      <p:pic>
        <p:nvPicPr>
          <p:cNvPr id="2050" name="Picture 2" descr="Mistral open models: Mistral 7B and Mixtral 8x7B">
            <a:extLst>
              <a:ext uri="{FF2B5EF4-FFF2-40B4-BE49-F238E27FC236}">
                <a16:creationId xmlns:a16="http://schemas.microsoft.com/office/drawing/2014/main" id="{5C26B2C9-DDEB-A7C0-11E9-FAD0236C404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465" y="5994400"/>
            <a:ext cx="774586" cy="774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4020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600" spc="100" dirty="0">
                <a:solidFill>
                  <a:schemeClr val="bg1"/>
                </a:solidFill>
                <a:latin typeface="Arial" panose="020B0604020202020204" pitchFamily="34" charset="0"/>
                <a:cs typeface="Arial" panose="020B0604020202020204" pitchFamily="34" charset="0"/>
              </a:rPr>
              <a:t>Should AI be used as a mental health resource?</a:t>
            </a:r>
          </a:p>
        </p:txBody>
      </p:sp>
      <p:sp>
        <p:nvSpPr>
          <p:cNvPr id="4" name="TextBox 3">
            <a:extLst>
              <a:ext uri="{FF2B5EF4-FFF2-40B4-BE49-F238E27FC236}">
                <a16:creationId xmlns:a16="http://schemas.microsoft.com/office/drawing/2014/main" id="{31026330-FD75-0CFD-7AE4-FDA0C76BBF76}"/>
              </a:ext>
            </a:extLst>
          </p:cNvPr>
          <p:cNvSpPr txBox="1"/>
          <p:nvPr/>
        </p:nvSpPr>
        <p:spPr>
          <a:xfrm>
            <a:off x="533400" y="1647132"/>
            <a:ext cx="3453189" cy="3890424"/>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2800" dirty="0">
                <a:latin typeface="Arial" panose="020B0604020202020204" pitchFamily="34" charset="0"/>
                <a:cs typeface="Arial" panose="020B0604020202020204" pitchFamily="34" charset="0"/>
                <a:hlinkClick r:id="rId5"/>
              </a:rPr>
              <a:t>OpenAI GPT-4o</a:t>
            </a:r>
            <a:endParaRPr lang="en-US" sz="28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2800" dirty="0">
                <a:latin typeface="Arial" panose="020B0604020202020204" pitchFamily="34" charset="0"/>
                <a:cs typeface="Arial" panose="020B0604020202020204" pitchFamily="34" charset="0"/>
                <a:hlinkClick r:id="rId6"/>
              </a:rPr>
              <a:t>Claude Sonnet</a:t>
            </a:r>
            <a:endParaRPr lang="en-US" sz="2800" dirty="0">
              <a:latin typeface="Arial" panose="020B0604020202020204" pitchFamily="34" charset="0"/>
              <a:cs typeface="Arial" panose="020B0604020202020204" pitchFamily="34" charset="0"/>
              <a:hlinkClick r:id="rId7"/>
            </a:endParaRPr>
          </a:p>
          <a:p>
            <a:pPr marL="285750" indent="-285750">
              <a:lnSpc>
                <a:spcPct val="150000"/>
              </a:lnSpc>
              <a:buFont typeface="Arial" panose="020B0604020202020204" pitchFamily="34" charset="0"/>
              <a:buChar char="•"/>
            </a:pPr>
            <a:r>
              <a:rPr lang="en-US" sz="2800" dirty="0">
                <a:latin typeface="Arial" panose="020B0604020202020204" pitchFamily="34" charset="0"/>
                <a:cs typeface="Arial" panose="020B0604020202020204" pitchFamily="34" charset="0"/>
                <a:hlinkClick r:id="rId7"/>
              </a:rPr>
              <a:t>Mistral 8x7B</a:t>
            </a:r>
            <a:endParaRPr lang="en-US" sz="28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2800" dirty="0">
                <a:latin typeface="Arial" panose="020B0604020202020204" pitchFamily="34" charset="0"/>
                <a:cs typeface="Arial" panose="020B0604020202020204" pitchFamily="34" charset="0"/>
                <a:hlinkClick r:id="rId8"/>
              </a:rPr>
              <a:t>Meta Llama-3</a:t>
            </a:r>
            <a:endParaRPr lang="en-US" sz="28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2800" dirty="0">
                <a:latin typeface="Arial" panose="020B0604020202020204" pitchFamily="34" charset="0"/>
                <a:cs typeface="Arial" panose="020B0604020202020204" pitchFamily="34" charset="0"/>
                <a:hlinkClick r:id="rId9"/>
              </a:rPr>
              <a:t>C4AI Command R</a:t>
            </a:r>
            <a:endParaRPr lang="en-US" sz="28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2800" b="1" dirty="0">
                <a:latin typeface="Arial" panose="020B0604020202020204" pitchFamily="34" charset="0"/>
                <a:cs typeface="Arial" panose="020B0604020202020204" pitchFamily="34" charset="0"/>
                <a:hlinkClick r:id="rId10"/>
              </a:rPr>
              <a:t>UPHS Copilot</a:t>
            </a:r>
            <a:endParaRPr 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7939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600" spc="100" dirty="0">
                <a:solidFill>
                  <a:schemeClr val="bg1"/>
                </a:solidFill>
                <a:latin typeface="Arial" panose="020B0604020202020204" pitchFamily="34" charset="0"/>
                <a:cs typeface="Arial" panose="020B0604020202020204" pitchFamily="34" charset="0"/>
              </a:rPr>
              <a:t>Key Takeaways</a:t>
            </a:r>
          </a:p>
        </p:txBody>
      </p:sp>
      <p:sp>
        <p:nvSpPr>
          <p:cNvPr id="6" name="TextBox 5">
            <a:extLst>
              <a:ext uri="{FF2B5EF4-FFF2-40B4-BE49-F238E27FC236}">
                <a16:creationId xmlns:a16="http://schemas.microsoft.com/office/drawing/2014/main" id="{FEC76384-13FC-C94A-F0FE-83339D11ABF4}"/>
              </a:ext>
            </a:extLst>
          </p:cNvPr>
          <p:cNvSpPr txBox="1"/>
          <p:nvPr/>
        </p:nvSpPr>
        <p:spPr>
          <a:xfrm>
            <a:off x="766535" y="1732687"/>
            <a:ext cx="10293350" cy="2267544"/>
          </a:xfrm>
          <a:prstGeom prst="rect">
            <a:avLst/>
          </a:prstGeom>
          <a:noFill/>
        </p:spPr>
        <p:txBody>
          <a:bodyPr wrap="square">
            <a:spAutoFit/>
          </a:bodyPr>
          <a:lstStyle/>
          <a:p>
            <a:pPr>
              <a:lnSpc>
                <a:spcPct val="120000"/>
              </a:lnSpc>
            </a:pPr>
            <a:r>
              <a:rPr lang="en-US" sz="2400" b="0" i="0" dirty="0">
                <a:solidFill>
                  <a:srgbClr val="495057"/>
                </a:solidFill>
                <a:effectLst/>
                <a:latin typeface="Arial" panose="020B0604020202020204" pitchFamily="34" charset="0"/>
                <a:cs typeface="Arial" panose="020B0604020202020204" pitchFamily="34" charset="0"/>
              </a:rPr>
              <a:t>Algorithms are functions that map inputs to outputs. Some algorithms are easy to describe while others are harder to write down. Machine learning is the process of computers learning hard-to-write-down algorithms from past observations, with the goal of learning algorithms that are generalizable to new sets of inputs.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9482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Learning Objectives</a:t>
            </a:r>
          </a:p>
        </p:txBody>
      </p:sp>
      <p:sp>
        <p:nvSpPr>
          <p:cNvPr id="7" name="TextBox 6">
            <a:extLst>
              <a:ext uri="{FF2B5EF4-FFF2-40B4-BE49-F238E27FC236}">
                <a16:creationId xmlns:a16="http://schemas.microsoft.com/office/drawing/2014/main" id="{919D5C4F-D9EF-31AE-5923-D445B254963E}"/>
              </a:ext>
            </a:extLst>
          </p:cNvPr>
          <p:cNvSpPr txBox="1"/>
          <p:nvPr/>
        </p:nvSpPr>
        <p:spPr>
          <a:xfrm>
            <a:off x="315232" y="1538514"/>
            <a:ext cx="11561536" cy="2793842"/>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Describe</a:t>
            </a:r>
            <a:r>
              <a:rPr lang="en-US" sz="2400" dirty="0">
                <a:latin typeface="Arial" panose="020B0604020202020204" pitchFamily="34" charset="0"/>
                <a:cs typeface="Arial" panose="020B0604020202020204" pitchFamily="34" charset="0"/>
              </a:rPr>
              <a:t> what an algorithm is and how they are used in both clinical medicine and everyday life.</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Describe</a:t>
            </a:r>
            <a:r>
              <a:rPr lang="en-US" sz="2400" dirty="0">
                <a:latin typeface="Arial" panose="020B0604020202020204" pitchFamily="34" charset="0"/>
                <a:cs typeface="Arial" panose="020B0604020202020204" pitchFamily="34" charset="0"/>
              </a:rPr>
              <a:t> what it means to learn and how learning applies to machine learning.</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Identify</a:t>
            </a:r>
            <a:r>
              <a:rPr lang="en-US" sz="2400" dirty="0">
                <a:latin typeface="Arial" panose="020B0604020202020204" pitchFamily="34" charset="0"/>
                <a:cs typeface="Arial" panose="020B0604020202020204" pitchFamily="34" charset="0"/>
              </a:rPr>
              <a:t> key applications of machine learning and when computational tools can be helpful (and potentially harmful) for patient care.</a:t>
            </a:r>
          </a:p>
        </p:txBody>
      </p:sp>
      <p:pic>
        <p:nvPicPr>
          <p:cNvPr id="3" name="Picture 2" descr="A qr code on a white background&#10;&#10;Description automatically generated">
            <a:extLst>
              <a:ext uri="{FF2B5EF4-FFF2-40B4-BE49-F238E27FC236}">
                <a16:creationId xmlns:a16="http://schemas.microsoft.com/office/drawing/2014/main" id="{37639287-1520-AA6F-7634-828F8DDD487E}"/>
              </a:ext>
            </a:extLst>
          </p:cNvPr>
          <p:cNvPicPr>
            <a:picLocks noChangeAspect="1"/>
          </p:cNvPicPr>
          <p:nvPr/>
        </p:nvPicPr>
        <p:blipFill>
          <a:blip r:embed="rId4"/>
          <a:stretch>
            <a:fillRect/>
          </a:stretch>
        </p:blipFill>
        <p:spPr>
          <a:xfrm>
            <a:off x="315232" y="4545307"/>
            <a:ext cx="1917700" cy="1917700"/>
          </a:xfrm>
          <a:prstGeom prst="rect">
            <a:avLst/>
          </a:prstGeom>
        </p:spPr>
      </p:pic>
    </p:spTree>
    <p:extLst>
      <p:ext uri="{BB962C8B-B14F-4D97-AF65-F5344CB8AC3E}">
        <p14:creationId xmlns:p14="http://schemas.microsoft.com/office/powerpoint/2010/main" val="94430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What is an algorithm?</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F9DE717-580C-05AC-502A-56DFB2B85813}"/>
                  </a:ext>
                </a:extLst>
              </p:cNvPr>
              <p:cNvSpPr txBox="1"/>
              <p:nvPr/>
            </p:nvSpPr>
            <p:spPr>
              <a:xfrm>
                <a:off x="315232" y="1538514"/>
                <a:ext cx="11561536" cy="6463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p>
                            <m:sSupPr>
                              <m:ctrlPr>
                                <a:rPr lang="en-US" sz="2400" b="0" i="1" smtClean="0">
                                  <a:latin typeface="Cambria Math" panose="02040503050406030204" pitchFamily="18" charset="0"/>
                                  <a:cs typeface="Arial" panose="020B0604020202020204" pitchFamily="34" charset="0"/>
                                </a:rPr>
                              </m:ctrlPr>
                            </m:sSupPr>
                            <m:e>
                              <m:r>
                                <m:rPr>
                                  <m:sty m:val="p"/>
                                </m:rPr>
                                <a:rPr lang="en-US" sz="2400" b="0" i="0" smtClean="0">
                                  <a:latin typeface="Cambria Math" panose="02040503050406030204" pitchFamily="18" charset="0"/>
                                  <a:cs typeface="Arial" panose="020B0604020202020204" pitchFamily="34" charset="0"/>
                                </a:rPr>
                                <m:t>Na</m:t>
                              </m:r>
                            </m:e>
                            <m:sup>
                              <m:r>
                                <a:rPr lang="en-US" sz="2400" b="0" i="1" smtClean="0">
                                  <a:latin typeface="Cambria Math" panose="02040503050406030204" pitchFamily="18" charset="0"/>
                                  <a:cs typeface="Arial" panose="020B0604020202020204" pitchFamily="34" charset="0"/>
                                </a:rPr>
                                <m:t>+</m:t>
                              </m:r>
                            </m:sup>
                          </m:sSup>
                        </m:e>
                      </m:d>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p>
                            <m:sSupPr>
                              <m:ctrlPr>
                                <a:rPr lang="en-US" sz="2400" b="0" i="1" smtClean="0">
                                  <a:latin typeface="Cambria Math" panose="02040503050406030204" pitchFamily="18" charset="0"/>
                                  <a:cs typeface="Arial" panose="020B0604020202020204" pitchFamily="34" charset="0"/>
                                </a:rPr>
                              </m:ctrlPr>
                            </m:sSupPr>
                            <m:e>
                              <m:r>
                                <m:rPr>
                                  <m:sty m:val="p"/>
                                </m:rPr>
                                <a:rPr lang="en-US" sz="2400" b="0" i="0" smtClean="0">
                                  <a:latin typeface="Cambria Math" panose="02040503050406030204" pitchFamily="18" charset="0"/>
                                  <a:cs typeface="Arial" panose="020B0604020202020204" pitchFamily="34" charset="0"/>
                                </a:rPr>
                                <m:t>Cl</m:t>
                              </m:r>
                            </m:e>
                            <m:sup>
                              <m:r>
                                <a:rPr lang="en-US" sz="2400" b="0" i="1" smtClean="0">
                                  <a:latin typeface="Cambria Math" panose="02040503050406030204" pitchFamily="18" charset="0"/>
                                  <a:cs typeface="Arial" panose="020B0604020202020204" pitchFamily="34" charset="0"/>
                                </a:rPr>
                                <m:t>−</m:t>
                              </m:r>
                            </m:sup>
                          </m:sSup>
                        </m:e>
                      </m:d>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bSup>
                            <m:sSubSupPr>
                              <m:ctrlPr>
                                <a:rPr lang="en-US" sz="2400" b="0" i="1" smtClean="0">
                                  <a:latin typeface="Cambria Math" panose="02040503050406030204" pitchFamily="18" charset="0"/>
                                  <a:cs typeface="Arial" panose="020B0604020202020204" pitchFamily="34" charset="0"/>
                                </a:rPr>
                              </m:ctrlPr>
                            </m:sSubSupPr>
                            <m:e>
                              <m:r>
                                <m:rPr>
                                  <m:sty m:val="p"/>
                                </m:rPr>
                                <a:rPr lang="en-US" sz="2400" b="0" i="0" smtClean="0">
                                  <a:latin typeface="Cambria Math" panose="02040503050406030204" pitchFamily="18" charset="0"/>
                                  <a:cs typeface="Arial" panose="020B0604020202020204" pitchFamily="34" charset="0"/>
                                </a:rPr>
                                <m:t>HCO</m:t>
                              </m:r>
                            </m:e>
                            <m:sub>
                              <m:r>
                                <a:rPr lang="en-US" sz="2400" b="0" i="1" smtClean="0">
                                  <a:latin typeface="Cambria Math" panose="02040503050406030204" pitchFamily="18" charset="0"/>
                                  <a:cs typeface="Arial" panose="020B0604020202020204" pitchFamily="34" charset="0"/>
                                </a:rPr>
                                <m:t>3</m:t>
                              </m:r>
                            </m:sub>
                            <m:sup>
                              <m:r>
                                <a:rPr lang="en-US" sz="2400" b="0" i="1" smtClean="0">
                                  <a:latin typeface="Cambria Math" panose="02040503050406030204" pitchFamily="18" charset="0"/>
                                  <a:cs typeface="Arial" panose="020B0604020202020204" pitchFamily="34" charset="0"/>
                                </a:rPr>
                                <m:t>−</m:t>
                              </m:r>
                            </m:sup>
                          </m:sSubSup>
                        </m:e>
                      </m:d>
                    </m:oMath>
                  </m:oMathPara>
                </a14:m>
                <a:endParaRPr lang="en-US" sz="2400" dirty="0">
                  <a:latin typeface="Arial" panose="020B060402020202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2F9DE717-580C-05AC-502A-56DFB2B85813}"/>
                  </a:ext>
                </a:extLst>
              </p:cNvPr>
              <p:cNvSpPr txBox="1">
                <a:spLocks noRot="1" noChangeAspect="1" noMove="1" noResize="1" noEditPoints="1" noAdjustHandles="1" noChangeArrowheads="1" noChangeShapeType="1" noTextEdit="1"/>
              </p:cNvSpPr>
              <p:nvPr/>
            </p:nvSpPr>
            <p:spPr>
              <a:xfrm>
                <a:off x="315232" y="1538514"/>
                <a:ext cx="11561536" cy="646331"/>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9284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What is an algorithm?</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F9DE717-580C-05AC-502A-56DFB2B85813}"/>
                  </a:ext>
                </a:extLst>
              </p:cNvPr>
              <p:cNvSpPr txBox="1"/>
              <p:nvPr/>
            </p:nvSpPr>
            <p:spPr>
              <a:xfrm>
                <a:off x="315232" y="1538514"/>
                <a:ext cx="11561536" cy="6463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1" i="0" smtClean="0">
                          <a:solidFill>
                            <a:srgbClr val="73A939"/>
                          </a:solidFill>
                          <a:latin typeface="Cambria Math" panose="02040503050406030204" pitchFamily="18" charset="0"/>
                          <a:cs typeface="Arial" panose="020B0604020202020204" pitchFamily="34" charset="0"/>
                        </a:rPr>
                        <m:t>𝐀𝐧𝐢𝐨𝐧</m:t>
                      </m:r>
                      <m:r>
                        <a:rPr lang="en-US" sz="2400" b="1" i="0" smtClean="0">
                          <a:solidFill>
                            <a:srgbClr val="73A939"/>
                          </a:solidFill>
                          <a:latin typeface="Cambria Math" panose="02040503050406030204" pitchFamily="18" charset="0"/>
                          <a:cs typeface="Arial" panose="020B0604020202020204" pitchFamily="34" charset="0"/>
                        </a:rPr>
                        <m:t> </m:t>
                      </m:r>
                      <m:r>
                        <a:rPr lang="en-US" sz="2400" b="1" i="0" smtClean="0">
                          <a:solidFill>
                            <a:srgbClr val="73A939"/>
                          </a:solidFill>
                          <a:latin typeface="Cambria Math" panose="02040503050406030204" pitchFamily="18" charset="0"/>
                          <a:cs typeface="Arial" panose="020B0604020202020204" pitchFamily="34" charset="0"/>
                        </a:rPr>
                        <m:t>𝐆𝐚𝐩</m:t>
                      </m:r>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p>
                            <m:sSupPr>
                              <m:ctrlPr>
                                <a:rPr lang="en-US" sz="2400" b="0" i="1" smtClean="0">
                                  <a:latin typeface="Cambria Math" panose="02040503050406030204" pitchFamily="18" charset="0"/>
                                  <a:cs typeface="Arial" panose="020B0604020202020204" pitchFamily="34" charset="0"/>
                                </a:rPr>
                              </m:ctrlPr>
                            </m:sSupPr>
                            <m:e>
                              <m:r>
                                <m:rPr>
                                  <m:sty m:val="p"/>
                                </m:rPr>
                                <a:rPr lang="en-US" sz="2400" b="0" i="0" smtClean="0">
                                  <a:latin typeface="Cambria Math" panose="02040503050406030204" pitchFamily="18" charset="0"/>
                                  <a:cs typeface="Arial" panose="020B0604020202020204" pitchFamily="34" charset="0"/>
                                </a:rPr>
                                <m:t>Na</m:t>
                              </m:r>
                            </m:e>
                            <m:sup>
                              <m:r>
                                <a:rPr lang="en-US" sz="2400" b="0" i="1" smtClean="0">
                                  <a:latin typeface="Cambria Math" panose="02040503050406030204" pitchFamily="18" charset="0"/>
                                  <a:cs typeface="Arial" panose="020B0604020202020204" pitchFamily="34" charset="0"/>
                                </a:rPr>
                                <m:t>+</m:t>
                              </m:r>
                            </m:sup>
                          </m:sSup>
                        </m:e>
                      </m:d>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p>
                            <m:sSupPr>
                              <m:ctrlPr>
                                <a:rPr lang="en-US" sz="2400" b="0" i="1" smtClean="0">
                                  <a:latin typeface="Cambria Math" panose="02040503050406030204" pitchFamily="18" charset="0"/>
                                  <a:cs typeface="Arial" panose="020B0604020202020204" pitchFamily="34" charset="0"/>
                                </a:rPr>
                              </m:ctrlPr>
                            </m:sSupPr>
                            <m:e>
                              <m:r>
                                <m:rPr>
                                  <m:sty m:val="p"/>
                                </m:rPr>
                                <a:rPr lang="en-US" sz="2400" b="0" i="0" smtClean="0">
                                  <a:latin typeface="Cambria Math" panose="02040503050406030204" pitchFamily="18" charset="0"/>
                                  <a:cs typeface="Arial" panose="020B0604020202020204" pitchFamily="34" charset="0"/>
                                </a:rPr>
                                <m:t>Cl</m:t>
                              </m:r>
                            </m:e>
                            <m:sup>
                              <m:r>
                                <a:rPr lang="en-US" sz="2400" b="0" i="1" smtClean="0">
                                  <a:latin typeface="Cambria Math" panose="02040503050406030204" pitchFamily="18" charset="0"/>
                                  <a:cs typeface="Arial" panose="020B0604020202020204" pitchFamily="34" charset="0"/>
                                </a:rPr>
                                <m:t>−</m:t>
                              </m:r>
                            </m:sup>
                          </m:sSup>
                        </m:e>
                      </m:d>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bSup>
                            <m:sSubSupPr>
                              <m:ctrlPr>
                                <a:rPr lang="en-US" sz="2400" b="0" i="1" smtClean="0">
                                  <a:latin typeface="Cambria Math" panose="02040503050406030204" pitchFamily="18" charset="0"/>
                                  <a:cs typeface="Arial" panose="020B0604020202020204" pitchFamily="34" charset="0"/>
                                </a:rPr>
                              </m:ctrlPr>
                            </m:sSubSupPr>
                            <m:e>
                              <m:r>
                                <m:rPr>
                                  <m:sty m:val="p"/>
                                </m:rPr>
                                <a:rPr lang="en-US" sz="2400" b="0" i="0" smtClean="0">
                                  <a:latin typeface="Cambria Math" panose="02040503050406030204" pitchFamily="18" charset="0"/>
                                  <a:cs typeface="Arial" panose="020B0604020202020204" pitchFamily="34" charset="0"/>
                                </a:rPr>
                                <m:t>HCO</m:t>
                              </m:r>
                            </m:e>
                            <m:sub>
                              <m:r>
                                <a:rPr lang="en-US" sz="2400" b="0" i="1" smtClean="0">
                                  <a:latin typeface="Cambria Math" panose="02040503050406030204" pitchFamily="18" charset="0"/>
                                  <a:cs typeface="Arial" panose="020B0604020202020204" pitchFamily="34" charset="0"/>
                                </a:rPr>
                                <m:t>3</m:t>
                              </m:r>
                            </m:sub>
                            <m:sup>
                              <m:r>
                                <a:rPr lang="en-US" sz="2400" b="0" i="1" smtClean="0">
                                  <a:latin typeface="Cambria Math" panose="02040503050406030204" pitchFamily="18" charset="0"/>
                                  <a:cs typeface="Arial" panose="020B0604020202020204" pitchFamily="34" charset="0"/>
                                </a:rPr>
                                <m:t>−</m:t>
                              </m:r>
                            </m:sup>
                          </m:sSubSup>
                        </m:e>
                      </m:d>
                    </m:oMath>
                  </m:oMathPara>
                </a14:m>
                <a:endParaRPr lang="en-US" sz="2400" dirty="0">
                  <a:latin typeface="Arial" panose="020B060402020202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2F9DE717-580C-05AC-502A-56DFB2B85813}"/>
                  </a:ext>
                </a:extLst>
              </p:cNvPr>
              <p:cNvSpPr txBox="1">
                <a:spLocks noRot="1" noChangeAspect="1" noMove="1" noResize="1" noEditPoints="1" noAdjustHandles="1" noChangeArrowheads="1" noChangeShapeType="1" noTextEdit="1"/>
              </p:cNvSpPr>
              <p:nvPr/>
            </p:nvSpPr>
            <p:spPr>
              <a:xfrm>
                <a:off x="315232" y="1538514"/>
                <a:ext cx="11561536" cy="646331"/>
              </a:xfrm>
              <a:prstGeom prst="rect">
                <a:avLst/>
              </a:prstGeom>
              <a:blipFill>
                <a:blip r:embed="rId5"/>
                <a:stretch>
                  <a:fillRect b="-57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8D2B7ED-5EDC-2CEF-F1B6-CD8A07BFDA5A}"/>
                  </a:ext>
                </a:extLst>
              </p:cNvPr>
              <p:cNvSpPr txBox="1"/>
              <p:nvPr/>
            </p:nvSpPr>
            <p:spPr>
              <a:xfrm>
                <a:off x="315232" y="2184845"/>
                <a:ext cx="11561536" cy="11331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cs typeface="Arial" panose="020B0604020202020204" pitchFamily="34" charset="0"/>
                        </a:rPr>
                        <m:t>?</m:t>
                      </m:r>
                      <m:r>
                        <a:rPr lang="en-US" sz="2400" b="0" i="1" smtClean="0">
                          <a:latin typeface="Cambria Math" panose="02040503050406030204" pitchFamily="18" charset="0"/>
                          <a:cs typeface="Arial" panose="020B0604020202020204" pitchFamily="34" charset="0"/>
                        </a:rPr>
                        <m:t>=</m:t>
                      </m:r>
                      <m:f>
                        <m:fPr>
                          <m:ctrlPr>
                            <a:rPr lang="en-US" sz="2400" b="0" i="1" smtClean="0">
                              <a:latin typeface="Cambria Math" panose="02040503050406030204" pitchFamily="18" charset="0"/>
                              <a:cs typeface="Arial" panose="020B0604020202020204" pitchFamily="34" charset="0"/>
                            </a:rPr>
                          </m:ctrlPr>
                        </m:fPr>
                        <m:num>
                          <m:r>
                            <a:rPr lang="en-US" sz="2400" b="0" i="1" smtClean="0">
                              <a:latin typeface="Cambria Math" panose="02040503050406030204" pitchFamily="18" charset="0"/>
                              <a:cs typeface="Arial" panose="020B0604020202020204" pitchFamily="34" charset="0"/>
                            </a:rPr>
                            <m:t>2</m:t>
                          </m:r>
                        </m:num>
                        <m:den>
                          <m:r>
                            <a:rPr lang="en-US" sz="2400" b="0" i="1" smtClean="0">
                              <a:latin typeface="Cambria Math" panose="02040503050406030204" pitchFamily="18" charset="0"/>
                              <a:cs typeface="Arial" panose="020B0604020202020204" pitchFamily="34" charset="0"/>
                            </a:rPr>
                            <m:t>3</m:t>
                          </m:r>
                        </m:den>
                      </m:f>
                      <m:d>
                        <m:dPr>
                          <m:ctrlPr>
                            <a:rPr lang="en-US" sz="2400" b="0" i="1" smtClean="0">
                              <a:latin typeface="Cambria Math" panose="02040503050406030204" pitchFamily="18" charset="0"/>
                              <a:cs typeface="Arial" panose="020B0604020202020204" pitchFamily="34" charset="0"/>
                            </a:rPr>
                          </m:ctrlPr>
                        </m:dPr>
                        <m:e>
                          <m:r>
                            <m:rPr>
                              <m:sty m:val="p"/>
                            </m:rPr>
                            <a:rPr lang="en-US" sz="2400" b="0" i="0" smtClean="0">
                              <a:latin typeface="Cambria Math" panose="02040503050406030204" pitchFamily="18" charset="0"/>
                              <a:cs typeface="Arial" panose="020B0604020202020204" pitchFamily="34" charset="0"/>
                            </a:rPr>
                            <m:t>DBP</m:t>
                          </m:r>
                        </m:e>
                      </m:d>
                      <m:r>
                        <a:rPr lang="en-US" sz="2400" b="0" i="1" smtClean="0">
                          <a:latin typeface="Cambria Math" panose="02040503050406030204" pitchFamily="18" charset="0"/>
                          <a:cs typeface="Arial" panose="020B0604020202020204" pitchFamily="34" charset="0"/>
                        </a:rPr>
                        <m:t>+</m:t>
                      </m:r>
                      <m:f>
                        <m:fPr>
                          <m:ctrlPr>
                            <a:rPr lang="en-US" sz="2400" b="0" i="1" smtClean="0">
                              <a:latin typeface="Cambria Math" panose="02040503050406030204" pitchFamily="18" charset="0"/>
                              <a:cs typeface="Arial" panose="020B0604020202020204" pitchFamily="34" charset="0"/>
                            </a:rPr>
                          </m:ctrlPr>
                        </m:fPr>
                        <m:num>
                          <m:r>
                            <a:rPr lang="en-US" sz="2400" b="0" i="1" smtClean="0">
                              <a:latin typeface="Cambria Math" panose="02040503050406030204" pitchFamily="18" charset="0"/>
                              <a:cs typeface="Arial" panose="020B0604020202020204" pitchFamily="34" charset="0"/>
                            </a:rPr>
                            <m:t>1</m:t>
                          </m:r>
                        </m:num>
                        <m:den>
                          <m:r>
                            <a:rPr lang="en-US" sz="2400" b="0" i="1" smtClean="0">
                              <a:latin typeface="Cambria Math" panose="02040503050406030204" pitchFamily="18" charset="0"/>
                              <a:cs typeface="Arial" panose="020B0604020202020204" pitchFamily="34" charset="0"/>
                            </a:rPr>
                            <m:t>3</m:t>
                          </m:r>
                        </m:den>
                      </m:f>
                      <m:d>
                        <m:dPr>
                          <m:ctrlPr>
                            <a:rPr lang="en-US" sz="2400" b="0" i="1" smtClean="0">
                              <a:latin typeface="Cambria Math" panose="02040503050406030204" pitchFamily="18" charset="0"/>
                              <a:cs typeface="Arial" panose="020B0604020202020204" pitchFamily="34" charset="0"/>
                            </a:rPr>
                          </m:ctrlPr>
                        </m:dPr>
                        <m:e>
                          <m:r>
                            <m:rPr>
                              <m:sty m:val="p"/>
                            </m:rPr>
                            <a:rPr lang="en-US" sz="2400" b="0" i="0" smtClean="0">
                              <a:latin typeface="Cambria Math" panose="02040503050406030204" pitchFamily="18" charset="0"/>
                              <a:cs typeface="Arial" panose="020B0604020202020204" pitchFamily="34" charset="0"/>
                            </a:rPr>
                            <m:t>SBP</m:t>
                          </m:r>
                        </m:e>
                      </m:d>
                    </m:oMath>
                  </m:oMathPara>
                </a14:m>
                <a:endParaRPr lang="en-US" sz="2400" dirty="0">
                  <a:latin typeface="Arial" panose="020B060402020202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58D2B7ED-5EDC-2CEF-F1B6-CD8A07BFDA5A}"/>
                  </a:ext>
                </a:extLst>
              </p:cNvPr>
              <p:cNvSpPr txBox="1">
                <a:spLocks noRot="1" noChangeAspect="1" noMove="1" noResize="1" noEditPoints="1" noAdjustHandles="1" noChangeArrowheads="1" noChangeShapeType="1" noTextEdit="1"/>
              </p:cNvSpPr>
              <p:nvPr/>
            </p:nvSpPr>
            <p:spPr>
              <a:xfrm>
                <a:off x="315232" y="2184845"/>
                <a:ext cx="11561536" cy="1133131"/>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7384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What is an algorithm?</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F9DE717-580C-05AC-502A-56DFB2B85813}"/>
                  </a:ext>
                </a:extLst>
              </p:cNvPr>
              <p:cNvSpPr txBox="1"/>
              <p:nvPr/>
            </p:nvSpPr>
            <p:spPr>
              <a:xfrm>
                <a:off x="315232" y="1538514"/>
                <a:ext cx="11561536" cy="6463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1" i="0" smtClean="0">
                          <a:solidFill>
                            <a:srgbClr val="73A939"/>
                          </a:solidFill>
                          <a:latin typeface="Cambria Math" panose="02040503050406030204" pitchFamily="18" charset="0"/>
                          <a:cs typeface="Arial" panose="020B0604020202020204" pitchFamily="34" charset="0"/>
                        </a:rPr>
                        <m:t>𝐀𝐧𝐢𝐨𝐧</m:t>
                      </m:r>
                      <m:r>
                        <a:rPr lang="en-US" sz="2400" b="1" i="0" smtClean="0">
                          <a:solidFill>
                            <a:srgbClr val="73A939"/>
                          </a:solidFill>
                          <a:latin typeface="Cambria Math" panose="02040503050406030204" pitchFamily="18" charset="0"/>
                          <a:cs typeface="Arial" panose="020B0604020202020204" pitchFamily="34" charset="0"/>
                        </a:rPr>
                        <m:t> </m:t>
                      </m:r>
                      <m:r>
                        <a:rPr lang="en-US" sz="2400" b="1" i="0" smtClean="0">
                          <a:solidFill>
                            <a:srgbClr val="73A939"/>
                          </a:solidFill>
                          <a:latin typeface="Cambria Math" panose="02040503050406030204" pitchFamily="18" charset="0"/>
                          <a:cs typeface="Arial" panose="020B0604020202020204" pitchFamily="34" charset="0"/>
                        </a:rPr>
                        <m:t>𝐆𝐚𝐩</m:t>
                      </m:r>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p>
                            <m:sSupPr>
                              <m:ctrlPr>
                                <a:rPr lang="en-US" sz="2400" b="0" i="1" smtClean="0">
                                  <a:latin typeface="Cambria Math" panose="02040503050406030204" pitchFamily="18" charset="0"/>
                                  <a:cs typeface="Arial" panose="020B0604020202020204" pitchFamily="34" charset="0"/>
                                </a:rPr>
                              </m:ctrlPr>
                            </m:sSupPr>
                            <m:e>
                              <m:r>
                                <m:rPr>
                                  <m:sty m:val="p"/>
                                </m:rPr>
                                <a:rPr lang="en-US" sz="2400" b="0" i="0" smtClean="0">
                                  <a:latin typeface="Cambria Math" panose="02040503050406030204" pitchFamily="18" charset="0"/>
                                  <a:cs typeface="Arial" panose="020B0604020202020204" pitchFamily="34" charset="0"/>
                                </a:rPr>
                                <m:t>Na</m:t>
                              </m:r>
                            </m:e>
                            <m:sup>
                              <m:r>
                                <a:rPr lang="en-US" sz="2400" b="0" i="1" smtClean="0">
                                  <a:latin typeface="Cambria Math" panose="02040503050406030204" pitchFamily="18" charset="0"/>
                                  <a:cs typeface="Arial" panose="020B0604020202020204" pitchFamily="34" charset="0"/>
                                </a:rPr>
                                <m:t>+</m:t>
                              </m:r>
                            </m:sup>
                          </m:sSup>
                        </m:e>
                      </m:d>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p>
                            <m:sSupPr>
                              <m:ctrlPr>
                                <a:rPr lang="en-US" sz="2400" b="0" i="1" smtClean="0">
                                  <a:latin typeface="Cambria Math" panose="02040503050406030204" pitchFamily="18" charset="0"/>
                                  <a:cs typeface="Arial" panose="020B0604020202020204" pitchFamily="34" charset="0"/>
                                </a:rPr>
                              </m:ctrlPr>
                            </m:sSupPr>
                            <m:e>
                              <m:r>
                                <m:rPr>
                                  <m:sty m:val="p"/>
                                </m:rPr>
                                <a:rPr lang="en-US" sz="2400" b="0" i="0" smtClean="0">
                                  <a:latin typeface="Cambria Math" panose="02040503050406030204" pitchFamily="18" charset="0"/>
                                  <a:cs typeface="Arial" panose="020B0604020202020204" pitchFamily="34" charset="0"/>
                                </a:rPr>
                                <m:t>Cl</m:t>
                              </m:r>
                            </m:e>
                            <m:sup>
                              <m:r>
                                <a:rPr lang="en-US" sz="2400" b="0" i="1" smtClean="0">
                                  <a:latin typeface="Cambria Math" panose="02040503050406030204" pitchFamily="18" charset="0"/>
                                  <a:cs typeface="Arial" panose="020B0604020202020204" pitchFamily="34" charset="0"/>
                                </a:rPr>
                                <m:t>−</m:t>
                              </m:r>
                            </m:sup>
                          </m:sSup>
                        </m:e>
                      </m:d>
                      <m:r>
                        <a:rPr lang="en-US" sz="2400" b="0" i="1" smtClean="0">
                          <a:latin typeface="Cambria Math" panose="02040503050406030204" pitchFamily="18" charset="0"/>
                          <a:cs typeface="Arial" panose="020B0604020202020204" pitchFamily="34" charset="0"/>
                        </a:rPr>
                        <m:t>−</m:t>
                      </m:r>
                      <m:d>
                        <m:dPr>
                          <m:begChr m:val="["/>
                          <m:endChr m:val="]"/>
                          <m:ctrlPr>
                            <a:rPr lang="en-US" sz="2400" b="0" i="1" smtClean="0">
                              <a:latin typeface="Cambria Math" panose="02040503050406030204" pitchFamily="18" charset="0"/>
                              <a:cs typeface="Arial" panose="020B0604020202020204" pitchFamily="34" charset="0"/>
                            </a:rPr>
                          </m:ctrlPr>
                        </m:dPr>
                        <m:e>
                          <m:sSubSup>
                            <m:sSubSupPr>
                              <m:ctrlPr>
                                <a:rPr lang="en-US" sz="2400" b="0" i="1" smtClean="0">
                                  <a:latin typeface="Cambria Math" panose="02040503050406030204" pitchFamily="18" charset="0"/>
                                  <a:cs typeface="Arial" panose="020B0604020202020204" pitchFamily="34" charset="0"/>
                                </a:rPr>
                              </m:ctrlPr>
                            </m:sSubSupPr>
                            <m:e>
                              <m:r>
                                <m:rPr>
                                  <m:sty m:val="p"/>
                                </m:rPr>
                                <a:rPr lang="en-US" sz="2400" b="0" i="0" smtClean="0">
                                  <a:latin typeface="Cambria Math" panose="02040503050406030204" pitchFamily="18" charset="0"/>
                                  <a:cs typeface="Arial" panose="020B0604020202020204" pitchFamily="34" charset="0"/>
                                </a:rPr>
                                <m:t>HCO</m:t>
                              </m:r>
                            </m:e>
                            <m:sub>
                              <m:r>
                                <a:rPr lang="en-US" sz="2400" b="0" i="1" smtClean="0">
                                  <a:latin typeface="Cambria Math" panose="02040503050406030204" pitchFamily="18" charset="0"/>
                                  <a:cs typeface="Arial" panose="020B0604020202020204" pitchFamily="34" charset="0"/>
                                </a:rPr>
                                <m:t>3</m:t>
                              </m:r>
                            </m:sub>
                            <m:sup>
                              <m:r>
                                <a:rPr lang="en-US" sz="2400" b="0" i="1" smtClean="0">
                                  <a:latin typeface="Cambria Math" panose="02040503050406030204" pitchFamily="18" charset="0"/>
                                  <a:cs typeface="Arial" panose="020B0604020202020204" pitchFamily="34" charset="0"/>
                                </a:rPr>
                                <m:t>−</m:t>
                              </m:r>
                            </m:sup>
                          </m:sSubSup>
                        </m:e>
                      </m:d>
                    </m:oMath>
                  </m:oMathPara>
                </a14:m>
                <a:endParaRPr lang="en-US" sz="2400" dirty="0">
                  <a:latin typeface="Arial" panose="020B060402020202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2F9DE717-580C-05AC-502A-56DFB2B85813}"/>
                  </a:ext>
                </a:extLst>
              </p:cNvPr>
              <p:cNvSpPr txBox="1">
                <a:spLocks noRot="1" noChangeAspect="1" noMove="1" noResize="1" noEditPoints="1" noAdjustHandles="1" noChangeArrowheads="1" noChangeShapeType="1" noTextEdit="1"/>
              </p:cNvSpPr>
              <p:nvPr/>
            </p:nvSpPr>
            <p:spPr>
              <a:xfrm>
                <a:off x="315232" y="1538514"/>
                <a:ext cx="11561536" cy="646331"/>
              </a:xfrm>
              <a:prstGeom prst="rect">
                <a:avLst/>
              </a:prstGeom>
              <a:blipFill>
                <a:blip r:embed="rId5"/>
                <a:stretch>
                  <a:fillRect b="-57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8D2B7ED-5EDC-2CEF-F1B6-CD8A07BFDA5A}"/>
                  </a:ext>
                </a:extLst>
              </p:cNvPr>
              <p:cNvSpPr txBox="1"/>
              <p:nvPr/>
            </p:nvSpPr>
            <p:spPr>
              <a:xfrm>
                <a:off x="315232" y="2184845"/>
                <a:ext cx="11561536" cy="11331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1" i="0" smtClean="0">
                          <a:solidFill>
                            <a:srgbClr val="73A939"/>
                          </a:solidFill>
                          <a:latin typeface="Cambria Math" panose="02040503050406030204" pitchFamily="18" charset="0"/>
                          <a:cs typeface="Arial" panose="020B0604020202020204" pitchFamily="34" charset="0"/>
                        </a:rPr>
                        <m:t>𝐌𝐀𝐏</m:t>
                      </m:r>
                      <m:r>
                        <a:rPr lang="en-US" sz="2400" b="0" i="1" smtClean="0">
                          <a:latin typeface="Cambria Math" panose="02040503050406030204" pitchFamily="18" charset="0"/>
                          <a:cs typeface="Arial" panose="020B0604020202020204" pitchFamily="34" charset="0"/>
                        </a:rPr>
                        <m:t>=</m:t>
                      </m:r>
                      <m:f>
                        <m:fPr>
                          <m:ctrlPr>
                            <a:rPr lang="en-US" sz="2400" b="0" i="1" smtClean="0">
                              <a:latin typeface="Cambria Math" panose="02040503050406030204" pitchFamily="18" charset="0"/>
                              <a:cs typeface="Arial" panose="020B0604020202020204" pitchFamily="34" charset="0"/>
                            </a:rPr>
                          </m:ctrlPr>
                        </m:fPr>
                        <m:num>
                          <m:r>
                            <a:rPr lang="en-US" sz="2400" b="0" i="1" smtClean="0">
                              <a:latin typeface="Cambria Math" panose="02040503050406030204" pitchFamily="18" charset="0"/>
                              <a:cs typeface="Arial" panose="020B0604020202020204" pitchFamily="34" charset="0"/>
                            </a:rPr>
                            <m:t>2</m:t>
                          </m:r>
                        </m:num>
                        <m:den>
                          <m:r>
                            <a:rPr lang="en-US" sz="2400" b="0" i="1" smtClean="0">
                              <a:latin typeface="Cambria Math" panose="02040503050406030204" pitchFamily="18" charset="0"/>
                              <a:cs typeface="Arial" panose="020B0604020202020204" pitchFamily="34" charset="0"/>
                            </a:rPr>
                            <m:t>3</m:t>
                          </m:r>
                        </m:den>
                      </m:f>
                      <m:d>
                        <m:dPr>
                          <m:ctrlPr>
                            <a:rPr lang="en-US" sz="2400" b="0" i="1" smtClean="0">
                              <a:latin typeface="Cambria Math" panose="02040503050406030204" pitchFamily="18" charset="0"/>
                              <a:cs typeface="Arial" panose="020B0604020202020204" pitchFamily="34" charset="0"/>
                            </a:rPr>
                          </m:ctrlPr>
                        </m:dPr>
                        <m:e>
                          <m:r>
                            <m:rPr>
                              <m:sty m:val="p"/>
                            </m:rPr>
                            <a:rPr lang="en-US" sz="2400" b="0" i="0" smtClean="0">
                              <a:latin typeface="Cambria Math" panose="02040503050406030204" pitchFamily="18" charset="0"/>
                              <a:cs typeface="Arial" panose="020B0604020202020204" pitchFamily="34" charset="0"/>
                            </a:rPr>
                            <m:t>DBP</m:t>
                          </m:r>
                        </m:e>
                      </m:d>
                      <m:r>
                        <a:rPr lang="en-US" sz="2400" b="0" i="1" smtClean="0">
                          <a:latin typeface="Cambria Math" panose="02040503050406030204" pitchFamily="18" charset="0"/>
                          <a:cs typeface="Arial" panose="020B0604020202020204" pitchFamily="34" charset="0"/>
                        </a:rPr>
                        <m:t>+</m:t>
                      </m:r>
                      <m:f>
                        <m:fPr>
                          <m:ctrlPr>
                            <a:rPr lang="en-US" sz="2400" b="0" i="1" smtClean="0">
                              <a:latin typeface="Cambria Math" panose="02040503050406030204" pitchFamily="18" charset="0"/>
                              <a:cs typeface="Arial" panose="020B0604020202020204" pitchFamily="34" charset="0"/>
                            </a:rPr>
                          </m:ctrlPr>
                        </m:fPr>
                        <m:num>
                          <m:r>
                            <a:rPr lang="en-US" sz="2400" b="0" i="1" smtClean="0">
                              <a:latin typeface="Cambria Math" panose="02040503050406030204" pitchFamily="18" charset="0"/>
                              <a:cs typeface="Arial" panose="020B0604020202020204" pitchFamily="34" charset="0"/>
                            </a:rPr>
                            <m:t>1</m:t>
                          </m:r>
                        </m:num>
                        <m:den>
                          <m:r>
                            <a:rPr lang="en-US" sz="2400" b="0" i="1" smtClean="0">
                              <a:latin typeface="Cambria Math" panose="02040503050406030204" pitchFamily="18" charset="0"/>
                              <a:cs typeface="Arial" panose="020B0604020202020204" pitchFamily="34" charset="0"/>
                            </a:rPr>
                            <m:t>3</m:t>
                          </m:r>
                        </m:den>
                      </m:f>
                      <m:d>
                        <m:dPr>
                          <m:ctrlPr>
                            <a:rPr lang="en-US" sz="2400" b="0" i="1" smtClean="0">
                              <a:latin typeface="Cambria Math" panose="02040503050406030204" pitchFamily="18" charset="0"/>
                              <a:cs typeface="Arial" panose="020B0604020202020204" pitchFamily="34" charset="0"/>
                            </a:rPr>
                          </m:ctrlPr>
                        </m:dPr>
                        <m:e>
                          <m:r>
                            <m:rPr>
                              <m:sty m:val="p"/>
                            </m:rPr>
                            <a:rPr lang="en-US" sz="2400" b="0" i="0" smtClean="0">
                              <a:latin typeface="Cambria Math" panose="02040503050406030204" pitchFamily="18" charset="0"/>
                              <a:cs typeface="Arial" panose="020B0604020202020204" pitchFamily="34" charset="0"/>
                            </a:rPr>
                            <m:t>SBP</m:t>
                          </m:r>
                        </m:e>
                      </m:d>
                    </m:oMath>
                  </m:oMathPara>
                </a14:m>
                <a:endParaRPr lang="en-US" sz="2400" dirty="0">
                  <a:latin typeface="Arial" panose="020B060402020202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58D2B7ED-5EDC-2CEF-F1B6-CD8A07BFDA5A}"/>
                  </a:ext>
                </a:extLst>
              </p:cNvPr>
              <p:cNvSpPr txBox="1">
                <a:spLocks noRot="1" noChangeAspect="1" noMove="1" noResize="1" noEditPoints="1" noAdjustHandles="1" noChangeArrowheads="1" noChangeShapeType="1" noTextEdit="1"/>
              </p:cNvSpPr>
              <p:nvPr/>
            </p:nvSpPr>
            <p:spPr>
              <a:xfrm>
                <a:off x="315232" y="2184845"/>
                <a:ext cx="11561536" cy="1133131"/>
              </a:xfrm>
              <a:prstGeom prst="rect">
                <a:avLst/>
              </a:prstGeom>
              <a:blipFill>
                <a:blip r:embed="rId6"/>
                <a:stretch>
                  <a:fillRect/>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8B2F0D2E-ED70-40CD-A4FB-6188A18F18D8}"/>
              </a:ext>
            </a:extLst>
          </p:cNvPr>
          <p:cNvSpPr txBox="1"/>
          <p:nvPr/>
        </p:nvSpPr>
        <p:spPr>
          <a:xfrm>
            <a:off x="315234" y="3630286"/>
            <a:ext cx="11561535" cy="2862322"/>
          </a:xfrm>
          <a:prstGeom prst="rect">
            <a:avLst/>
          </a:prstGeom>
          <a:noFill/>
        </p:spPr>
        <p:txBody>
          <a:bodyPr wrap="square" rtlCol="0">
            <a:spAutoFit/>
          </a:bodyPr>
          <a:lstStyle/>
          <a:p>
            <a:pPr marL="342900" indent="-342900">
              <a:buFont typeface="+mj-lt"/>
              <a:buAutoNum type="alphaLcPeriod"/>
            </a:pPr>
            <a:r>
              <a:rPr lang="en-US" sz="1600" dirty="0">
                <a:latin typeface="Arial" panose="020B0604020202020204" pitchFamily="34" charset="0"/>
                <a:cs typeface="Arial" panose="020B0604020202020204" pitchFamily="34" charset="0"/>
              </a:rPr>
              <a:t>Resuscitation:</a:t>
            </a:r>
          </a:p>
          <a:p>
            <a:pPr marL="857250" lvl="1" indent="-400050">
              <a:buFont typeface="+mj-lt"/>
              <a:buAutoNum type="romanLcPeriod"/>
            </a:pPr>
            <a:r>
              <a:rPr lang="en-US" sz="1600" dirty="0">
                <a:latin typeface="Arial" panose="020B0604020202020204" pitchFamily="34" charset="0"/>
                <a:cs typeface="Arial" panose="020B0604020202020204" pitchFamily="34" charset="0"/>
              </a:rPr>
              <a:t>Airway: Hypoxemia and respiratory failure require immediate intubation. Caution: Positive pressure can lead to worsening of hemodynamic status.</a:t>
            </a:r>
          </a:p>
          <a:p>
            <a:pPr marL="857250" lvl="1" indent="-400050">
              <a:buFont typeface="+mj-lt"/>
              <a:buAutoNum type="romanLcPeriod"/>
            </a:pPr>
            <a:r>
              <a:rPr lang="en-US" sz="1600" dirty="0">
                <a:latin typeface="Arial" panose="020B0604020202020204" pitchFamily="34" charset="0"/>
                <a:cs typeface="Arial" panose="020B0604020202020204" pitchFamily="34" charset="0"/>
              </a:rPr>
              <a:t>Hemodynamic:</a:t>
            </a:r>
          </a:p>
          <a:p>
            <a:pPr marL="1314450" lvl="2" indent="-400050">
              <a:buFont typeface="+mj-lt"/>
              <a:buAutoNum type="arabicPeriod"/>
            </a:pPr>
            <a:r>
              <a:rPr lang="en-US" sz="1600" dirty="0">
                <a:latin typeface="Arial" panose="020B0604020202020204" pitchFamily="34" charset="0"/>
                <a:cs typeface="Arial" panose="020B0604020202020204" pitchFamily="34" charset="0"/>
              </a:rPr>
              <a:t>IV fluids: may be necessary, but be cautious because fluids can precipitate RV failure in an already strained right side. This is in contrast to treatment of RV infarct where fluids are required.</a:t>
            </a:r>
          </a:p>
          <a:p>
            <a:pPr marL="1314450" lvl="2" indent="-400050">
              <a:buFont typeface="+mj-lt"/>
              <a:buAutoNum type="arabicPeriod"/>
            </a:pPr>
            <a:r>
              <a:rPr lang="en-US" sz="1600" dirty="0">
                <a:latin typeface="Arial" panose="020B0604020202020204" pitchFamily="34" charset="0"/>
                <a:cs typeface="Arial" panose="020B0604020202020204" pitchFamily="34" charset="0"/>
              </a:rPr>
              <a:t>Unless clearly volume depletion IV fluids should be limited to 1L.</a:t>
            </a:r>
          </a:p>
          <a:p>
            <a:pPr marL="1314450" lvl="2" indent="-400050">
              <a:buFont typeface="+mj-lt"/>
              <a:buAutoNum type="arabicPeriod"/>
            </a:pPr>
            <a:r>
              <a:rPr lang="en-US" sz="1600" dirty="0">
                <a:latin typeface="Arial" panose="020B0604020202020204" pitchFamily="34" charset="0"/>
                <a:cs typeface="Arial" panose="020B0604020202020204" pitchFamily="34" charset="0"/>
              </a:rPr>
              <a:t>Begin vasopressors early. Norepinephrine and dopamine. Dobutamine should be used with caution because of the risk of worsening hypotension.</a:t>
            </a:r>
          </a:p>
          <a:p>
            <a:pPr marL="400050" indent="-400050">
              <a:buFont typeface="+mj-lt"/>
              <a:buAutoNum type="alphaLcPeriod"/>
            </a:pPr>
            <a:r>
              <a:rPr lang="en-US" sz="1600" dirty="0">
                <a:latin typeface="Arial" panose="020B0604020202020204" pitchFamily="34" charset="0"/>
                <a:cs typeface="Arial" panose="020B0604020202020204" pitchFamily="34" charset="0"/>
              </a:rPr>
              <a:t>Anticoagulation: </a:t>
            </a:r>
            <a:r>
              <a:rPr lang="en-US" sz="1600" dirty="0" err="1">
                <a:latin typeface="Arial" panose="020B0604020202020204" pitchFamily="34" charset="0"/>
                <a:cs typeface="Arial" panose="020B0604020202020204" pitchFamily="34" charset="0"/>
              </a:rPr>
              <a:t>SubQ</a:t>
            </a:r>
            <a:r>
              <a:rPr lang="en-US" sz="1600" dirty="0">
                <a:latin typeface="Arial" panose="020B0604020202020204" pitchFamily="34" charset="0"/>
                <a:cs typeface="Arial" panose="020B0604020202020204" pitchFamily="34" charset="0"/>
              </a:rPr>
              <a:t> heparin is first line in hemodynamically stable patient. IV Heparin is recommended in renal failure, morbid obesity and hemodynamically unstable patient (see below).</a:t>
            </a:r>
          </a:p>
        </p:txBody>
      </p:sp>
      <p:sp>
        <p:nvSpPr>
          <p:cNvPr id="11" name="TextBox 10">
            <a:extLst>
              <a:ext uri="{FF2B5EF4-FFF2-40B4-BE49-F238E27FC236}">
                <a16:creationId xmlns:a16="http://schemas.microsoft.com/office/drawing/2014/main" id="{E8208920-5997-1372-5128-CB18D207CC2F}"/>
              </a:ext>
            </a:extLst>
          </p:cNvPr>
          <p:cNvSpPr txBox="1"/>
          <p:nvPr/>
        </p:nvSpPr>
        <p:spPr>
          <a:xfrm>
            <a:off x="315233" y="3317976"/>
            <a:ext cx="11561535" cy="369332"/>
          </a:xfrm>
          <a:prstGeom prst="rect">
            <a:avLst/>
          </a:prstGeom>
          <a:noFill/>
        </p:spPr>
        <p:txBody>
          <a:bodyPr wrap="square" rtlCol="0">
            <a:spAutoFit/>
          </a:bodyPr>
          <a:lstStyle/>
          <a:p>
            <a:r>
              <a:rPr lang="en-US" b="1" u="sng" dirty="0">
                <a:solidFill>
                  <a:srgbClr val="73A939"/>
                </a:solidFill>
                <a:latin typeface="Arial" panose="020B0604020202020204" pitchFamily="34" charset="0"/>
                <a:cs typeface="Arial" panose="020B0604020202020204" pitchFamily="34" charset="0"/>
              </a:rPr>
              <a:t>L. Treatment of Massive Thromboembolism</a:t>
            </a:r>
          </a:p>
        </p:txBody>
      </p:sp>
      <p:sp>
        <p:nvSpPr>
          <p:cNvPr id="16" name="TextBox 15">
            <a:extLst>
              <a:ext uri="{FF2B5EF4-FFF2-40B4-BE49-F238E27FC236}">
                <a16:creationId xmlns:a16="http://schemas.microsoft.com/office/drawing/2014/main" id="{65C0D517-F227-E27E-FA36-D98D2D9E6CA2}"/>
              </a:ext>
            </a:extLst>
          </p:cNvPr>
          <p:cNvSpPr txBox="1"/>
          <p:nvPr/>
        </p:nvSpPr>
        <p:spPr>
          <a:xfrm>
            <a:off x="315231" y="6399654"/>
            <a:ext cx="4546694" cy="338554"/>
          </a:xfrm>
          <a:prstGeom prst="rect">
            <a:avLst/>
          </a:prstGeom>
          <a:noFill/>
        </p:spPr>
        <p:txBody>
          <a:bodyPr wrap="none" rtlCol="0">
            <a:spAutoFit/>
          </a:bodyPr>
          <a:lstStyle/>
          <a:p>
            <a:r>
              <a:rPr lang="en-US" sz="1600" dirty="0" err="1">
                <a:solidFill>
                  <a:schemeClr val="bg1">
                    <a:lumMod val="75000"/>
                  </a:schemeClr>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Walkey</a:t>
            </a:r>
            <a:r>
              <a:rPr lang="en-US" sz="1600" dirty="0">
                <a:solidFill>
                  <a:schemeClr val="bg1">
                    <a:lumMod val="75000"/>
                  </a:schemeClr>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 A, Summer R. BMC ICU Manual (2008).</a:t>
            </a:r>
            <a:endParaRPr lang="en-US" sz="1600" dirty="0">
              <a:solidFill>
                <a:schemeClr val="bg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8237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4000" spc="100" dirty="0">
                <a:solidFill>
                  <a:schemeClr val="bg1"/>
                </a:solidFill>
                <a:latin typeface="Arial" panose="020B0604020202020204" pitchFamily="34" charset="0"/>
                <a:cs typeface="Arial" panose="020B0604020202020204" pitchFamily="34" charset="0"/>
              </a:rPr>
              <a:t>How do we learn hard-to-write-down algos?</a:t>
            </a:r>
          </a:p>
        </p:txBody>
      </p:sp>
      <p:grpSp>
        <p:nvGrpSpPr>
          <p:cNvPr id="15" name="Group 14">
            <a:extLst>
              <a:ext uri="{FF2B5EF4-FFF2-40B4-BE49-F238E27FC236}">
                <a16:creationId xmlns:a16="http://schemas.microsoft.com/office/drawing/2014/main" id="{B4F77EE8-0E11-ADD2-ACF7-36D3DC5A43C7}"/>
              </a:ext>
            </a:extLst>
          </p:cNvPr>
          <p:cNvGrpSpPr/>
          <p:nvPr/>
        </p:nvGrpSpPr>
        <p:grpSpPr>
          <a:xfrm>
            <a:off x="110630" y="2294692"/>
            <a:ext cx="3190632" cy="3427934"/>
            <a:chOff x="110630" y="2294692"/>
            <a:chExt cx="3190632" cy="3427934"/>
          </a:xfrm>
        </p:grpSpPr>
        <p:pic>
          <p:nvPicPr>
            <p:cNvPr id="9" name="Picture 8" descr="A graph with different colored dots&#10;&#10;Description automatically generated">
              <a:extLst>
                <a:ext uri="{FF2B5EF4-FFF2-40B4-BE49-F238E27FC236}">
                  <a16:creationId xmlns:a16="http://schemas.microsoft.com/office/drawing/2014/main" id="{A70FE872-75BC-170E-29D1-77918AB3FE98}"/>
                </a:ext>
              </a:extLst>
            </p:cNvPr>
            <p:cNvPicPr>
              <a:picLocks noChangeAspect="1"/>
            </p:cNvPicPr>
            <p:nvPr/>
          </p:nvPicPr>
          <p:blipFill>
            <a:blip r:embed="rId5"/>
            <a:stretch>
              <a:fillRect/>
            </a:stretch>
          </p:blipFill>
          <p:spPr>
            <a:xfrm>
              <a:off x="110630" y="2294692"/>
              <a:ext cx="3190632" cy="2776072"/>
            </a:xfrm>
            <a:prstGeom prst="rect">
              <a:avLst/>
            </a:prstGeom>
          </p:spPr>
        </p:pic>
        <p:sp>
          <p:nvSpPr>
            <p:cNvPr id="12" name="TextBox 11">
              <a:extLst>
                <a:ext uri="{FF2B5EF4-FFF2-40B4-BE49-F238E27FC236}">
                  <a16:creationId xmlns:a16="http://schemas.microsoft.com/office/drawing/2014/main" id="{0D82CD5B-21D1-9D87-3307-0A5A9546715C}"/>
                </a:ext>
              </a:extLst>
            </p:cNvPr>
            <p:cNvSpPr txBox="1"/>
            <p:nvPr/>
          </p:nvSpPr>
          <p:spPr>
            <a:xfrm>
              <a:off x="110630" y="5137851"/>
              <a:ext cx="2707384" cy="584775"/>
            </a:xfrm>
            <a:prstGeom prst="rect">
              <a:avLst/>
            </a:prstGeom>
            <a:noFill/>
          </p:spPr>
          <p:txBody>
            <a:bodyPr wrap="square" lIns="0" rtlCol="0">
              <a:spAutoFit/>
            </a:bodyPr>
            <a:lstStyle/>
            <a:p>
              <a:r>
                <a:rPr lang="en-US" sz="1600" u="sng" dirty="0">
                  <a:solidFill>
                    <a:schemeClr val="bg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Zhang C et al.</a:t>
              </a:r>
            </a:p>
            <a:p>
              <a:r>
                <a:rPr lang="en-US" sz="1600" u="sng" dirty="0">
                  <a:solidFill>
                    <a:schemeClr val="bg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Nuc Acids Res (2018).</a:t>
              </a:r>
              <a:endParaRPr lang="en-US" sz="1600" u="sng" dirty="0">
                <a:solidFill>
                  <a:schemeClr val="bg1">
                    <a:lumMod val="75000"/>
                  </a:schemeClr>
                </a:solidFill>
                <a:latin typeface="Arial" panose="020B0604020202020204"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0FE4FFC0-77E8-D5F7-EF36-4B1BDE4174B2}"/>
              </a:ext>
            </a:extLst>
          </p:cNvPr>
          <p:cNvGrpSpPr/>
          <p:nvPr/>
        </p:nvGrpSpPr>
        <p:grpSpPr>
          <a:xfrm>
            <a:off x="7348328" y="2294690"/>
            <a:ext cx="4758979" cy="3427936"/>
            <a:chOff x="7348328" y="2294690"/>
            <a:chExt cx="4758979" cy="3427936"/>
          </a:xfrm>
        </p:grpSpPr>
        <p:pic>
          <p:nvPicPr>
            <p:cNvPr id="1028" name="Picture 4" descr="Artificial Pancreas, Injection Sites, and Fast-Acting Insulin: Diabet">
              <a:extLst>
                <a:ext uri="{FF2B5EF4-FFF2-40B4-BE49-F238E27FC236}">
                  <a16:creationId xmlns:a16="http://schemas.microsoft.com/office/drawing/2014/main" id="{5F16FEC4-CC16-0D58-FA89-4F03CA2376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48328" y="2294690"/>
              <a:ext cx="4758979" cy="277607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1023476-A7C2-4191-BF04-2C44351121B4}"/>
                </a:ext>
              </a:extLst>
            </p:cNvPr>
            <p:cNvSpPr txBox="1"/>
            <p:nvPr/>
          </p:nvSpPr>
          <p:spPr>
            <a:xfrm>
              <a:off x="7348329" y="5137851"/>
              <a:ext cx="4231300" cy="584775"/>
            </a:xfrm>
            <a:prstGeom prst="rect">
              <a:avLst/>
            </a:prstGeom>
            <a:noFill/>
          </p:spPr>
          <p:txBody>
            <a:bodyPr wrap="square" lIns="0" rtlCol="0">
              <a:spAutoFit/>
            </a:bodyPr>
            <a:lstStyle/>
            <a:p>
              <a:r>
                <a:rPr lang="en-US" sz="1600" u="sng" dirty="0">
                  <a:solidFill>
                    <a:schemeClr val="bg1">
                      <a:lumMod val="75000"/>
                    </a:schemeClr>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Bionic Pancreas Research Group.</a:t>
              </a:r>
            </a:p>
            <a:p>
              <a:r>
                <a:rPr lang="en-US" sz="1600" u="sng" dirty="0">
                  <a:solidFill>
                    <a:schemeClr val="bg1">
                      <a:lumMod val="75000"/>
                    </a:schemeClr>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N Eng J Med (2022).</a:t>
              </a:r>
              <a:endParaRPr lang="en-US" sz="1600" u="sng" dirty="0">
                <a:solidFill>
                  <a:schemeClr val="bg1">
                    <a:lumMod val="75000"/>
                  </a:schemeClr>
                </a:solidFill>
                <a:latin typeface="Arial" panose="020B0604020202020204" pitchFamily="34" charset="0"/>
                <a:cs typeface="Arial" panose="020B0604020202020204" pitchFamily="34" charset="0"/>
              </a:endParaRPr>
            </a:p>
          </p:txBody>
        </p:sp>
      </p:grpSp>
      <p:grpSp>
        <p:nvGrpSpPr>
          <p:cNvPr id="4" name="Group 3">
            <a:extLst>
              <a:ext uri="{FF2B5EF4-FFF2-40B4-BE49-F238E27FC236}">
                <a16:creationId xmlns:a16="http://schemas.microsoft.com/office/drawing/2014/main" id="{0AF88187-6027-BAE8-0BB0-992E11D8E89D}"/>
              </a:ext>
            </a:extLst>
          </p:cNvPr>
          <p:cNvGrpSpPr/>
          <p:nvPr/>
        </p:nvGrpSpPr>
        <p:grpSpPr>
          <a:xfrm>
            <a:off x="3622229" y="2294690"/>
            <a:ext cx="3405131" cy="3427936"/>
            <a:chOff x="3622229" y="2294690"/>
            <a:chExt cx="3405131" cy="3427936"/>
          </a:xfrm>
        </p:grpSpPr>
        <p:pic>
          <p:nvPicPr>
            <p:cNvPr id="1026" name="Picture 2" descr="Computer vision in surgery: from potential to clinical value | npj Digital  Medicine">
              <a:extLst>
                <a:ext uri="{FF2B5EF4-FFF2-40B4-BE49-F238E27FC236}">
                  <a16:creationId xmlns:a16="http://schemas.microsoft.com/office/drawing/2014/main" id="{D127A4F9-2713-B1A5-65F2-EE6B1FE48F9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22229" y="2294690"/>
              <a:ext cx="3405131" cy="277607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0140C09-A8F3-ADA9-54C4-B36A6F17B80A}"/>
                </a:ext>
              </a:extLst>
            </p:cNvPr>
            <p:cNvSpPr txBox="1"/>
            <p:nvPr/>
          </p:nvSpPr>
          <p:spPr>
            <a:xfrm>
              <a:off x="3622229" y="5137851"/>
              <a:ext cx="2473771" cy="584775"/>
            </a:xfrm>
            <a:prstGeom prst="rect">
              <a:avLst/>
            </a:prstGeom>
            <a:noFill/>
          </p:spPr>
          <p:txBody>
            <a:bodyPr wrap="square" lIns="0" rtlCol="0">
              <a:spAutoFit/>
            </a:bodyPr>
            <a:lstStyle/>
            <a:p>
              <a:r>
                <a:rPr lang="en-US" sz="1600" u="sng" dirty="0">
                  <a:solidFill>
                    <a:schemeClr val="bg1">
                      <a:lumMod val="75000"/>
                    </a:schemeClr>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Mascagni P et al.</a:t>
              </a:r>
            </a:p>
            <a:p>
              <a:r>
                <a:rPr lang="en-US" sz="1600" u="sng" dirty="0">
                  <a:solidFill>
                    <a:schemeClr val="bg1">
                      <a:lumMod val="75000"/>
                    </a:schemeClr>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NPJ Digit Med. (2022).</a:t>
              </a:r>
              <a:endParaRPr lang="en-US" sz="1600" u="sng" dirty="0">
                <a:solidFill>
                  <a:schemeClr val="bg1">
                    <a:lumMod val="75000"/>
                  </a:schemeClr>
                </a:solidFill>
                <a:latin typeface="Arial" panose="020B0604020202020204" pitchFamily="34" charset="0"/>
                <a:cs typeface="Arial" panose="020B0604020202020204" pitchFamily="34" charset="0"/>
              </a:endParaRPr>
            </a:p>
          </p:txBody>
        </p:sp>
      </p:grpSp>
      <p:pic>
        <p:nvPicPr>
          <p:cNvPr id="6" name="Picture 4" descr="Advances in AI Surgery with Dr. Hashimoto - Penn Medicine">
            <a:extLst>
              <a:ext uri="{FF2B5EF4-FFF2-40B4-BE49-F238E27FC236}">
                <a16:creationId xmlns:a16="http://schemas.microsoft.com/office/drawing/2014/main" id="{3AB93600-5CAD-5629-8C66-8EC3A13AD137}"/>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b="19153"/>
          <a:stretch/>
        </p:blipFill>
        <p:spPr bwMode="auto">
          <a:xfrm>
            <a:off x="6119517" y="4084230"/>
            <a:ext cx="907843" cy="986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99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4000" spc="100" dirty="0">
                <a:solidFill>
                  <a:schemeClr val="bg1"/>
                </a:solidFill>
                <a:latin typeface="Arial" panose="020B0604020202020204" pitchFamily="34" charset="0"/>
                <a:cs typeface="Arial" panose="020B0604020202020204" pitchFamily="34" charset="0"/>
              </a:rPr>
              <a:t>Learning Through Observation</a:t>
            </a:r>
          </a:p>
        </p:txBody>
      </p:sp>
      <p:sp>
        <p:nvSpPr>
          <p:cNvPr id="3" name="TextBox 2">
            <a:extLst>
              <a:ext uri="{FF2B5EF4-FFF2-40B4-BE49-F238E27FC236}">
                <a16:creationId xmlns:a16="http://schemas.microsoft.com/office/drawing/2014/main" id="{B166AA1E-C516-6742-A259-B39086BE75D9}"/>
              </a:ext>
            </a:extLst>
          </p:cNvPr>
          <p:cNvSpPr txBox="1"/>
          <p:nvPr/>
        </p:nvSpPr>
        <p:spPr>
          <a:xfrm>
            <a:off x="374074" y="1704109"/>
            <a:ext cx="11230494" cy="195143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800" dirty="0">
                <a:latin typeface="Arial" panose="020B0604020202020204" pitchFamily="34" charset="0"/>
                <a:cs typeface="Arial" panose="020B0604020202020204" pitchFamily="34" charset="0"/>
              </a:rPr>
              <a:t>Every new observation you make is a small update to your prior beliefs.</a:t>
            </a:r>
          </a:p>
          <a:p>
            <a:pPr marL="285750" indent="-285750">
              <a:lnSpc>
                <a:spcPct val="150000"/>
              </a:lnSpc>
              <a:buFont typeface="Arial" panose="020B0604020202020204" pitchFamily="34" charset="0"/>
              <a:buChar char="•"/>
            </a:pPr>
            <a:r>
              <a:rPr lang="en-US" sz="2800" dirty="0">
                <a:latin typeface="Arial" panose="020B0604020202020204" pitchFamily="34" charset="0"/>
                <a:cs typeface="Arial" panose="020B0604020202020204" pitchFamily="34" charset="0"/>
              </a:rPr>
              <a:t>What makes learning different from memorization?</a:t>
            </a:r>
          </a:p>
        </p:txBody>
      </p:sp>
      <p:grpSp>
        <p:nvGrpSpPr>
          <p:cNvPr id="19" name="Group 18">
            <a:extLst>
              <a:ext uri="{FF2B5EF4-FFF2-40B4-BE49-F238E27FC236}">
                <a16:creationId xmlns:a16="http://schemas.microsoft.com/office/drawing/2014/main" id="{D935245B-C734-C329-4EE3-5E520454AF00}"/>
              </a:ext>
            </a:extLst>
          </p:cNvPr>
          <p:cNvGrpSpPr/>
          <p:nvPr/>
        </p:nvGrpSpPr>
        <p:grpSpPr>
          <a:xfrm>
            <a:off x="896389" y="3846904"/>
            <a:ext cx="10399222" cy="1851370"/>
            <a:chOff x="896389" y="3846904"/>
            <a:chExt cx="10399222" cy="1851370"/>
          </a:xfrm>
        </p:grpSpPr>
        <p:grpSp>
          <p:nvGrpSpPr>
            <p:cNvPr id="10" name="Group 9">
              <a:extLst>
                <a:ext uri="{FF2B5EF4-FFF2-40B4-BE49-F238E27FC236}">
                  <a16:creationId xmlns:a16="http://schemas.microsoft.com/office/drawing/2014/main" id="{2F0A7F98-F11F-9355-4182-05FDFB00D003}"/>
                </a:ext>
              </a:extLst>
            </p:cNvPr>
            <p:cNvGrpSpPr/>
            <p:nvPr/>
          </p:nvGrpSpPr>
          <p:grpSpPr>
            <a:xfrm>
              <a:off x="896389" y="3846904"/>
              <a:ext cx="10399222" cy="1851370"/>
              <a:chOff x="896389" y="3846903"/>
              <a:chExt cx="10399222" cy="2159219"/>
            </a:xfrm>
          </p:grpSpPr>
          <p:grpSp>
            <p:nvGrpSpPr>
              <p:cNvPr id="7" name="Group 6">
                <a:extLst>
                  <a:ext uri="{FF2B5EF4-FFF2-40B4-BE49-F238E27FC236}">
                    <a16:creationId xmlns:a16="http://schemas.microsoft.com/office/drawing/2014/main" id="{3B3F5ECE-DF12-0885-AE28-48A4CD095686}"/>
                  </a:ext>
                </a:extLst>
              </p:cNvPr>
              <p:cNvGrpSpPr/>
              <p:nvPr/>
            </p:nvGrpSpPr>
            <p:grpSpPr>
              <a:xfrm>
                <a:off x="896389" y="3846904"/>
                <a:ext cx="10399222" cy="2159218"/>
                <a:chOff x="896388" y="3742818"/>
                <a:chExt cx="10399222" cy="2159218"/>
              </a:xfrm>
            </p:grpSpPr>
            <p:sp>
              <p:nvSpPr>
                <p:cNvPr id="4" name="Round Same Side Corner Rectangle 3">
                  <a:extLst>
                    <a:ext uri="{FF2B5EF4-FFF2-40B4-BE49-F238E27FC236}">
                      <a16:creationId xmlns:a16="http://schemas.microsoft.com/office/drawing/2014/main" id="{002BFCD2-D80E-0FD5-4517-ECD88B90CF28}"/>
                    </a:ext>
                  </a:extLst>
                </p:cNvPr>
                <p:cNvSpPr/>
                <p:nvPr/>
              </p:nvSpPr>
              <p:spPr>
                <a:xfrm>
                  <a:off x="896389" y="3742818"/>
                  <a:ext cx="10399221" cy="440575"/>
                </a:xfrm>
                <a:prstGeom prst="round2SameRect">
                  <a:avLst/>
                </a:prstGeom>
                <a:solidFill>
                  <a:srgbClr val="EBF0F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Same Side Corner Rectangle 5">
                  <a:extLst>
                    <a:ext uri="{FF2B5EF4-FFF2-40B4-BE49-F238E27FC236}">
                      <a16:creationId xmlns:a16="http://schemas.microsoft.com/office/drawing/2014/main" id="{9B1B3321-67AC-7BB4-9A55-A47C56B4875D}"/>
                    </a:ext>
                  </a:extLst>
                </p:cNvPr>
                <p:cNvSpPr/>
                <p:nvPr/>
              </p:nvSpPr>
              <p:spPr>
                <a:xfrm flipV="1">
                  <a:off x="896388" y="4183392"/>
                  <a:ext cx="10399221" cy="1718644"/>
                </a:xfrm>
                <a:prstGeom prst="round2SameRect">
                  <a:avLst>
                    <a:gd name="adj1" fmla="val 5059"/>
                    <a:gd name="adj2" fmla="val 0"/>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ound Same Side Corner Rectangle 7">
                <a:extLst>
                  <a:ext uri="{FF2B5EF4-FFF2-40B4-BE49-F238E27FC236}">
                    <a16:creationId xmlns:a16="http://schemas.microsoft.com/office/drawing/2014/main" id="{7DC91A3F-0040-72F2-796F-E46B1399F9C9}"/>
                  </a:ext>
                </a:extLst>
              </p:cNvPr>
              <p:cNvSpPr/>
              <p:nvPr/>
            </p:nvSpPr>
            <p:spPr>
              <a:xfrm rot="16200000">
                <a:off x="-117064" y="4860358"/>
                <a:ext cx="2159219" cy="132310"/>
              </a:xfrm>
              <a:prstGeom prst="round2SameRect">
                <a:avLst>
                  <a:gd name="adj1" fmla="val 50000"/>
                  <a:gd name="adj2" fmla="val 0"/>
                </a:avLst>
              </a:prstGeom>
              <a:solidFill>
                <a:srgbClr val="013C7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12810145-C282-D1E5-2F56-F70261550B6F}"/>
                </a:ext>
              </a:extLst>
            </p:cNvPr>
            <p:cNvSpPr txBox="1"/>
            <p:nvPr/>
          </p:nvSpPr>
          <p:spPr>
            <a:xfrm>
              <a:off x="1162709" y="3848805"/>
              <a:ext cx="3332964" cy="369332"/>
            </a:xfrm>
            <a:prstGeom prst="rect">
              <a:avLst/>
            </a:prstGeom>
            <a:noFill/>
          </p:spPr>
          <p:txBody>
            <a:bodyPr wrap="none" rtlCol="0">
              <a:spAutoFit/>
            </a:bodyPr>
            <a:lstStyle/>
            <a:p>
              <a:r>
                <a:rPr lang="en-US" b="1" spc="100" dirty="0">
                  <a:solidFill>
                    <a:schemeClr val="tx1">
                      <a:lumMod val="65000"/>
                      <a:lumOff val="35000"/>
                    </a:schemeClr>
                  </a:solidFill>
                  <a:latin typeface="Arial" panose="020B0604020202020204" pitchFamily="34" charset="0"/>
                  <a:cs typeface="Arial" panose="020B0604020202020204" pitchFamily="34" charset="0"/>
                </a:rPr>
                <a:t>Learning = Generalization</a:t>
              </a:r>
            </a:p>
          </p:txBody>
        </p:sp>
        <p:sp>
          <p:nvSpPr>
            <p:cNvPr id="16" name="TextBox 15">
              <a:extLst>
                <a:ext uri="{FF2B5EF4-FFF2-40B4-BE49-F238E27FC236}">
                  <a16:creationId xmlns:a16="http://schemas.microsoft.com/office/drawing/2014/main" id="{2345358D-1D5F-864D-361A-DAEC76B5A425}"/>
                </a:ext>
              </a:extLst>
            </p:cNvPr>
            <p:cNvSpPr txBox="1"/>
            <p:nvPr/>
          </p:nvSpPr>
          <p:spPr>
            <a:xfrm>
              <a:off x="1162709" y="4343340"/>
              <a:ext cx="9988511" cy="1166345"/>
            </a:xfrm>
            <a:prstGeom prst="rect">
              <a:avLst/>
            </a:prstGeom>
            <a:noFill/>
          </p:spPr>
          <p:txBody>
            <a:bodyPr wrap="square" rtlCol="0">
              <a:spAutoFit/>
            </a:bodyPr>
            <a:lstStyle/>
            <a:p>
              <a:pPr>
                <a:lnSpc>
                  <a:spcPct val="120000"/>
                </a:lnSpc>
              </a:pPr>
              <a:r>
                <a:rPr lang="en-US" sz="2000" spc="100" dirty="0">
                  <a:solidFill>
                    <a:schemeClr val="tx1">
                      <a:lumMod val="65000"/>
                      <a:lumOff val="35000"/>
                    </a:schemeClr>
                  </a:solidFill>
                  <a:latin typeface="Arial" panose="020B0604020202020204" pitchFamily="34" charset="0"/>
                  <a:cs typeface="Arial" panose="020B0604020202020204" pitchFamily="34" charset="0"/>
                </a:rPr>
                <a:t>After observing the many different patient cases and outcomes, we want to be able to generalize to new patients in the future, such that we know what to do as clinicians for future, previously unknown patients.</a:t>
              </a:r>
            </a:p>
          </p:txBody>
        </p:sp>
      </p:grpSp>
    </p:spTree>
    <p:extLst>
      <p:ext uri="{BB962C8B-B14F-4D97-AF65-F5344CB8AC3E}">
        <p14:creationId xmlns:p14="http://schemas.microsoft.com/office/powerpoint/2010/main" val="144809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4000" spc="100" dirty="0">
                <a:solidFill>
                  <a:schemeClr val="bg1"/>
                </a:solidFill>
                <a:latin typeface="Arial" panose="020B0604020202020204" pitchFamily="34" charset="0"/>
                <a:cs typeface="Arial" panose="020B0604020202020204" pitchFamily="34" charset="0"/>
              </a:rPr>
              <a:t>Should you use </a:t>
            </a:r>
            <a:r>
              <a:rPr lang="en-US" sz="4000" spc="100">
                <a:solidFill>
                  <a:schemeClr val="bg1"/>
                </a:solidFill>
                <a:latin typeface="Arial" panose="020B0604020202020204" pitchFamily="34" charset="0"/>
                <a:cs typeface="Arial" panose="020B0604020202020204" pitchFamily="34" charset="0"/>
              </a:rPr>
              <a:t>machine learning?</a:t>
            </a:r>
            <a:endParaRPr lang="en-US" sz="4000" spc="100"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A0203AB-67B9-84B0-5873-0B869D20373B}"/>
              </a:ext>
            </a:extLst>
          </p:cNvPr>
          <p:cNvSpPr txBox="1"/>
          <p:nvPr/>
        </p:nvSpPr>
        <p:spPr>
          <a:xfrm>
            <a:off x="315232" y="1538514"/>
            <a:ext cx="11561536" cy="2793842"/>
          </a:xfrm>
          <a:prstGeom prst="rect">
            <a:avLst/>
          </a:prstGeom>
          <a:noFill/>
        </p:spPr>
        <p:txBody>
          <a:bodyPr wrap="square" rtlCol="0">
            <a:spAutoFit/>
          </a:bodyPr>
          <a:lstStyle/>
          <a:p>
            <a:pPr marL="342900" indent="-342900">
              <a:lnSpc>
                <a:spcPct val="150000"/>
              </a:lnSpc>
              <a:buFont typeface="+mj-lt"/>
              <a:buAutoNum type="arabicPeriod"/>
            </a:pPr>
            <a:r>
              <a:rPr lang="en-US" sz="2400" dirty="0">
                <a:solidFill>
                  <a:srgbClr val="7030A0"/>
                </a:solidFill>
                <a:latin typeface="Arial" panose="020B0604020202020204" pitchFamily="34" charset="0"/>
                <a:cs typeface="Arial" panose="020B0604020202020204" pitchFamily="34" charset="0"/>
              </a:rPr>
              <a:t>Given patient lab values and chart data, predict the age of the patient.</a:t>
            </a:r>
          </a:p>
          <a:p>
            <a:pPr marL="342900" indent="-342900">
              <a:lnSpc>
                <a:spcPct val="150000"/>
              </a:lnSpc>
              <a:buFont typeface="+mj-lt"/>
              <a:buAutoNum type="arabicPeriod"/>
            </a:pPr>
            <a:r>
              <a:rPr lang="en-US" sz="2400" dirty="0">
                <a:solidFill>
                  <a:srgbClr val="7030A0"/>
                </a:solidFill>
                <a:latin typeface="Arial" panose="020B0604020202020204" pitchFamily="34" charset="0"/>
                <a:cs typeface="Arial" panose="020B0604020202020204" pitchFamily="34" charset="0"/>
              </a:rPr>
              <a:t>Given patient blood pressure data, predict the MAP.</a:t>
            </a:r>
          </a:p>
          <a:p>
            <a:pPr marL="342900" indent="-342900">
              <a:lnSpc>
                <a:spcPct val="150000"/>
              </a:lnSpc>
              <a:buFont typeface="+mj-lt"/>
              <a:buAutoNum type="arabicPeriod"/>
            </a:pPr>
            <a:r>
              <a:rPr lang="en-US" sz="2400" dirty="0">
                <a:solidFill>
                  <a:schemeClr val="accent6"/>
                </a:solidFill>
                <a:latin typeface="Arial" panose="020B0604020202020204" pitchFamily="34" charset="0"/>
                <a:cs typeface="Arial" panose="020B0604020202020204" pitchFamily="34" charset="0"/>
              </a:rPr>
              <a:t>Given patient data, predict the patient’s risk of Huntington’s disease.</a:t>
            </a:r>
          </a:p>
          <a:p>
            <a:pPr marL="342900" indent="-342900">
              <a:lnSpc>
                <a:spcPct val="150000"/>
              </a:lnSpc>
              <a:buFont typeface="+mj-lt"/>
              <a:buAutoNum type="arabicPeriod"/>
            </a:pPr>
            <a:r>
              <a:rPr lang="en-US" sz="2400" dirty="0">
                <a:solidFill>
                  <a:schemeClr val="accent2"/>
                </a:solidFill>
                <a:latin typeface="Arial" panose="020B0604020202020204" pitchFamily="34" charset="0"/>
                <a:cs typeface="Arial" panose="020B0604020202020204" pitchFamily="34" charset="0"/>
              </a:rPr>
              <a:t>Given a recording of bowel sounds, predict the probability of an SBO.</a:t>
            </a:r>
          </a:p>
          <a:p>
            <a:pPr marL="342900" indent="-342900">
              <a:lnSpc>
                <a:spcPct val="150000"/>
              </a:lnSpc>
              <a:buFont typeface="+mj-lt"/>
              <a:buAutoNum type="arabicPeriod"/>
            </a:pPr>
            <a:r>
              <a:rPr lang="en-US" sz="2400" dirty="0">
                <a:solidFill>
                  <a:schemeClr val="accent2"/>
                </a:solidFill>
                <a:latin typeface="Arial" panose="020B0604020202020204" pitchFamily="34" charset="0"/>
                <a:cs typeface="Arial" panose="020B0604020202020204" pitchFamily="34" charset="0"/>
              </a:rPr>
              <a:t>Given patient data, predict the patient’s risk of a rare disease.</a:t>
            </a:r>
          </a:p>
        </p:txBody>
      </p:sp>
      <p:grpSp>
        <p:nvGrpSpPr>
          <p:cNvPr id="4" name="Group 3">
            <a:extLst>
              <a:ext uri="{FF2B5EF4-FFF2-40B4-BE49-F238E27FC236}">
                <a16:creationId xmlns:a16="http://schemas.microsoft.com/office/drawing/2014/main" id="{56E6E7A8-2173-9707-4965-CB8E754B163D}"/>
              </a:ext>
            </a:extLst>
          </p:cNvPr>
          <p:cNvGrpSpPr/>
          <p:nvPr/>
        </p:nvGrpSpPr>
        <p:grpSpPr>
          <a:xfrm>
            <a:off x="896389" y="4545308"/>
            <a:ext cx="10399222" cy="1471180"/>
            <a:chOff x="896389" y="3846905"/>
            <a:chExt cx="10399222" cy="1471180"/>
          </a:xfrm>
        </p:grpSpPr>
        <p:grpSp>
          <p:nvGrpSpPr>
            <p:cNvPr id="6" name="Group 5">
              <a:extLst>
                <a:ext uri="{FF2B5EF4-FFF2-40B4-BE49-F238E27FC236}">
                  <a16:creationId xmlns:a16="http://schemas.microsoft.com/office/drawing/2014/main" id="{85063070-921A-6F50-7ECA-A1660E6522CA}"/>
                </a:ext>
              </a:extLst>
            </p:cNvPr>
            <p:cNvGrpSpPr/>
            <p:nvPr/>
          </p:nvGrpSpPr>
          <p:grpSpPr>
            <a:xfrm>
              <a:off x="896389" y="3846905"/>
              <a:ext cx="10399222" cy="1471180"/>
              <a:chOff x="896389" y="3846903"/>
              <a:chExt cx="10399222" cy="1715810"/>
            </a:xfrm>
          </p:grpSpPr>
          <p:grpSp>
            <p:nvGrpSpPr>
              <p:cNvPr id="10" name="Group 9">
                <a:extLst>
                  <a:ext uri="{FF2B5EF4-FFF2-40B4-BE49-F238E27FC236}">
                    <a16:creationId xmlns:a16="http://schemas.microsoft.com/office/drawing/2014/main" id="{CFA58752-24F1-8E78-2051-58F81040901A}"/>
                  </a:ext>
                </a:extLst>
              </p:cNvPr>
              <p:cNvGrpSpPr/>
              <p:nvPr/>
            </p:nvGrpSpPr>
            <p:grpSpPr>
              <a:xfrm>
                <a:off x="896389" y="3846904"/>
                <a:ext cx="10399222" cy="1715809"/>
                <a:chOff x="896388" y="3742818"/>
                <a:chExt cx="10399222" cy="1715809"/>
              </a:xfrm>
            </p:grpSpPr>
            <p:sp>
              <p:nvSpPr>
                <p:cNvPr id="16" name="Round Same Side Corner Rectangle 15">
                  <a:extLst>
                    <a:ext uri="{FF2B5EF4-FFF2-40B4-BE49-F238E27FC236}">
                      <a16:creationId xmlns:a16="http://schemas.microsoft.com/office/drawing/2014/main" id="{5BA0BB7B-8787-4098-8D46-B5D8B64796A5}"/>
                    </a:ext>
                  </a:extLst>
                </p:cNvPr>
                <p:cNvSpPr/>
                <p:nvPr/>
              </p:nvSpPr>
              <p:spPr>
                <a:xfrm>
                  <a:off x="896389" y="3742818"/>
                  <a:ext cx="10399221" cy="440575"/>
                </a:xfrm>
                <a:prstGeom prst="round2SameRect">
                  <a:avLst/>
                </a:prstGeom>
                <a:solidFill>
                  <a:srgbClr val="EBF0F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 Same Side Corner Rectangle 18">
                  <a:extLst>
                    <a:ext uri="{FF2B5EF4-FFF2-40B4-BE49-F238E27FC236}">
                      <a16:creationId xmlns:a16="http://schemas.microsoft.com/office/drawing/2014/main" id="{05D6C9E2-A8EC-D112-41CA-68F85F86E730}"/>
                    </a:ext>
                  </a:extLst>
                </p:cNvPr>
                <p:cNvSpPr/>
                <p:nvPr/>
              </p:nvSpPr>
              <p:spPr>
                <a:xfrm flipV="1">
                  <a:off x="896388" y="4183391"/>
                  <a:ext cx="10399221" cy="1275236"/>
                </a:xfrm>
                <a:prstGeom prst="round2SameRect">
                  <a:avLst>
                    <a:gd name="adj1" fmla="val 5059"/>
                    <a:gd name="adj2" fmla="val 0"/>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 Same Side Corner Rectangle 10">
                <a:extLst>
                  <a:ext uri="{FF2B5EF4-FFF2-40B4-BE49-F238E27FC236}">
                    <a16:creationId xmlns:a16="http://schemas.microsoft.com/office/drawing/2014/main" id="{F0F627BC-C59F-1FC0-7DA5-E0A7501C9E7C}"/>
                  </a:ext>
                </a:extLst>
              </p:cNvPr>
              <p:cNvSpPr/>
              <p:nvPr/>
            </p:nvSpPr>
            <p:spPr>
              <a:xfrm rot="16200000">
                <a:off x="104641" y="4638653"/>
                <a:ext cx="1715810" cy="132310"/>
              </a:xfrm>
              <a:prstGeom prst="round2SameRect">
                <a:avLst>
                  <a:gd name="adj1" fmla="val 50000"/>
                  <a:gd name="adj2" fmla="val 0"/>
                </a:avLst>
              </a:prstGeom>
              <a:solidFill>
                <a:srgbClr val="013C7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C219DE53-EA69-497B-AA98-862CA866C6BC}"/>
                </a:ext>
              </a:extLst>
            </p:cNvPr>
            <p:cNvSpPr txBox="1"/>
            <p:nvPr/>
          </p:nvSpPr>
          <p:spPr>
            <a:xfrm>
              <a:off x="1162709" y="3848805"/>
              <a:ext cx="5006499" cy="369332"/>
            </a:xfrm>
            <a:prstGeom prst="rect">
              <a:avLst/>
            </a:prstGeom>
            <a:noFill/>
          </p:spPr>
          <p:txBody>
            <a:bodyPr wrap="none" rtlCol="0">
              <a:spAutoFit/>
            </a:bodyPr>
            <a:lstStyle/>
            <a:p>
              <a:r>
                <a:rPr lang="en-US" b="1" spc="100" dirty="0">
                  <a:solidFill>
                    <a:schemeClr val="tx1">
                      <a:lumMod val="65000"/>
                      <a:lumOff val="35000"/>
                    </a:schemeClr>
                  </a:solidFill>
                  <a:latin typeface="Arial" panose="020B0604020202020204" pitchFamily="34" charset="0"/>
                  <a:cs typeface="Arial" panose="020B0604020202020204" pitchFamily="34" charset="0"/>
                </a:rPr>
                <a:t>Should I use machine learning for this?</a:t>
              </a:r>
            </a:p>
          </p:txBody>
        </p:sp>
        <p:sp>
          <p:nvSpPr>
            <p:cNvPr id="8" name="TextBox 7">
              <a:extLst>
                <a:ext uri="{FF2B5EF4-FFF2-40B4-BE49-F238E27FC236}">
                  <a16:creationId xmlns:a16="http://schemas.microsoft.com/office/drawing/2014/main" id="{0807FAC4-10AA-9966-8D36-BFEDEAE18475}"/>
                </a:ext>
              </a:extLst>
            </p:cNvPr>
            <p:cNvSpPr txBox="1"/>
            <p:nvPr/>
          </p:nvSpPr>
          <p:spPr>
            <a:xfrm>
              <a:off x="1162709" y="4343340"/>
              <a:ext cx="9988511" cy="797013"/>
            </a:xfrm>
            <a:prstGeom prst="rect">
              <a:avLst/>
            </a:prstGeom>
            <a:noFill/>
          </p:spPr>
          <p:txBody>
            <a:bodyPr wrap="square" rtlCol="0">
              <a:spAutoFit/>
            </a:bodyPr>
            <a:lstStyle/>
            <a:p>
              <a:pPr>
                <a:lnSpc>
                  <a:spcPct val="120000"/>
                </a:lnSpc>
              </a:pPr>
              <a:r>
                <a:rPr lang="en-US" sz="2000" spc="100" dirty="0">
                  <a:solidFill>
                    <a:schemeClr val="tx1">
                      <a:lumMod val="65000"/>
                      <a:lumOff val="35000"/>
                    </a:schemeClr>
                  </a:solidFill>
                  <a:latin typeface="Arial" panose="020B0604020202020204" pitchFamily="34" charset="0"/>
                  <a:cs typeface="Arial" panose="020B0604020202020204" pitchFamily="34" charset="0"/>
                </a:rPr>
                <a:t>ML is useful for </a:t>
              </a:r>
              <a:r>
                <a:rPr lang="en-US" sz="2000" b="1" spc="100" dirty="0">
                  <a:solidFill>
                    <a:srgbClr val="7030A0"/>
                  </a:solidFill>
                  <a:latin typeface="Arial" panose="020B0604020202020204" pitchFamily="34" charset="0"/>
                  <a:cs typeface="Arial" panose="020B0604020202020204" pitchFamily="34" charset="0"/>
                </a:rPr>
                <a:t>hard-to-write-down tasks</a:t>
              </a:r>
              <a:r>
                <a:rPr lang="en-US" sz="2000" spc="100" dirty="0">
                  <a:solidFill>
                    <a:srgbClr val="7030A0"/>
                  </a:solidFill>
                  <a:latin typeface="Arial" panose="020B0604020202020204" pitchFamily="34" charset="0"/>
                  <a:cs typeface="Arial" panose="020B0604020202020204" pitchFamily="34" charset="0"/>
                </a:rPr>
                <a:t> </a:t>
              </a:r>
              <a:r>
                <a:rPr lang="en-US" sz="2000" spc="100" dirty="0">
                  <a:solidFill>
                    <a:schemeClr val="tx1">
                      <a:lumMod val="65000"/>
                      <a:lumOff val="35000"/>
                    </a:schemeClr>
                  </a:solidFill>
                  <a:latin typeface="Arial" panose="020B0604020202020204" pitchFamily="34" charset="0"/>
                  <a:cs typeface="Arial" panose="020B0604020202020204" pitchFamily="34" charset="0"/>
                </a:rPr>
                <a:t>with </a:t>
              </a:r>
              <a:r>
                <a:rPr lang="en-US" sz="2000" b="1" spc="100" dirty="0">
                  <a:solidFill>
                    <a:schemeClr val="accent2"/>
                  </a:solidFill>
                  <a:latin typeface="Arial" panose="020B0604020202020204" pitchFamily="34" charset="0"/>
                  <a:cs typeface="Arial" panose="020B0604020202020204" pitchFamily="34" charset="0"/>
                </a:rPr>
                <a:t>lots of data available</a:t>
              </a:r>
              <a:r>
                <a:rPr lang="en-US" sz="2000" spc="100" dirty="0">
                  <a:solidFill>
                    <a:schemeClr val="accent2"/>
                  </a:solidFill>
                  <a:latin typeface="Arial" panose="020B0604020202020204" pitchFamily="34" charset="0"/>
                  <a:cs typeface="Arial" panose="020B0604020202020204" pitchFamily="34" charset="0"/>
                </a:rPr>
                <a:t> </a:t>
              </a:r>
              <a:r>
                <a:rPr lang="en-US" sz="2000" spc="100" dirty="0">
                  <a:solidFill>
                    <a:schemeClr val="tx1">
                      <a:lumMod val="65000"/>
                      <a:lumOff val="35000"/>
                    </a:schemeClr>
                  </a:solidFill>
                  <a:latin typeface="Arial" panose="020B0604020202020204" pitchFamily="34" charset="0"/>
                  <a:cs typeface="Arial" panose="020B0604020202020204" pitchFamily="34" charset="0"/>
                </a:rPr>
                <a:t>and </a:t>
              </a:r>
              <a:r>
                <a:rPr lang="en-US" sz="2000" b="1" spc="100" dirty="0">
                  <a:solidFill>
                    <a:schemeClr val="accent6"/>
                  </a:solidFill>
                  <a:latin typeface="Arial" panose="020B0604020202020204" pitchFamily="34" charset="0"/>
                  <a:cs typeface="Arial" panose="020B0604020202020204" pitchFamily="34" charset="0"/>
                </a:rPr>
                <a:t>actionable predictions</a:t>
              </a:r>
              <a:r>
                <a:rPr lang="en-US" sz="2000" spc="100" dirty="0">
                  <a:solidFill>
                    <a:schemeClr val="tx1">
                      <a:lumMod val="65000"/>
                      <a:lumOff val="35000"/>
                    </a:schemeClr>
                  </a:solidFill>
                  <a:latin typeface="Arial" panose="020B0604020202020204" pitchFamily="34" charset="0"/>
                  <a:cs typeface="Arial" panose="020B0604020202020204" pitchFamily="34" charset="0"/>
                </a:rPr>
                <a:t>.</a:t>
              </a:r>
            </a:p>
          </p:txBody>
        </p:sp>
      </p:grpSp>
    </p:spTree>
    <p:extLst>
      <p:ext uri="{BB962C8B-B14F-4D97-AF65-F5344CB8AC3E}">
        <p14:creationId xmlns:p14="http://schemas.microsoft.com/office/powerpoint/2010/main" val="96074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A4BD4-4507-FB48-2EE4-87CB3AB7E60A}"/>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06FD976-4921-D5D3-99FB-7B5B863D1671}"/>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ED801B59-E60E-08FA-105A-917AA762041C}"/>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4000" spc="100" dirty="0">
                <a:solidFill>
                  <a:schemeClr val="bg1"/>
                </a:solidFill>
                <a:latin typeface="Arial" panose="020B0604020202020204" pitchFamily="34" charset="0"/>
                <a:cs typeface="Arial" panose="020B0604020202020204" pitchFamily="34" charset="0"/>
              </a:rPr>
              <a:t>Predictive vs Generative ML</a:t>
            </a:r>
          </a:p>
        </p:txBody>
      </p:sp>
      <p:sp>
        <p:nvSpPr>
          <p:cNvPr id="9" name="Rectangle 8">
            <a:extLst>
              <a:ext uri="{FF2B5EF4-FFF2-40B4-BE49-F238E27FC236}">
                <a16:creationId xmlns:a16="http://schemas.microsoft.com/office/drawing/2014/main" id="{D6083AE5-291C-00BC-14EC-B95D38E21195}"/>
              </a:ext>
            </a:extLst>
          </p:cNvPr>
          <p:cNvSpPr/>
          <p:nvPr/>
        </p:nvSpPr>
        <p:spPr>
          <a:xfrm>
            <a:off x="116432" y="1569308"/>
            <a:ext cx="5857103" cy="2780270"/>
          </a:xfrm>
          <a:prstGeom prst="rect">
            <a:avLst/>
          </a:prstGeom>
          <a:solidFill>
            <a:schemeClr val="accent6">
              <a:lumMod val="20000"/>
              <a:lumOff val="80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E390C95-726D-79A1-8B3B-F3A87A966E62}"/>
              </a:ext>
            </a:extLst>
          </p:cNvPr>
          <p:cNvSpPr/>
          <p:nvPr/>
        </p:nvSpPr>
        <p:spPr>
          <a:xfrm>
            <a:off x="6212432" y="1569308"/>
            <a:ext cx="5857103" cy="2780270"/>
          </a:xfrm>
          <a:prstGeom prst="rect">
            <a:avLst/>
          </a:prstGeom>
          <a:solidFill>
            <a:schemeClr val="accent2">
              <a:lumMod val="20000"/>
              <a:lumOff val="80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31A7E75E-6453-9AE6-ACB6-2B7DBB998E44}"/>
              </a:ext>
            </a:extLst>
          </p:cNvPr>
          <p:cNvSpPr txBox="1"/>
          <p:nvPr/>
        </p:nvSpPr>
        <p:spPr>
          <a:xfrm>
            <a:off x="394459" y="1800204"/>
            <a:ext cx="5301048" cy="2354491"/>
          </a:xfrm>
          <a:prstGeom prst="rect">
            <a:avLst/>
          </a:prstGeom>
          <a:noFill/>
        </p:spPr>
        <p:txBody>
          <a:bodyPr wrap="square" rtlCol="0">
            <a:spAutoFit/>
          </a:bodyPr>
          <a:lstStyle/>
          <a:p>
            <a:pPr>
              <a:spcAft>
                <a:spcPts val="600"/>
              </a:spcAft>
            </a:pPr>
            <a:r>
              <a:rPr lang="en-US" sz="2400" b="1" dirty="0">
                <a:latin typeface="Arial" panose="020B0604020202020204" pitchFamily="34" charset="0"/>
                <a:cs typeface="Arial" panose="020B0604020202020204" pitchFamily="34" charset="0"/>
              </a:rPr>
              <a:t>Predictive AI</a:t>
            </a:r>
          </a:p>
          <a:p>
            <a:pPr marL="342900" indent="-342900">
              <a:spcAft>
                <a:spcPts val="600"/>
              </a:spcAft>
              <a:buFont typeface="+mj-lt"/>
              <a:buAutoNum type="arabicPeriod"/>
            </a:pPr>
            <a:r>
              <a:rPr lang="en-US" dirty="0">
                <a:latin typeface="Arial" panose="020B0604020202020204" pitchFamily="34" charset="0"/>
                <a:cs typeface="Arial" panose="020B0604020202020204" pitchFamily="34" charset="0"/>
              </a:rPr>
              <a:t>Given the patient’s presentation, what is the </a:t>
            </a:r>
            <a:r>
              <a:rPr lang="en-US" b="1" dirty="0">
                <a:latin typeface="Arial" panose="020B0604020202020204" pitchFamily="34" charset="0"/>
                <a:cs typeface="Arial" panose="020B0604020202020204" pitchFamily="34" charset="0"/>
              </a:rPr>
              <a:t>most likely </a:t>
            </a:r>
            <a:r>
              <a:rPr lang="en-US" dirty="0">
                <a:latin typeface="Arial" panose="020B0604020202020204" pitchFamily="34" charset="0"/>
                <a:cs typeface="Arial" panose="020B0604020202020204" pitchFamily="34" charset="0"/>
              </a:rPr>
              <a:t>disease process?</a:t>
            </a:r>
          </a:p>
          <a:p>
            <a:pPr marL="342900" indent="-342900">
              <a:spcAft>
                <a:spcPts val="600"/>
              </a:spcAft>
              <a:buFont typeface="+mj-lt"/>
              <a:buAutoNum type="arabicPeriod"/>
            </a:pPr>
            <a:r>
              <a:rPr lang="en-US" dirty="0">
                <a:latin typeface="Arial" panose="020B0604020202020204" pitchFamily="34" charset="0"/>
                <a:cs typeface="Arial" panose="020B0604020202020204" pitchFamily="34" charset="0"/>
              </a:rPr>
              <a:t>Given the patient’s lab values, is the patient </a:t>
            </a:r>
            <a:r>
              <a:rPr lang="en-US" b="1" dirty="0">
                <a:latin typeface="Arial" panose="020B0604020202020204" pitchFamily="34" charset="0"/>
                <a:cs typeface="Arial" panose="020B0604020202020204" pitchFamily="34" charset="0"/>
              </a:rPr>
              <a:t>likely</a:t>
            </a:r>
            <a:r>
              <a:rPr lang="en-US" dirty="0">
                <a:latin typeface="Arial" panose="020B0604020202020204" pitchFamily="34" charset="0"/>
                <a:cs typeface="Arial" panose="020B0604020202020204" pitchFamily="34" charset="0"/>
              </a:rPr>
              <a:t> to have diabetes?</a:t>
            </a:r>
          </a:p>
          <a:p>
            <a:pPr marL="342900" indent="-342900">
              <a:spcAft>
                <a:spcPts val="600"/>
              </a:spcAft>
              <a:buFont typeface="+mj-lt"/>
              <a:buAutoNum type="arabicPeriod"/>
            </a:pPr>
            <a:r>
              <a:rPr lang="en-US" dirty="0">
                <a:latin typeface="Arial" panose="020B0604020202020204" pitchFamily="34" charset="0"/>
                <a:cs typeface="Arial" panose="020B0604020202020204" pitchFamily="34" charset="0"/>
              </a:rPr>
              <a:t>Given the patient’s imaging data, what disease is </a:t>
            </a:r>
            <a:r>
              <a:rPr lang="en-US" b="1" dirty="0">
                <a:latin typeface="Arial" panose="020B0604020202020204" pitchFamily="34" charset="0"/>
                <a:cs typeface="Arial" panose="020B0604020202020204" pitchFamily="34" charset="0"/>
              </a:rPr>
              <a:t>most likely</a:t>
            </a:r>
            <a:r>
              <a:rPr lang="en-US" dirty="0">
                <a:latin typeface="Arial" panose="020B0604020202020204" pitchFamily="34" charset="0"/>
                <a:cs typeface="Arial" panose="020B0604020202020204" pitchFamily="34" charset="0"/>
              </a:rPr>
              <a:t>?</a:t>
            </a:r>
          </a:p>
        </p:txBody>
      </p:sp>
      <p:sp>
        <p:nvSpPr>
          <p:cNvPr id="15" name="TextBox 14">
            <a:extLst>
              <a:ext uri="{FF2B5EF4-FFF2-40B4-BE49-F238E27FC236}">
                <a16:creationId xmlns:a16="http://schemas.microsoft.com/office/drawing/2014/main" id="{B0E6F695-B909-6BF5-2364-E8DDC9F1BA80}"/>
              </a:ext>
            </a:extLst>
          </p:cNvPr>
          <p:cNvSpPr txBox="1"/>
          <p:nvPr/>
        </p:nvSpPr>
        <p:spPr>
          <a:xfrm>
            <a:off x="6564600" y="1800204"/>
            <a:ext cx="5152766" cy="2354491"/>
          </a:xfrm>
          <a:prstGeom prst="rect">
            <a:avLst/>
          </a:prstGeom>
          <a:noFill/>
        </p:spPr>
        <p:txBody>
          <a:bodyPr wrap="square" rtlCol="0">
            <a:spAutoFit/>
          </a:bodyPr>
          <a:lstStyle/>
          <a:p>
            <a:pPr>
              <a:spcAft>
                <a:spcPts val="600"/>
              </a:spcAft>
            </a:pPr>
            <a:r>
              <a:rPr lang="en-US" sz="2400" b="1" dirty="0">
                <a:latin typeface="Arial" panose="020B0604020202020204" pitchFamily="34" charset="0"/>
                <a:cs typeface="Arial" panose="020B0604020202020204" pitchFamily="34" charset="0"/>
              </a:rPr>
              <a:t>Generative AI</a:t>
            </a:r>
          </a:p>
          <a:p>
            <a:pPr marL="342900" indent="-342900">
              <a:spcAft>
                <a:spcPts val="600"/>
              </a:spcAft>
              <a:buFont typeface="+mj-lt"/>
              <a:buAutoNum type="arabicPeriod"/>
            </a:pPr>
            <a:r>
              <a:rPr lang="en-US" dirty="0">
                <a:latin typeface="Arial" panose="020B0604020202020204" pitchFamily="34" charset="0"/>
                <a:cs typeface="Arial" panose="020B0604020202020204" pitchFamily="34" charset="0"/>
              </a:rPr>
              <a:t>Given nothing, what is the </a:t>
            </a:r>
            <a:r>
              <a:rPr lang="en-US" b="1" dirty="0">
                <a:latin typeface="Arial" panose="020B0604020202020204" pitchFamily="34" charset="0"/>
                <a:cs typeface="Arial" panose="020B0604020202020204" pitchFamily="34" charset="0"/>
              </a:rPr>
              <a:t>most likely</a:t>
            </a:r>
            <a:r>
              <a:rPr lang="en-US" dirty="0">
                <a:latin typeface="Arial" panose="020B0604020202020204" pitchFamily="34" charset="0"/>
                <a:cs typeface="Arial" panose="020B0604020202020204" pitchFamily="34" charset="0"/>
              </a:rPr>
              <a:t> patient presentation?</a:t>
            </a:r>
          </a:p>
          <a:p>
            <a:pPr marL="342900" indent="-342900">
              <a:spcAft>
                <a:spcPts val="600"/>
              </a:spcAft>
              <a:buFont typeface="+mj-lt"/>
              <a:buAutoNum type="arabicPeriod"/>
            </a:pPr>
            <a:r>
              <a:rPr lang="en-US" dirty="0">
                <a:latin typeface="Arial" panose="020B0604020202020204" pitchFamily="34" charset="0"/>
                <a:cs typeface="Arial" panose="020B0604020202020204" pitchFamily="34" charset="0"/>
              </a:rPr>
              <a:t>Given that a patient has diabetes, what is the most likely description of the patient?</a:t>
            </a:r>
          </a:p>
          <a:p>
            <a:pPr marL="342900" indent="-342900">
              <a:spcAft>
                <a:spcPts val="600"/>
              </a:spcAft>
              <a:buFont typeface="+mj-lt"/>
              <a:buAutoNum type="arabicPeriod"/>
            </a:pPr>
            <a:r>
              <a:rPr lang="en-US" dirty="0">
                <a:latin typeface="Arial" panose="020B0604020202020204" pitchFamily="34" charset="0"/>
                <a:cs typeface="Arial" panose="020B0604020202020204" pitchFamily="34" charset="0"/>
              </a:rPr>
              <a:t>Given a disease process, what is the </a:t>
            </a:r>
            <a:r>
              <a:rPr lang="en-US" b="1" dirty="0">
                <a:latin typeface="Arial" panose="020B0604020202020204" pitchFamily="34" charset="0"/>
                <a:cs typeface="Arial" panose="020B0604020202020204" pitchFamily="34" charset="0"/>
              </a:rPr>
              <a:t>most likely</a:t>
            </a:r>
            <a:r>
              <a:rPr lang="en-US" dirty="0">
                <a:latin typeface="Arial" panose="020B0604020202020204" pitchFamily="34" charset="0"/>
                <a:cs typeface="Arial" panose="020B0604020202020204" pitchFamily="34" charset="0"/>
              </a:rPr>
              <a:t> set of imaging findings?</a:t>
            </a:r>
          </a:p>
        </p:txBody>
      </p:sp>
      <p:sp>
        <p:nvSpPr>
          <p:cNvPr id="17" name="TextBox 16">
            <a:extLst>
              <a:ext uri="{FF2B5EF4-FFF2-40B4-BE49-F238E27FC236}">
                <a16:creationId xmlns:a16="http://schemas.microsoft.com/office/drawing/2014/main" id="{46A698FF-E082-0210-212F-34D7FCBB5392}"/>
              </a:ext>
            </a:extLst>
          </p:cNvPr>
          <p:cNvSpPr txBox="1"/>
          <p:nvPr/>
        </p:nvSpPr>
        <p:spPr>
          <a:xfrm>
            <a:off x="4858397" y="4811866"/>
            <a:ext cx="694421" cy="461665"/>
          </a:xfrm>
          <a:prstGeom prst="rect">
            <a:avLst/>
          </a:prstGeom>
          <a:noFill/>
        </p:spPr>
        <p:txBody>
          <a:bodyPr wrap="none" rtlCol="0">
            <a:spAutoFit/>
          </a:bodyPr>
          <a:lstStyle/>
          <a:p>
            <a:r>
              <a:rPr lang="en-US" sz="2400" dirty="0">
                <a:latin typeface="Consolas" panose="020B0609020204030204" pitchFamily="49" charset="0"/>
                <a:cs typeface="Consolas" panose="020B0609020204030204" pitchFamily="49" charset="0"/>
              </a:rPr>
              <a:t>fox</a:t>
            </a:r>
          </a:p>
        </p:txBody>
      </p:sp>
      <p:sp>
        <p:nvSpPr>
          <p:cNvPr id="20" name="TextBox 19">
            <a:extLst>
              <a:ext uri="{FF2B5EF4-FFF2-40B4-BE49-F238E27FC236}">
                <a16:creationId xmlns:a16="http://schemas.microsoft.com/office/drawing/2014/main" id="{D990CAD4-27C1-EF01-0B8A-9527902616B4}"/>
              </a:ext>
            </a:extLst>
          </p:cNvPr>
          <p:cNvSpPr txBox="1"/>
          <p:nvPr/>
        </p:nvSpPr>
        <p:spPr>
          <a:xfrm>
            <a:off x="2180505" y="4811865"/>
            <a:ext cx="2733441" cy="461665"/>
          </a:xfrm>
          <a:prstGeom prst="rect">
            <a:avLst/>
          </a:prstGeom>
          <a:noFill/>
        </p:spPr>
        <p:txBody>
          <a:bodyPr wrap="none" rtlCol="0">
            <a:spAutoFit/>
          </a:bodyPr>
          <a:lstStyle/>
          <a:p>
            <a:r>
              <a:rPr lang="en-US" sz="2400" dirty="0">
                <a:latin typeface="Consolas" panose="020B0609020204030204" pitchFamily="49" charset="0"/>
                <a:cs typeface="Consolas" panose="020B0609020204030204" pitchFamily="49" charset="0"/>
              </a:rPr>
              <a:t>The quick brown</a:t>
            </a:r>
          </a:p>
        </p:txBody>
      </p:sp>
      <p:sp>
        <p:nvSpPr>
          <p:cNvPr id="23" name="TextBox 22">
            <a:extLst>
              <a:ext uri="{FF2B5EF4-FFF2-40B4-BE49-F238E27FC236}">
                <a16:creationId xmlns:a16="http://schemas.microsoft.com/office/drawing/2014/main" id="{0EBF7351-9A95-1DA6-111A-DFD78CC8A4CB}"/>
              </a:ext>
            </a:extLst>
          </p:cNvPr>
          <p:cNvSpPr txBox="1"/>
          <p:nvPr/>
        </p:nvSpPr>
        <p:spPr>
          <a:xfrm>
            <a:off x="5587135" y="4811864"/>
            <a:ext cx="1204176" cy="461665"/>
          </a:xfrm>
          <a:prstGeom prst="rect">
            <a:avLst/>
          </a:prstGeom>
          <a:noFill/>
        </p:spPr>
        <p:txBody>
          <a:bodyPr wrap="none" rtlCol="0">
            <a:spAutoFit/>
          </a:bodyPr>
          <a:lstStyle/>
          <a:p>
            <a:r>
              <a:rPr lang="en-US" sz="2400" dirty="0">
                <a:latin typeface="Consolas" panose="020B0609020204030204" pitchFamily="49" charset="0"/>
                <a:cs typeface="Consolas" panose="020B0609020204030204" pitchFamily="49" charset="0"/>
              </a:rPr>
              <a:t>jumped</a:t>
            </a:r>
          </a:p>
        </p:txBody>
      </p:sp>
      <p:sp>
        <p:nvSpPr>
          <p:cNvPr id="24" name="TextBox 23">
            <a:extLst>
              <a:ext uri="{FF2B5EF4-FFF2-40B4-BE49-F238E27FC236}">
                <a16:creationId xmlns:a16="http://schemas.microsoft.com/office/drawing/2014/main" id="{3B9367DC-65C1-4138-F34A-CBB1E5B1A7C9}"/>
              </a:ext>
            </a:extLst>
          </p:cNvPr>
          <p:cNvSpPr txBox="1"/>
          <p:nvPr/>
        </p:nvSpPr>
        <p:spPr>
          <a:xfrm>
            <a:off x="6791311" y="4811863"/>
            <a:ext cx="864339" cy="461665"/>
          </a:xfrm>
          <a:prstGeom prst="rect">
            <a:avLst/>
          </a:prstGeom>
          <a:noFill/>
        </p:spPr>
        <p:txBody>
          <a:bodyPr wrap="none" rtlCol="0">
            <a:spAutoFit/>
          </a:bodyPr>
          <a:lstStyle/>
          <a:p>
            <a:r>
              <a:rPr lang="en-US" sz="2400" dirty="0">
                <a:latin typeface="Consolas" panose="020B0609020204030204" pitchFamily="49" charset="0"/>
                <a:cs typeface="Consolas" panose="020B0609020204030204" pitchFamily="49" charset="0"/>
              </a:rPr>
              <a:t>over</a:t>
            </a:r>
          </a:p>
        </p:txBody>
      </p:sp>
      <p:sp>
        <p:nvSpPr>
          <p:cNvPr id="25" name="TextBox 24">
            <a:extLst>
              <a:ext uri="{FF2B5EF4-FFF2-40B4-BE49-F238E27FC236}">
                <a16:creationId xmlns:a16="http://schemas.microsoft.com/office/drawing/2014/main" id="{10E6E3D2-C115-AE2E-2FAE-63DE534E3569}"/>
              </a:ext>
            </a:extLst>
          </p:cNvPr>
          <p:cNvSpPr txBox="1"/>
          <p:nvPr/>
        </p:nvSpPr>
        <p:spPr>
          <a:xfrm>
            <a:off x="7655650" y="4811862"/>
            <a:ext cx="694421" cy="461665"/>
          </a:xfrm>
          <a:prstGeom prst="rect">
            <a:avLst/>
          </a:prstGeom>
          <a:noFill/>
        </p:spPr>
        <p:txBody>
          <a:bodyPr wrap="none" rtlCol="0">
            <a:spAutoFit/>
          </a:bodyPr>
          <a:lstStyle/>
          <a:p>
            <a:r>
              <a:rPr lang="en-US" sz="2400" dirty="0">
                <a:latin typeface="Consolas" panose="020B0609020204030204" pitchFamily="49" charset="0"/>
                <a:cs typeface="Consolas" panose="020B0609020204030204" pitchFamily="49" charset="0"/>
              </a:rPr>
              <a:t>the</a:t>
            </a:r>
          </a:p>
        </p:txBody>
      </p:sp>
      <p:sp>
        <p:nvSpPr>
          <p:cNvPr id="26" name="TextBox 25">
            <a:extLst>
              <a:ext uri="{FF2B5EF4-FFF2-40B4-BE49-F238E27FC236}">
                <a16:creationId xmlns:a16="http://schemas.microsoft.com/office/drawing/2014/main" id="{8CFD617D-2704-3BBC-9192-A3EE2EA53C62}"/>
              </a:ext>
            </a:extLst>
          </p:cNvPr>
          <p:cNvSpPr txBox="1"/>
          <p:nvPr/>
        </p:nvSpPr>
        <p:spPr>
          <a:xfrm>
            <a:off x="8321465" y="4811861"/>
            <a:ext cx="864339" cy="461665"/>
          </a:xfrm>
          <a:prstGeom prst="rect">
            <a:avLst/>
          </a:prstGeom>
          <a:noFill/>
        </p:spPr>
        <p:txBody>
          <a:bodyPr wrap="none" rtlCol="0">
            <a:spAutoFit/>
          </a:bodyPr>
          <a:lstStyle/>
          <a:p>
            <a:r>
              <a:rPr lang="en-US" sz="2400" dirty="0">
                <a:latin typeface="Consolas" panose="020B0609020204030204" pitchFamily="49" charset="0"/>
                <a:cs typeface="Consolas" panose="020B0609020204030204" pitchFamily="49" charset="0"/>
              </a:rPr>
              <a:t>lazy</a:t>
            </a:r>
          </a:p>
        </p:txBody>
      </p:sp>
      <p:sp>
        <p:nvSpPr>
          <p:cNvPr id="27" name="TextBox 26">
            <a:extLst>
              <a:ext uri="{FF2B5EF4-FFF2-40B4-BE49-F238E27FC236}">
                <a16:creationId xmlns:a16="http://schemas.microsoft.com/office/drawing/2014/main" id="{A77DE5C1-3DBE-1509-E4FE-725B91FADD98}"/>
              </a:ext>
            </a:extLst>
          </p:cNvPr>
          <p:cNvSpPr txBox="1"/>
          <p:nvPr/>
        </p:nvSpPr>
        <p:spPr>
          <a:xfrm>
            <a:off x="9214410" y="4811860"/>
            <a:ext cx="864339" cy="461665"/>
          </a:xfrm>
          <a:prstGeom prst="rect">
            <a:avLst/>
          </a:prstGeom>
          <a:noFill/>
        </p:spPr>
        <p:txBody>
          <a:bodyPr wrap="none" rtlCol="0">
            <a:spAutoFit/>
          </a:bodyPr>
          <a:lstStyle/>
          <a:p>
            <a:r>
              <a:rPr lang="en-US" sz="2400" dirty="0">
                <a:latin typeface="Consolas" panose="020B0609020204030204" pitchFamily="49" charset="0"/>
                <a:cs typeface="Consolas" panose="020B0609020204030204" pitchFamily="49" charset="0"/>
              </a:rPr>
              <a:t>dog.</a:t>
            </a:r>
          </a:p>
        </p:txBody>
      </p:sp>
      <p:sp>
        <p:nvSpPr>
          <p:cNvPr id="28" name="TextBox 27">
            <a:extLst>
              <a:ext uri="{FF2B5EF4-FFF2-40B4-BE49-F238E27FC236}">
                <a16:creationId xmlns:a16="http://schemas.microsoft.com/office/drawing/2014/main" id="{DE39B9F2-01F8-13A5-6314-749BDA328FE5}"/>
              </a:ext>
            </a:extLst>
          </p:cNvPr>
          <p:cNvSpPr txBox="1"/>
          <p:nvPr/>
        </p:nvSpPr>
        <p:spPr>
          <a:xfrm>
            <a:off x="811540" y="5621421"/>
            <a:ext cx="10568919" cy="369332"/>
          </a:xfrm>
          <a:prstGeom prst="rect">
            <a:avLst/>
          </a:prstGeom>
          <a:noFill/>
        </p:spPr>
        <p:txBody>
          <a:bodyPr wrap="none" rtlCol="0">
            <a:spAutoFit/>
          </a:bodyPr>
          <a:lstStyle/>
          <a:p>
            <a:r>
              <a:rPr lang="en-US" dirty="0">
                <a:latin typeface="Consolas" panose="020B0609020204030204" pitchFamily="49" charset="0"/>
                <a:cs typeface="Consolas" panose="020B0609020204030204" pitchFamily="49" charset="0"/>
                <a:hlinkClick r:id="rId5"/>
              </a:rPr>
              <a:t>https://</a:t>
            </a:r>
            <a:r>
              <a:rPr lang="en-US" dirty="0" err="1">
                <a:latin typeface="Consolas" panose="020B0609020204030204" pitchFamily="49" charset="0"/>
                <a:cs typeface="Consolas" panose="020B0609020204030204" pitchFamily="49" charset="0"/>
                <a:hlinkClick r:id="rId5"/>
              </a:rPr>
              <a:t>www.usmle.org</a:t>
            </a:r>
            <a:r>
              <a:rPr lang="en-US" dirty="0">
                <a:latin typeface="Consolas" panose="020B0609020204030204" pitchFamily="49" charset="0"/>
                <a:cs typeface="Consolas" panose="020B0609020204030204" pitchFamily="49" charset="0"/>
                <a:hlinkClick r:id="rId5"/>
              </a:rPr>
              <a:t>/exam-resources/step-1-materials/step-1-sample-test-questions</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426192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7" grpId="0" bldLvl="5"/>
      <p:bldP spid="20" grpId="0"/>
      <p:bldP spid="23" grpId="0" bldLvl="5"/>
      <p:bldP spid="24" grpId="0" bldLvl="5"/>
      <p:bldP spid="25" grpId="0" bldLvl="5"/>
      <p:bldP spid="26" grpId="0" bldLvl="5"/>
      <p:bldP spid="27" grpId="0" bldLvl="5"/>
    </p:bldLst>
  </p:timing>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1971</TotalTime>
  <Words>1324</Words>
  <Application>Microsoft Macintosh PowerPoint</Application>
  <PresentationFormat>Widescreen</PresentationFormat>
  <Paragraphs>110</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Cambria Math</vt:lpstr>
      <vt:lpstr>Consolas</vt:lpstr>
      <vt:lpstr>Office Theme 2013 - 2022</vt:lpstr>
      <vt:lpstr>Intro to Machine Learning</vt:lpstr>
      <vt:lpstr>Learning Objectives</vt:lpstr>
      <vt:lpstr>What is an algorithm?</vt:lpstr>
      <vt:lpstr>What is an algorithm?</vt:lpstr>
      <vt:lpstr>What is an algorithm?</vt:lpstr>
      <vt:lpstr>How do we learn hard-to-write-down algos?</vt:lpstr>
      <vt:lpstr>Learning Through Observation</vt:lpstr>
      <vt:lpstr>Should you use machine learning?</vt:lpstr>
      <vt:lpstr>Predictive vs Generative ML</vt:lpstr>
      <vt:lpstr>Food for Thought</vt:lpstr>
      <vt:lpstr>Should AI be used as a mental health resource?</vt:lpstr>
      <vt:lpstr>Should AI be used as a mental health resource?</vt:lpstr>
      <vt:lpstr>Should AI be used as a mental health resource?</vt:lpstr>
      <vt:lpstr>Key Takeaways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Machine Learning</dc:title>
  <dc:creator>Yao, Michael S.</dc:creator>
  <cp:lastModifiedBy>Yao, Michael</cp:lastModifiedBy>
  <cp:revision>35</cp:revision>
  <dcterms:created xsi:type="dcterms:W3CDTF">2024-07-08T23:50:57Z</dcterms:created>
  <dcterms:modified xsi:type="dcterms:W3CDTF">2025-10-11T22:41:26Z</dcterms:modified>
</cp:coreProperties>
</file>