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9" r:id="rId2"/>
    <p:sldId id="258" r:id="rId3"/>
    <p:sldId id="263" r:id="rId4"/>
    <p:sldId id="264" r:id="rId5"/>
    <p:sldId id="265" r:id="rId6"/>
    <p:sldId id="266" r:id="rId7"/>
    <p:sldId id="267" r:id="rId8"/>
    <p:sldId id="269" r:id="rId9"/>
    <p:sldId id="272" r:id="rId10"/>
    <p:sldId id="270" r:id="rId11"/>
    <p:sldId id="274" r:id="rId12"/>
    <p:sldId id="275" r:id="rId13"/>
    <p:sldId id="273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11" userDrawn="1">
          <p15:clr>
            <a:srgbClr val="A4A3A4"/>
          </p15:clr>
        </p15:guide>
        <p15:guide id="2" pos="23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68BD2"/>
    <a:srgbClr val="1A6998"/>
    <a:srgbClr val="2AA198"/>
    <a:srgbClr val="196796"/>
    <a:srgbClr val="80D3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91"/>
    <p:restoredTop sz="82644"/>
  </p:normalViewPr>
  <p:slideViewPr>
    <p:cSldViewPr snapToGrid="0" snapToObjects="1" showGuides="1">
      <p:cViewPr>
        <p:scale>
          <a:sx n="74" d="100"/>
          <a:sy n="74" d="100"/>
        </p:scale>
        <p:origin x="1776" y="640"/>
      </p:cViewPr>
      <p:guideLst>
        <p:guide orient="horz" pos="1911"/>
        <p:guide pos="238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E151B-197D-2946-B5C0-D64B92F4E77D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8252E-3771-8E4D-BFB3-C9658D112C8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smtClean="0"/>
              <a:t>This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is a </a:t>
            </a:r>
            <a:r>
              <a:rPr kumimoji="0"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rief introduction of our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paper 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“A Unified Framework to Analyze and Design the Nonlocal Blocks for Neural Networks”.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8252E-3771-8E4D-BFB3-C9658D112C83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smtClean="0"/>
              <a:t>What’s more comparing with other type</a:t>
            </a:r>
            <a:r>
              <a:rPr kumimoji="1" lang="en-US" altLang="zh-CN" baseline="0" dirty="0" smtClean="0"/>
              <a:t> nonlocal-based block, the attention map produced by our SNL can have a large coverage and high response between similar position pairs.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8252E-3771-8E4D-BFB3-C9658D112C83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smtClean="0"/>
              <a:t>Experiments</a:t>
            </a:r>
            <a:r>
              <a:rPr kumimoji="1" lang="en-US" altLang="zh-CN" baseline="0" dirty="0" smtClean="0"/>
              <a:t> on Cifar100 shows that our model is the most robust nonlocal-based block comparing with others.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8252E-3771-8E4D-BFB3-C9658D112C83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209768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smtClean="0"/>
              <a:t>Our SNL also</a:t>
            </a:r>
            <a:r>
              <a:rPr kumimoji="1" lang="en-US" altLang="zh-CN" baseline="0" dirty="0" smtClean="0"/>
              <a:t> outperforms other when using in the computer vision tasks.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8252E-3771-8E4D-BFB3-C9658D112C83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09257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smtClean="0"/>
              <a:t>Thank you for your </a:t>
            </a:r>
            <a:r>
              <a:rPr lang="en-US" altLang="zh-CN" dirty="0" smtClean="0"/>
              <a:t>precious time in reviewing our work.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8252E-3771-8E4D-BFB3-C9658D112C83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Capturing the long-range spatial-temporal dependencies between spatial pixels plays a crucial role in the computer vision tasks.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 smtClean="0"/>
          </a:p>
          <a:p>
            <a:r>
              <a:rPr lang="en-US" altLang="zh-CN" dirty="0" smtClean="0"/>
              <a:t>However, the </a:t>
            </a:r>
            <a:r>
              <a:rPr lang="en-US" altLang="zh-CN" baseline="0" dirty="0" smtClean="0"/>
              <a:t>convolutional operator can only capture </a:t>
            </a:r>
            <a:r>
              <a:rPr lang="en-US" altLang="zh-CN" baseline="0" dirty="0" smtClean="0"/>
              <a:t>relations of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local positions, </a:t>
            </a:r>
            <a:r>
              <a:rPr lang="en-US" altLang="zh-CN" baseline="0" dirty="0" err="1" smtClean="0"/>
              <a:t>e.g</a:t>
            </a:r>
            <a:r>
              <a:rPr lang="en-US" altLang="zh-CN" baseline="0" dirty="0" smtClean="0"/>
              <a:t> a </a:t>
            </a:r>
            <a:r>
              <a:rPr lang="zh-CN" altLang="en-US" baseline="0" dirty="0" smtClean="0"/>
              <a:t>“</a:t>
            </a:r>
            <a:r>
              <a:rPr lang="en-US" altLang="zh-CN" baseline="0" dirty="0" smtClean="0"/>
              <a:t>three times three” region as shown in the image.</a:t>
            </a:r>
          </a:p>
          <a:p>
            <a:endParaRPr lang="en-US" altLang="zh-CN" baseline="0" dirty="0" smtClean="0"/>
          </a:p>
          <a:p>
            <a:r>
              <a:rPr lang="en-US" altLang="zh-CN" baseline="0" dirty="0" smtClean="0"/>
              <a:t>So, how to capturing long-rage dependencies is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an 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essential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problem in the convolutional neural network.</a:t>
            </a:r>
            <a:endParaRPr lang="en-US" altLang="zh-CN" baseline="0" dirty="0" smtClean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8252E-3771-8E4D-BFB3-C9658D112C83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smtClean="0"/>
              <a:t>Recently, the nonlocal block</a:t>
            </a:r>
            <a:r>
              <a:rPr kumimoji="1" lang="en-US" altLang="zh-CN" baseline="0" dirty="0" smtClean="0"/>
              <a:t> are proposed to capture long-range dependencies by exploring the relation between all pairwise positions.</a:t>
            </a:r>
          </a:p>
          <a:p>
            <a:endParaRPr kumimoji="1" lang="en-US" altLang="zh-CN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Specifically,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1" lang="en-US" altLang="zh-CN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kumimoji="1" lang="en-US" altLang="zh-CN" dirty="0" smtClean="0"/>
              <a:t>t firstly aggregation the input feature map</a:t>
            </a:r>
            <a:r>
              <a:rPr kumimoji="1" lang="en-US" altLang="zh-CN" baseline="0" dirty="0" smtClean="0"/>
              <a:t> by weighted mean and then uses </a:t>
            </a:r>
            <a:r>
              <a:rPr kumimoji="1" lang="en-US" altLang="zh-CN" baseline="0" dirty="0" smtClean="0"/>
              <a:t>a </a:t>
            </a:r>
            <a:r>
              <a:rPr kumimoji="1" lang="en-US" altLang="zh-CN" baseline="0" dirty="0" smtClean="0"/>
              <a:t>convolutional operator to transfer the representation.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en-US" altLang="zh-CN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baseline="0" dirty="0" smtClean="0"/>
              <a:t>However, the aggregation step brings huge interferences by the un-correlated position pairs such as the background and the drake.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8252E-3771-8E4D-BFB3-C9658D112C83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dirty="0" smtClean="0"/>
              <a:t>In</a:t>
            </a:r>
            <a:r>
              <a:rPr kumimoji="1" lang="en-US" altLang="zh-CN" baseline="0" dirty="0" smtClean="0"/>
              <a:t> our work,</a:t>
            </a:r>
            <a:r>
              <a:rPr lang="en-US" altLang="zh-CN" sz="12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we view the nonlocal in spectral domain to help 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theoretically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b="0" i="0" u="none" strike="noStrike" kern="1200" cap="none" spc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define </a:t>
            </a:r>
            <a:r>
              <a:rPr lang="en-US" altLang="zh-CN" sz="12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nonlocals.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1200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2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 our</a:t>
            </a:r>
            <a:r>
              <a:rPr lang="en-US" altLang="zh-CN" sz="1200" b="0" cap="none" spc="0" baseline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spectral view, a fully-connected graph is firstly constructed to represent the pair-wise correlations. Then we use the graph filter to directly filter the features on the graph spectral domain with the help of the graph 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Fourier transformation</a:t>
            </a:r>
            <a:r>
              <a:rPr lang="en-US" altLang="zh-CN" sz="1200" b="0" cap="none" spc="0" baseline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en-US" altLang="zh-CN" sz="1200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8252E-3771-8E4D-BFB3-C9658D112C83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smtClean="0"/>
              <a:t>Different from the traditional spatial</a:t>
            </a:r>
            <a:r>
              <a:rPr kumimoji="1" lang="en-US" altLang="zh-CN" baseline="0" dirty="0" smtClean="0"/>
              <a:t> view that learning a self mapping on an aggregation features without concerning the correlations for the filter, our spectral view directly learns a global graph filter that concerns the correlations by the fully-connected graph.</a:t>
            </a:r>
          </a:p>
          <a:p>
            <a:endParaRPr kumimoji="1" lang="en-US" altLang="zh-CN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200" b="0" cap="none" spc="0" baseline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When using different type graph filter, we can defines some new type nonlocals and 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theoretically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analyze them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 the help of graph signal processing.</a:t>
            </a:r>
            <a:endParaRPr lang="en-US" altLang="zh-CN" sz="1200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kumimoji="1" lang="en-US" altLang="zh-CN" baseline="0" dirty="0" smtClean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8252E-3771-8E4D-BFB3-C9658D112C83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smtClean="0"/>
              <a:t>When choosing the Chebyshev graph filter</a:t>
            </a:r>
            <a:r>
              <a:rPr kumimoji="1" lang="en-US" altLang="zh-CN" baseline="0" dirty="0" smtClean="0"/>
              <a:t> for our spectral view, we can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successfully filled the gap between the spectral view and the spatial view of the nonlocal block.</a:t>
            </a:r>
          </a:p>
          <a:p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can see that five</a:t>
            </a:r>
            <a:r>
              <a:rPr lang="en-US" altLang="zh-CN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existing nonlocal-based block can be interpreted in the spectral view with this formulation.</a:t>
            </a:r>
            <a:endParaRPr lang="en-US" altLang="zh-CN" dirty="0" smtClean="0">
              <a:effectLst/>
            </a:endParaRPr>
          </a:p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8252E-3771-8E4D-BFB3-C9658D112C83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dirty="0" smtClean="0"/>
              <a:t>Based on the</a:t>
            </a:r>
            <a:r>
              <a:rPr kumimoji="1" lang="en-US" altLang="zh-CN" baseline="0" dirty="0" smtClean="0"/>
              <a:t> </a:t>
            </a:r>
            <a:r>
              <a:rPr kumimoji="1" lang="en-US" altLang="zh-CN" dirty="0" smtClean="0"/>
              <a:t>Chebyshev graph filter</a:t>
            </a:r>
            <a:r>
              <a:rPr kumimoji="1" lang="en-US" altLang="zh-CN" baseline="0" dirty="0" smtClean="0"/>
              <a:t>, we proposes t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 SNL block</a:t>
            </a:r>
            <a:r>
              <a:rPr lang="en-US" altLang="zh-CN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which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guarantees the existence of the graph spectral domain and has more mathematical guarantees to improve the robustness and accuracy.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8252E-3771-8E4D-BFB3-C9658D112C83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smtClean="0"/>
              <a:t>The SNL is implemented with three parts to</a:t>
            </a:r>
            <a:r>
              <a:rPr kumimoji="1" lang="en-US" altLang="zh-CN" baseline="0" dirty="0" smtClean="0"/>
              <a:t> defining the graph and approximate the Chebyshev graph filter.</a:t>
            </a:r>
          </a:p>
          <a:p>
            <a:endParaRPr kumimoji="1" lang="en-US" altLang="zh-CN" baseline="0" dirty="0" smtClean="0"/>
          </a:p>
          <a:p>
            <a:r>
              <a:rPr kumimoji="1" lang="en-US" altLang="zh-CN" baseline="0" dirty="0" smtClean="0"/>
              <a:t>It can be easily added into the deep convolutional neural network to catch the long-range dependencies.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8252E-3771-8E4D-BFB3-C9658D112C83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dirty="0" smtClean="0"/>
              <a:t>We can see that</a:t>
            </a:r>
            <a:r>
              <a:rPr kumimoji="1" lang="en-US" altLang="zh-CN" baseline="0" dirty="0" smtClean="0"/>
              <a:t> inserting the SNL block into the </a:t>
            </a:r>
            <a:r>
              <a:rPr kumimoji="1" lang="en-US" altLang="zh-CN" baseline="0" dirty="0" err="1" smtClean="0"/>
              <a:t>ResNet</a:t>
            </a:r>
            <a:r>
              <a:rPr kumimoji="1" lang="en-US" altLang="zh-CN" baseline="0" dirty="0" smtClean="0"/>
              <a:t> can </a:t>
            </a:r>
            <a:r>
              <a:rPr lang="en-US" altLang="zh-CN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obviously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1" lang="en-US" altLang="zh-CN" baseline="0" dirty="0" smtClean="0"/>
              <a:t>enhance the response for the feature of objects.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8252E-3771-8E4D-BFB3-C9658D112C83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标题的引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引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0965" indent="0">
              <a:buNone/>
              <a:defRPr sz="1000"/>
            </a:lvl4pPr>
            <a:lvl5pPr marL="1828165" indent="0">
              <a:buNone/>
              <a:defRPr sz="1000"/>
            </a:lvl5pPr>
            <a:lvl6pPr marL="2285365" indent="0">
              <a:buNone/>
              <a:defRPr sz="1000"/>
            </a:lvl6pPr>
            <a:lvl7pPr marL="2742565" indent="0">
              <a:buNone/>
              <a:defRPr sz="1000"/>
            </a:lvl7pPr>
            <a:lvl8pPr marL="3199130" indent="0">
              <a:buNone/>
              <a:defRPr sz="1000"/>
            </a:lvl8pPr>
            <a:lvl9pPr marL="365633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6EE92-6194-174C-AD49-D474455F7434}" type="datetimeFigureOut">
              <a:rPr kumimoji="1" lang="zh-CN" altLang="en-US" smtClean="0"/>
              <a:t>2020/10/1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376A882-2468-8848-8212-6D7A7082B49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20" Type="http://schemas.openxmlformats.org/officeDocument/2006/relationships/image" Target="../media/image20.png"/><Relationship Id="rId21" Type="http://schemas.openxmlformats.org/officeDocument/2006/relationships/image" Target="../media/image21.png"/><Relationship Id="rId22" Type="http://schemas.openxmlformats.org/officeDocument/2006/relationships/image" Target="../media/image22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png"/><Relationship Id="rId18" Type="http://schemas.openxmlformats.org/officeDocument/2006/relationships/image" Target="../media/image18.png"/><Relationship Id="rId19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0.png"/><Relationship Id="rId12" Type="http://schemas.openxmlformats.org/officeDocument/2006/relationships/image" Target="../media/image31.png"/><Relationship Id="rId13" Type="http://schemas.openxmlformats.org/officeDocument/2006/relationships/image" Target="../media/image32.png"/><Relationship Id="rId14" Type="http://schemas.openxmlformats.org/officeDocument/2006/relationships/image" Target="../media/image33.png"/><Relationship Id="rId15" Type="http://schemas.openxmlformats.org/officeDocument/2006/relationships/image" Target="../media/image14.png"/><Relationship Id="rId16" Type="http://schemas.openxmlformats.org/officeDocument/2006/relationships/image" Target="../media/image34.png"/><Relationship Id="rId17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e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0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png"/><Relationship Id="rId12" Type="http://schemas.openxmlformats.org/officeDocument/2006/relationships/image" Target="../media/image32.png"/><Relationship Id="rId13" Type="http://schemas.openxmlformats.org/officeDocument/2006/relationships/image" Target="../media/image18.png"/><Relationship Id="rId14" Type="http://schemas.openxmlformats.org/officeDocument/2006/relationships/image" Target="../media/image14.png"/><Relationship Id="rId15" Type="http://schemas.openxmlformats.org/officeDocument/2006/relationships/image" Target="../media/image37.png"/><Relationship Id="rId16" Type="http://schemas.openxmlformats.org/officeDocument/2006/relationships/image" Target="../media/image38.png"/><Relationship Id="rId17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6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13.png"/><Relationship Id="rId10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8" Type="http://schemas.openxmlformats.org/officeDocument/2006/relationships/image" Target="../media/image45.png"/><Relationship Id="rId9" Type="http://schemas.openxmlformats.org/officeDocument/2006/relationships/image" Target="../media/image46.png"/><Relationship Id="rId10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5275" y="1777040"/>
            <a:ext cx="10075653" cy="2639731"/>
          </a:xfrm>
        </p:spPr>
        <p:txBody>
          <a:bodyPr/>
          <a:lstStyle/>
          <a:p>
            <a:pPr algn="ctr"/>
            <a:r>
              <a:rPr kumimoji="1" lang="en-US" altLang="zh-CN" sz="4400" dirty="0"/>
              <a:t>A </a:t>
            </a:r>
            <a:r>
              <a:rPr kumimoji="1" lang="en-US" altLang="zh-CN" sz="4400" dirty="0">
                <a:solidFill>
                  <a:srgbClr val="FF0000"/>
                </a:solidFill>
              </a:rPr>
              <a:t>Unified Framework </a:t>
            </a:r>
            <a:r>
              <a:rPr kumimoji="1" lang="en-US" altLang="zh-CN" sz="4400" dirty="0"/>
              <a:t>to Analyze and Design the Nonlocal Blocks for Neural Networks </a:t>
            </a:r>
            <a:endParaRPr kumimoji="1" lang="en-US" altLang="zh-CN" sz="2800" dirty="0" smtClean="0"/>
          </a:p>
        </p:txBody>
      </p:sp>
      <p:sp>
        <p:nvSpPr>
          <p:cNvPr id="3" name="矩形 2"/>
          <p:cNvSpPr/>
          <p:nvPr/>
        </p:nvSpPr>
        <p:spPr>
          <a:xfrm>
            <a:off x="3628506" y="4813585"/>
            <a:ext cx="31291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>
              <a:spcBef>
                <a:spcPct val="0"/>
              </a:spcBef>
            </a:pPr>
            <a:r>
              <a:rPr kumimoji="1" lang="en-US" altLang="zh-CN" sz="24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ICML 2021 </a:t>
            </a:r>
            <a:r>
              <a:rPr kumimoji="1" lang="en-US" altLang="zh-CN" sz="24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submission</a:t>
            </a:r>
            <a:endParaRPr kumimoji="1" lang="zh-CN" altLang="en-US" sz="24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415421" y="0"/>
            <a:ext cx="104159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Attention Visualization Results</a:t>
            </a:r>
            <a:endParaRPr lang="zh-CN" altLang="en-US" sz="3200" b="0" cap="none" spc="0" dirty="0">
              <a:ln w="0">
                <a:solidFill>
                  <a:sysClr val="windowText" lastClr="000000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33" y="1091228"/>
            <a:ext cx="7617604" cy="5052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225640" y="0"/>
            <a:ext cx="104159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b="1" dirty="0" smtClean="0"/>
              <a:t>Quantity Result on </a:t>
            </a:r>
            <a:r>
              <a:rPr lang="en-US" altLang="zh-CN" sz="3200" b="1" dirty="0" err="1" smtClean="0"/>
              <a:t>Roubustness</a:t>
            </a:r>
            <a:endParaRPr lang="zh-CN" altLang="en-US" sz="3200" b="1" cap="none" spc="0" dirty="0">
              <a:ln w="0">
                <a:solidFill>
                  <a:sysClr val="windowText" lastClr="000000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07" y="1139483"/>
            <a:ext cx="8855055" cy="441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87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225640" y="0"/>
            <a:ext cx="104159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b="1" dirty="0" smtClean="0"/>
              <a:t>Quantity Result on </a:t>
            </a:r>
            <a:r>
              <a:rPr lang="en-US" altLang="zh-CN" sz="3200" b="1" dirty="0" err="1" smtClean="0"/>
              <a:t>Roubustness</a:t>
            </a:r>
            <a:endParaRPr lang="zh-CN" altLang="en-US" sz="3200" b="1" cap="none" spc="0" dirty="0">
              <a:ln w="0">
                <a:solidFill>
                  <a:sysClr val="windowText" lastClr="000000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556" y="1223130"/>
            <a:ext cx="8834316" cy="205212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815" y="3536830"/>
            <a:ext cx="4504261" cy="25534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4016" y="3795623"/>
            <a:ext cx="4771640" cy="227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57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08211" y="2450575"/>
            <a:ext cx="9454444" cy="1646302"/>
          </a:xfrm>
        </p:spPr>
        <p:txBody>
          <a:bodyPr/>
          <a:lstStyle/>
          <a:p>
            <a:pPr algn="ctr"/>
            <a:r>
              <a:rPr kumimoji="1" lang="en-US" altLang="zh-CN" dirty="0" smtClean="0"/>
              <a:t>Thank you for your </a:t>
            </a:r>
            <a:r>
              <a:rPr lang="en-US" altLang="zh-CN" dirty="0"/>
              <a:t>precious </a:t>
            </a:r>
            <a:r>
              <a:rPr lang="en-US" altLang="zh-CN" dirty="0" smtClean="0"/>
              <a:t>time in reviewing our work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323651" y="39511"/>
            <a:ext cx="104159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b="0" cap="none" spc="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Convolutions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&amp;</a:t>
            </a:r>
            <a:r>
              <a:rPr lang="zh-CN" altLang="en-US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Long</a:t>
            </a:r>
            <a:r>
              <a:rPr lang="zh-CN" altLang="en-US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Range</a:t>
            </a:r>
            <a:r>
              <a:rPr lang="zh-CN" altLang="en-US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Dependencies</a:t>
            </a:r>
            <a:endParaRPr lang="zh-CN" altLang="en-US" sz="3200" b="0" cap="none" spc="0" dirty="0">
              <a:ln w="0">
                <a:solidFill>
                  <a:sysClr val="windowText" lastClr="000000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63" name="组 62"/>
          <p:cNvGrpSpPr/>
          <p:nvPr/>
        </p:nvGrpSpPr>
        <p:grpSpPr>
          <a:xfrm>
            <a:off x="101773" y="2664970"/>
            <a:ext cx="4187728" cy="2355718"/>
            <a:chOff x="-323651" y="2485671"/>
            <a:chExt cx="4187728" cy="235571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475" y="2485671"/>
              <a:ext cx="2121995" cy="1873917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-323651" y="4441279"/>
              <a:ext cx="4187728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2000" b="0" cap="none" spc="0" dirty="0" smtClean="0">
                  <a:ln w="0">
                    <a:solidFill>
                      <a:sysClr val="windowText" lastClr="000000"/>
                    </a:solidFill>
                  </a:ln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Given</a:t>
              </a:r>
              <a:r>
                <a:rPr lang="zh-CN" altLang="en-US" sz="2000" b="0" cap="none" spc="0" dirty="0" smtClean="0">
                  <a:ln w="0">
                    <a:solidFill>
                      <a:sysClr val="windowText" lastClr="000000"/>
                    </a:solidFill>
                  </a:ln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 </a:t>
              </a:r>
              <a:r>
                <a:rPr lang="en-US" altLang="zh-CN" sz="2000" b="0" cap="none" spc="0" dirty="0" smtClean="0">
                  <a:ln w="0">
                    <a:solidFill>
                      <a:sysClr val="windowText" lastClr="000000"/>
                    </a:solidFill>
                  </a:ln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an</a:t>
              </a:r>
              <a:r>
                <a:rPr lang="zh-CN" altLang="en-US" sz="2000" b="0" cap="none" spc="0" dirty="0" smtClean="0">
                  <a:ln w="0">
                    <a:solidFill>
                      <a:sysClr val="windowText" lastClr="000000"/>
                    </a:solidFill>
                  </a:ln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 </a:t>
              </a:r>
              <a:r>
                <a:rPr lang="en-US" altLang="zh-CN" sz="2000" b="0" cap="none" spc="0" dirty="0" smtClean="0">
                  <a:ln w="0">
                    <a:solidFill>
                      <a:sysClr val="windowText" lastClr="000000"/>
                    </a:solidFill>
                  </a:ln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Input</a:t>
              </a:r>
              <a:r>
                <a:rPr lang="zh-CN" altLang="en-US" sz="2000" b="0" cap="none" spc="0" dirty="0" smtClean="0">
                  <a:ln w="0">
                    <a:solidFill>
                      <a:sysClr val="windowText" lastClr="000000"/>
                    </a:solidFill>
                  </a:ln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 </a:t>
              </a:r>
              <a:r>
                <a:rPr lang="en-US" altLang="zh-CN" sz="2000" b="0" cap="none" spc="0" dirty="0" smtClean="0">
                  <a:ln w="0">
                    <a:solidFill>
                      <a:sysClr val="windowText" lastClr="000000"/>
                    </a:solidFill>
                  </a:ln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Image</a:t>
              </a:r>
              <a:endParaRPr lang="zh-CN" altLang="en-US" sz="2000" b="0" cap="none" spc="0" dirty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5248512" y="1088796"/>
            <a:ext cx="222863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1200" b="0" cap="none" spc="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Convolution</a:t>
            </a:r>
            <a:r>
              <a:rPr lang="en-US" altLang="zh-CN" sz="1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</a:t>
            </a:r>
            <a:r>
              <a:rPr lang="zh-CN" altLang="en-US" sz="1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1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Operators</a:t>
            </a:r>
            <a:r>
              <a:rPr lang="zh-CN" altLang="en-US" sz="1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endParaRPr lang="en-US" altLang="zh-CN" sz="1200" dirty="0" smtClean="0">
              <a:ln w="0">
                <a:solidFill>
                  <a:sysClr val="windowText" lastClr="000000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altLang="zh-CN" sz="1200" b="0" cap="none" spc="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fuse</a:t>
            </a:r>
            <a:r>
              <a:rPr lang="zh-CN" altLang="en-US" sz="1200" b="0" cap="none" spc="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1200" b="0" cap="none" spc="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features</a:t>
            </a:r>
          </a:p>
          <a:p>
            <a:pPr algn="ctr"/>
            <a:r>
              <a:rPr lang="zh-CN" altLang="en-US" sz="1200" b="0" cap="none" spc="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1200" b="0" cap="none" spc="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</a:t>
            </a:r>
            <a:r>
              <a:rPr lang="zh-CN" altLang="en-US" sz="1200" b="0" cap="none" spc="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1200" b="0" cap="none" spc="0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</a:t>
            </a:r>
            <a:r>
              <a:rPr lang="zh-CN" altLang="en-US" sz="1200" b="0" cap="none" spc="0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1200" b="0" cap="none" spc="0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local</a:t>
            </a:r>
            <a:r>
              <a:rPr lang="zh-CN" altLang="en-US" sz="1200" b="0" cap="none" spc="0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1200" b="0" cap="none" spc="0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range</a:t>
            </a:r>
            <a:endParaRPr lang="zh-CN" altLang="en-US" sz="1200" b="0" cap="none" spc="0" dirty="0">
              <a:ln w="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61" name="组 60"/>
          <p:cNvGrpSpPr/>
          <p:nvPr/>
        </p:nvGrpSpPr>
        <p:grpSpPr>
          <a:xfrm>
            <a:off x="4013226" y="1786413"/>
            <a:ext cx="1650974" cy="1457962"/>
            <a:chOff x="3864077" y="2439811"/>
            <a:chExt cx="2136422" cy="1886657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077" y="2439811"/>
              <a:ext cx="2136422" cy="1886657"/>
            </a:xfrm>
            <a:prstGeom prst="rect">
              <a:avLst/>
            </a:prstGeom>
          </p:spPr>
        </p:pic>
        <p:grpSp>
          <p:nvGrpSpPr>
            <p:cNvPr id="60" name="组 59"/>
            <p:cNvGrpSpPr/>
            <p:nvPr/>
          </p:nvGrpSpPr>
          <p:grpSpPr>
            <a:xfrm>
              <a:off x="3873274" y="2439811"/>
              <a:ext cx="2114890" cy="1886657"/>
              <a:chOff x="3873274" y="2439811"/>
              <a:chExt cx="2114890" cy="1886657"/>
            </a:xfrm>
            <a:solidFill>
              <a:srgbClr val="268BD2">
                <a:alpha val="44314"/>
              </a:srgbClr>
            </a:solidFill>
          </p:grpSpPr>
          <p:sp>
            <p:nvSpPr>
              <p:cNvPr id="11" name="矩形 10"/>
              <p:cNvSpPr/>
              <p:nvPr/>
            </p:nvSpPr>
            <p:spPr>
              <a:xfrm>
                <a:off x="3875366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417807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448078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478558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508923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5391943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568545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3875366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417807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448078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478558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508923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5391943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68545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3873274" y="3069167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4175983" y="3069167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4478692" y="3069167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478349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5087142" y="3069167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5389851" y="3069167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5683363" y="3069167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3873274" y="3383845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4175983" y="3383845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4478692" y="3383845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478349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5087142" y="3383845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5389851" y="3383845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5683363" y="3383845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3873274" y="3697112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4175983" y="3697112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4478692" y="3697112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478349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5087142" y="3697112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5389851" y="3697112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5683363" y="3697112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3873274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417598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447869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478349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508714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5389851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568336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grpSp>
        <p:nvGrpSpPr>
          <p:cNvPr id="177" name="组 176"/>
          <p:cNvGrpSpPr/>
          <p:nvPr/>
        </p:nvGrpSpPr>
        <p:grpSpPr>
          <a:xfrm>
            <a:off x="7209796" y="769556"/>
            <a:ext cx="1650974" cy="1457962"/>
            <a:chOff x="3864077" y="2439811"/>
            <a:chExt cx="2136422" cy="1886657"/>
          </a:xfrm>
        </p:grpSpPr>
        <p:pic>
          <p:nvPicPr>
            <p:cNvPr id="178" name="图片 17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077" y="2439811"/>
              <a:ext cx="2136422" cy="1886657"/>
            </a:xfrm>
            <a:prstGeom prst="rect">
              <a:avLst/>
            </a:prstGeom>
          </p:spPr>
        </p:pic>
        <p:grpSp>
          <p:nvGrpSpPr>
            <p:cNvPr id="179" name="组 178"/>
            <p:cNvGrpSpPr/>
            <p:nvPr/>
          </p:nvGrpSpPr>
          <p:grpSpPr>
            <a:xfrm>
              <a:off x="3873274" y="2439811"/>
              <a:ext cx="2114890" cy="1886657"/>
              <a:chOff x="3873274" y="2439811"/>
              <a:chExt cx="2114890" cy="1886657"/>
            </a:xfrm>
            <a:solidFill>
              <a:srgbClr val="268BD2">
                <a:alpha val="44314"/>
              </a:srgbClr>
            </a:solidFill>
          </p:grpSpPr>
          <p:sp>
            <p:nvSpPr>
              <p:cNvPr id="180" name="矩形 179"/>
              <p:cNvSpPr/>
              <p:nvPr/>
            </p:nvSpPr>
            <p:spPr>
              <a:xfrm>
                <a:off x="3875366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1" name="矩形 180"/>
              <p:cNvSpPr/>
              <p:nvPr/>
            </p:nvSpPr>
            <p:spPr>
              <a:xfrm>
                <a:off x="417807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2" name="矩形 181"/>
              <p:cNvSpPr/>
              <p:nvPr/>
            </p:nvSpPr>
            <p:spPr>
              <a:xfrm>
                <a:off x="448078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3" name="矩形 182"/>
              <p:cNvSpPr/>
              <p:nvPr/>
            </p:nvSpPr>
            <p:spPr>
              <a:xfrm>
                <a:off x="478558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4" name="矩形 183"/>
              <p:cNvSpPr/>
              <p:nvPr/>
            </p:nvSpPr>
            <p:spPr>
              <a:xfrm>
                <a:off x="508923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5" name="矩形 184"/>
              <p:cNvSpPr/>
              <p:nvPr/>
            </p:nvSpPr>
            <p:spPr>
              <a:xfrm>
                <a:off x="5391943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6" name="矩形 185"/>
              <p:cNvSpPr/>
              <p:nvPr/>
            </p:nvSpPr>
            <p:spPr>
              <a:xfrm>
                <a:off x="568545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7" name="矩形 186"/>
              <p:cNvSpPr/>
              <p:nvPr/>
            </p:nvSpPr>
            <p:spPr>
              <a:xfrm>
                <a:off x="3875366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8" name="矩形 187"/>
              <p:cNvSpPr/>
              <p:nvPr/>
            </p:nvSpPr>
            <p:spPr>
              <a:xfrm>
                <a:off x="417807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9" name="矩形 188"/>
              <p:cNvSpPr/>
              <p:nvPr/>
            </p:nvSpPr>
            <p:spPr>
              <a:xfrm>
                <a:off x="448078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0" name="矩形 189"/>
              <p:cNvSpPr/>
              <p:nvPr/>
            </p:nvSpPr>
            <p:spPr>
              <a:xfrm>
                <a:off x="478558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1" name="矩形 190"/>
              <p:cNvSpPr/>
              <p:nvPr/>
            </p:nvSpPr>
            <p:spPr>
              <a:xfrm>
                <a:off x="508923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2" name="矩形 191"/>
              <p:cNvSpPr/>
              <p:nvPr/>
            </p:nvSpPr>
            <p:spPr>
              <a:xfrm>
                <a:off x="5391943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3" name="矩形 192"/>
              <p:cNvSpPr/>
              <p:nvPr/>
            </p:nvSpPr>
            <p:spPr>
              <a:xfrm>
                <a:off x="568545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4" name="矩形 193"/>
              <p:cNvSpPr/>
              <p:nvPr/>
            </p:nvSpPr>
            <p:spPr>
              <a:xfrm>
                <a:off x="3873274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5" name="矩形 194"/>
              <p:cNvSpPr/>
              <p:nvPr/>
            </p:nvSpPr>
            <p:spPr>
              <a:xfrm>
                <a:off x="417598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6" name="矩形 195"/>
              <p:cNvSpPr/>
              <p:nvPr/>
            </p:nvSpPr>
            <p:spPr>
              <a:xfrm>
                <a:off x="447869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7" name="矩形 196"/>
              <p:cNvSpPr/>
              <p:nvPr/>
            </p:nvSpPr>
            <p:spPr>
              <a:xfrm>
                <a:off x="478349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8" name="矩形 197"/>
              <p:cNvSpPr/>
              <p:nvPr/>
            </p:nvSpPr>
            <p:spPr>
              <a:xfrm>
                <a:off x="508714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9" name="矩形 198"/>
              <p:cNvSpPr/>
              <p:nvPr/>
            </p:nvSpPr>
            <p:spPr>
              <a:xfrm>
                <a:off x="5389851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0" name="矩形 199"/>
              <p:cNvSpPr/>
              <p:nvPr/>
            </p:nvSpPr>
            <p:spPr>
              <a:xfrm>
                <a:off x="568336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1" name="矩形 200"/>
              <p:cNvSpPr/>
              <p:nvPr/>
            </p:nvSpPr>
            <p:spPr>
              <a:xfrm>
                <a:off x="3873274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2" name="矩形 201"/>
              <p:cNvSpPr/>
              <p:nvPr/>
            </p:nvSpPr>
            <p:spPr>
              <a:xfrm>
                <a:off x="417598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3" name="矩形 202"/>
              <p:cNvSpPr/>
              <p:nvPr/>
            </p:nvSpPr>
            <p:spPr>
              <a:xfrm>
                <a:off x="447869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4" name="矩形 203"/>
              <p:cNvSpPr/>
              <p:nvPr/>
            </p:nvSpPr>
            <p:spPr>
              <a:xfrm>
                <a:off x="478349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5" name="矩形 204"/>
              <p:cNvSpPr/>
              <p:nvPr/>
            </p:nvSpPr>
            <p:spPr>
              <a:xfrm>
                <a:off x="508714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6" name="矩形 205"/>
              <p:cNvSpPr/>
              <p:nvPr/>
            </p:nvSpPr>
            <p:spPr>
              <a:xfrm>
                <a:off x="5389851" y="3383845"/>
                <a:ext cx="302709" cy="314678"/>
              </a:xfrm>
              <a:prstGeom prst="rect">
                <a:avLst/>
              </a:prstGeom>
              <a:solidFill>
                <a:srgbClr val="196796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7" name="矩形 206"/>
              <p:cNvSpPr/>
              <p:nvPr/>
            </p:nvSpPr>
            <p:spPr>
              <a:xfrm>
                <a:off x="568336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8" name="矩形 207"/>
              <p:cNvSpPr/>
              <p:nvPr/>
            </p:nvSpPr>
            <p:spPr>
              <a:xfrm>
                <a:off x="3873274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9" name="矩形 208"/>
              <p:cNvSpPr/>
              <p:nvPr/>
            </p:nvSpPr>
            <p:spPr>
              <a:xfrm>
                <a:off x="417598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10" name="矩形 209"/>
              <p:cNvSpPr/>
              <p:nvPr/>
            </p:nvSpPr>
            <p:spPr>
              <a:xfrm>
                <a:off x="447869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11" name="矩形 210"/>
              <p:cNvSpPr/>
              <p:nvPr/>
            </p:nvSpPr>
            <p:spPr>
              <a:xfrm>
                <a:off x="478349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12" name="矩形 211"/>
              <p:cNvSpPr/>
              <p:nvPr/>
            </p:nvSpPr>
            <p:spPr>
              <a:xfrm>
                <a:off x="508714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13" name="矩形 212"/>
              <p:cNvSpPr/>
              <p:nvPr/>
            </p:nvSpPr>
            <p:spPr>
              <a:xfrm>
                <a:off x="5389851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14" name="矩形 213"/>
              <p:cNvSpPr/>
              <p:nvPr/>
            </p:nvSpPr>
            <p:spPr>
              <a:xfrm>
                <a:off x="568336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15" name="矩形 214"/>
              <p:cNvSpPr/>
              <p:nvPr/>
            </p:nvSpPr>
            <p:spPr>
              <a:xfrm>
                <a:off x="3873274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16" name="矩形 215"/>
              <p:cNvSpPr/>
              <p:nvPr/>
            </p:nvSpPr>
            <p:spPr>
              <a:xfrm>
                <a:off x="417598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17" name="矩形 216"/>
              <p:cNvSpPr/>
              <p:nvPr/>
            </p:nvSpPr>
            <p:spPr>
              <a:xfrm>
                <a:off x="447869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18" name="矩形 217"/>
              <p:cNvSpPr/>
              <p:nvPr/>
            </p:nvSpPr>
            <p:spPr>
              <a:xfrm>
                <a:off x="478349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19" name="矩形 218"/>
              <p:cNvSpPr/>
              <p:nvPr/>
            </p:nvSpPr>
            <p:spPr>
              <a:xfrm>
                <a:off x="508714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20" name="矩形 219"/>
              <p:cNvSpPr/>
              <p:nvPr/>
            </p:nvSpPr>
            <p:spPr>
              <a:xfrm>
                <a:off x="5389851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21" name="矩形 220"/>
              <p:cNvSpPr/>
              <p:nvPr/>
            </p:nvSpPr>
            <p:spPr>
              <a:xfrm>
                <a:off x="568336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cxnSp>
        <p:nvCxnSpPr>
          <p:cNvPr id="224" name="直线连接符 223"/>
          <p:cNvCxnSpPr/>
          <p:nvPr/>
        </p:nvCxnSpPr>
        <p:spPr>
          <a:xfrm flipV="1">
            <a:off x="4954421" y="1741167"/>
            <a:ext cx="3423306" cy="122590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线连接符 227"/>
          <p:cNvCxnSpPr/>
          <p:nvPr/>
        </p:nvCxnSpPr>
        <p:spPr>
          <a:xfrm flipV="1">
            <a:off x="4947313" y="1497991"/>
            <a:ext cx="3439946" cy="78407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直线连接符 233"/>
          <p:cNvCxnSpPr/>
          <p:nvPr/>
        </p:nvCxnSpPr>
        <p:spPr>
          <a:xfrm flipV="1">
            <a:off x="5567792" y="1737402"/>
            <a:ext cx="3046286" cy="1269539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5" name="组 334"/>
          <p:cNvGrpSpPr/>
          <p:nvPr/>
        </p:nvGrpSpPr>
        <p:grpSpPr>
          <a:xfrm>
            <a:off x="7216903" y="2758024"/>
            <a:ext cx="1650974" cy="1457962"/>
            <a:chOff x="3864077" y="2439811"/>
            <a:chExt cx="2136422" cy="1886657"/>
          </a:xfrm>
        </p:grpSpPr>
        <p:pic>
          <p:nvPicPr>
            <p:cNvPr id="336" name="图片 33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077" y="2439811"/>
              <a:ext cx="2136422" cy="1886657"/>
            </a:xfrm>
            <a:prstGeom prst="rect">
              <a:avLst/>
            </a:prstGeom>
          </p:spPr>
        </p:pic>
        <p:grpSp>
          <p:nvGrpSpPr>
            <p:cNvPr id="337" name="组 336"/>
            <p:cNvGrpSpPr/>
            <p:nvPr/>
          </p:nvGrpSpPr>
          <p:grpSpPr>
            <a:xfrm>
              <a:off x="3873274" y="2439811"/>
              <a:ext cx="2114890" cy="1886657"/>
              <a:chOff x="3873274" y="2439811"/>
              <a:chExt cx="2114890" cy="1886657"/>
            </a:xfrm>
            <a:solidFill>
              <a:srgbClr val="268BD2">
                <a:alpha val="44314"/>
              </a:srgbClr>
            </a:solidFill>
          </p:grpSpPr>
          <p:sp>
            <p:nvSpPr>
              <p:cNvPr id="338" name="矩形 337"/>
              <p:cNvSpPr/>
              <p:nvPr/>
            </p:nvSpPr>
            <p:spPr>
              <a:xfrm>
                <a:off x="3875366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39" name="矩形 338"/>
              <p:cNvSpPr/>
              <p:nvPr/>
            </p:nvSpPr>
            <p:spPr>
              <a:xfrm>
                <a:off x="417807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40" name="矩形 339"/>
              <p:cNvSpPr/>
              <p:nvPr/>
            </p:nvSpPr>
            <p:spPr>
              <a:xfrm>
                <a:off x="448078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41" name="矩形 340"/>
              <p:cNvSpPr/>
              <p:nvPr/>
            </p:nvSpPr>
            <p:spPr>
              <a:xfrm>
                <a:off x="478558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42" name="矩形 341"/>
              <p:cNvSpPr/>
              <p:nvPr/>
            </p:nvSpPr>
            <p:spPr>
              <a:xfrm>
                <a:off x="508923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43" name="矩形 342"/>
              <p:cNvSpPr/>
              <p:nvPr/>
            </p:nvSpPr>
            <p:spPr>
              <a:xfrm>
                <a:off x="5391943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44" name="矩形 343"/>
              <p:cNvSpPr/>
              <p:nvPr/>
            </p:nvSpPr>
            <p:spPr>
              <a:xfrm>
                <a:off x="568545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45" name="矩形 344"/>
              <p:cNvSpPr/>
              <p:nvPr/>
            </p:nvSpPr>
            <p:spPr>
              <a:xfrm>
                <a:off x="3875366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46" name="矩形 345"/>
              <p:cNvSpPr/>
              <p:nvPr/>
            </p:nvSpPr>
            <p:spPr>
              <a:xfrm>
                <a:off x="417807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47" name="矩形 346"/>
              <p:cNvSpPr/>
              <p:nvPr/>
            </p:nvSpPr>
            <p:spPr>
              <a:xfrm>
                <a:off x="448078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48" name="矩形 347"/>
              <p:cNvSpPr/>
              <p:nvPr/>
            </p:nvSpPr>
            <p:spPr>
              <a:xfrm>
                <a:off x="478558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49" name="矩形 348"/>
              <p:cNvSpPr/>
              <p:nvPr/>
            </p:nvSpPr>
            <p:spPr>
              <a:xfrm>
                <a:off x="508923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50" name="矩形 349"/>
              <p:cNvSpPr/>
              <p:nvPr/>
            </p:nvSpPr>
            <p:spPr>
              <a:xfrm>
                <a:off x="5391943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51" name="矩形 350"/>
              <p:cNvSpPr/>
              <p:nvPr/>
            </p:nvSpPr>
            <p:spPr>
              <a:xfrm>
                <a:off x="568545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52" name="矩形 351"/>
              <p:cNvSpPr/>
              <p:nvPr/>
            </p:nvSpPr>
            <p:spPr>
              <a:xfrm>
                <a:off x="3873274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53" name="矩形 352"/>
              <p:cNvSpPr/>
              <p:nvPr/>
            </p:nvSpPr>
            <p:spPr>
              <a:xfrm>
                <a:off x="417598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54" name="矩形 353"/>
              <p:cNvSpPr/>
              <p:nvPr/>
            </p:nvSpPr>
            <p:spPr>
              <a:xfrm>
                <a:off x="447869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55" name="矩形 354"/>
              <p:cNvSpPr/>
              <p:nvPr/>
            </p:nvSpPr>
            <p:spPr>
              <a:xfrm>
                <a:off x="478349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56" name="矩形 355"/>
              <p:cNvSpPr/>
              <p:nvPr/>
            </p:nvSpPr>
            <p:spPr>
              <a:xfrm>
                <a:off x="508714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57" name="矩形 356"/>
              <p:cNvSpPr/>
              <p:nvPr/>
            </p:nvSpPr>
            <p:spPr>
              <a:xfrm>
                <a:off x="5389851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58" name="矩形 357"/>
              <p:cNvSpPr/>
              <p:nvPr/>
            </p:nvSpPr>
            <p:spPr>
              <a:xfrm>
                <a:off x="568336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59" name="矩形 358"/>
              <p:cNvSpPr/>
              <p:nvPr/>
            </p:nvSpPr>
            <p:spPr>
              <a:xfrm>
                <a:off x="3873274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0" name="矩形 359"/>
              <p:cNvSpPr/>
              <p:nvPr/>
            </p:nvSpPr>
            <p:spPr>
              <a:xfrm>
                <a:off x="4175983" y="3383845"/>
                <a:ext cx="302709" cy="314678"/>
              </a:xfrm>
              <a:prstGeom prst="rect">
                <a:avLst/>
              </a:prstGeom>
              <a:solidFill>
                <a:srgbClr val="2AA198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1" name="矩形 360"/>
              <p:cNvSpPr/>
              <p:nvPr/>
            </p:nvSpPr>
            <p:spPr>
              <a:xfrm>
                <a:off x="447869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2" name="矩形 361"/>
              <p:cNvSpPr/>
              <p:nvPr/>
            </p:nvSpPr>
            <p:spPr>
              <a:xfrm>
                <a:off x="478349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3" name="矩形 362"/>
              <p:cNvSpPr/>
              <p:nvPr/>
            </p:nvSpPr>
            <p:spPr>
              <a:xfrm>
                <a:off x="508714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4" name="矩形 363"/>
              <p:cNvSpPr/>
              <p:nvPr/>
            </p:nvSpPr>
            <p:spPr>
              <a:xfrm>
                <a:off x="5389851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5" name="矩形 364"/>
              <p:cNvSpPr/>
              <p:nvPr/>
            </p:nvSpPr>
            <p:spPr>
              <a:xfrm>
                <a:off x="568336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6" name="矩形 365"/>
              <p:cNvSpPr/>
              <p:nvPr/>
            </p:nvSpPr>
            <p:spPr>
              <a:xfrm>
                <a:off x="3873274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7" name="矩形 366"/>
              <p:cNvSpPr/>
              <p:nvPr/>
            </p:nvSpPr>
            <p:spPr>
              <a:xfrm>
                <a:off x="417598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8" name="矩形 367"/>
              <p:cNvSpPr/>
              <p:nvPr/>
            </p:nvSpPr>
            <p:spPr>
              <a:xfrm>
                <a:off x="447869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9" name="矩形 368"/>
              <p:cNvSpPr/>
              <p:nvPr/>
            </p:nvSpPr>
            <p:spPr>
              <a:xfrm>
                <a:off x="478349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0" name="矩形 369"/>
              <p:cNvSpPr/>
              <p:nvPr/>
            </p:nvSpPr>
            <p:spPr>
              <a:xfrm>
                <a:off x="508714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1" name="矩形 370"/>
              <p:cNvSpPr/>
              <p:nvPr/>
            </p:nvSpPr>
            <p:spPr>
              <a:xfrm>
                <a:off x="5389851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2" name="矩形 371"/>
              <p:cNvSpPr/>
              <p:nvPr/>
            </p:nvSpPr>
            <p:spPr>
              <a:xfrm>
                <a:off x="568336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3" name="矩形 372"/>
              <p:cNvSpPr/>
              <p:nvPr/>
            </p:nvSpPr>
            <p:spPr>
              <a:xfrm>
                <a:off x="3873274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4" name="矩形 373"/>
              <p:cNvSpPr/>
              <p:nvPr/>
            </p:nvSpPr>
            <p:spPr>
              <a:xfrm>
                <a:off x="417598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5" name="矩形 374"/>
              <p:cNvSpPr/>
              <p:nvPr/>
            </p:nvSpPr>
            <p:spPr>
              <a:xfrm>
                <a:off x="447869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6" name="矩形 375"/>
              <p:cNvSpPr/>
              <p:nvPr/>
            </p:nvSpPr>
            <p:spPr>
              <a:xfrm>
                <a:off x="478349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7" name="矩形 376"/>
              <p:cNvSpPr/>
              <p:nvPr/>
            </p:nvSpPr>
            <p:spPr>
              <a:xfrm>
                <a:off x="508714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8" name="矩形 377"/>
              <p:cNvSpPr/>
              <p:nvPr/>
            </p:nvSpPr>
            <p:spPr>
              <a:xfrm>
                <a:off x="5389851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9" name="矩形 378"/>
              <p:cNvSpPr/>
              <p:nvPr/>
            </p:nvSpPr>
            <p:spPr>
              <a:xfrm>
                <a:off x="568336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cxnSp>
        <p:nvCxnSpPr>
          <p:cNvPr id="428" name="直线连接符 427"/>
          <p:cNvCxnSpPr/>
          <p:nvPr/>
        </p:nvCxnSpPr>
        <p:spPr>
          <a:xfrm flipV="1">
            <a:off x="5660158" y="1499968"/>
            <a:ext cx="2949878" cy="77814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直线连接符 429"/>
          <p:cNvCxnSpPr/>
          <p:nvPr/>
        </p:nvCxnSpPr>
        <p:spPr>
          <a:xfrm>
            <a:off x="4722838" y="3016055"/>
            <a:ext cx="2963365" cy="717471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直线连接符 432"/>
          <p:cNvCxnSpPr/>
          <p:nvPr/>
        </p:nvCxnSpPr>
        <p:spPr>
          <a:xfrm>
            <a:off x="4729218" y="2292968"/>
            <a:ext cx="2958771" cy="1187382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直线连接符 435"/>
          <p:cNvCxnSpPr/>
          <p:nvPr/>
        </p:nvCxnSpPr>
        <p:spPr>
          <a:xfrm>
            <a:off x="4020333" y="2287619"/>
            <a:ext cx="3433561" cy="1199386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2" name="直线连接符 441"/>
          <p:cNvCxnSpPr/>
          <p:nvPr/>
        </p:nvCxnSpPr>
        <p:spPr>
          <a:xfrm>
            <a:off x="4027440" y="3012290"/>
            <a:ext cx="3432834" cy="721236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3" name="组 692"/>
          <p:cNvGrpSpPr/>
          <p:nvPr/>
        </p:nvGrpSpPr>
        <p:grpSpPr>
          <a:xfrm>
            <a:off x="7233281" y="5118292"/>
            <a:ext cx="1650974" cy="1457962"/>
            <a:chOff x="3864077" y="2439811"/>
            <a:chExt cx="2136422" cy="1886657"/>
          </a:xfrm>
        </p:grpSpPr>
        <p:pic>
          <p:nvPicPr>
            <p:cNvPr id="694" name="图片 69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077" y="2439811"/>
              <a:ext cx="2136422" cy="1886657"/>
            </a:xfrm>
            <a:prstGeom prst="rect">
              <a:avLst/>
            </a:prstGeom>
          </p:spPr>
        </p:pic>
        <p:grpSp>
          <p:nvGrpSpPr>
            <p:cNvPr id="695" name="组 694"/>
            <p:cNvGrpSpPr/>
            <p:nvPr/>
          </p:nvGrpSpPr>
          <p:grpSpPr>
            <a:xfrm>
              <a:off x="3873274" y="2439811"/>
              <a:ext cx="2114890" cy="1886657"/>
              <a:chOff x="3873274" y="2439811"/>
              <a:chExt cx="2114890" cy="1886657"/>
            </a:xfrm>
            <a:solidFill>
              <a:srgbClr val="268BD2">
                <a:alpha val="44314"/>
              </a:srgbClr>
            </a:solidFill>
          </p:grpSpPr>
          <p:sp>
            <p:nvSpPr>
              <p:cNvPr id="696" name="矩形 695"/>
              <p:cNvSpPr/>
              <p:nvPr/>
            </p:nvSpPr>
            <p:spPr>
              <a:xfrm>
                <a:off x="3875366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97" name="矩形 696"/>
              <p:cNvSpPr/>
              <p:nvPr/>
            </p:nvSpPr>
            <p:spPr>
              <a:xfrm>
                <a:off x="417807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98" name="矩形 697"/>
              <p:cNvSpPr/>
              <p:nvPr/>
            </p:nvSpPr>
            <p:spPr>
              <a:xfrm>
                <a:off x="448078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99" name="矩形 698"/>
              <p:cNvSpPr/>
              <p:nvPr/>
            </p:nvSpPr>
            <p:spPr>
              <a:xfrm>
                <a:off x="478558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00" name="矩形 699"/>
              <p:cNvSpPr/>
              <p:nvPr/>
            </p:nvSpPr>
            <p:spPr>
              <a:xfrm>
                <a:off x="508923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01" name="矩形 700"/>
              <p:cNvSpPr/>
              <p:nvPr/>
            </p:nvSpPr>
            <p:spPr>
              <a:xfrm>
                <a:off x="5391943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02" name="矩形 701"/>
              <p:cNvSpPr/>
              <p:nvPr/>
            </p:nvSpPr>
            <p:spPr>
              <a:xfrm>
                <a:off x="568545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03" name="矩形 702"/>
              <p:cNvSpPr/>
              <p:nvPr/>
            </p:nvSpPr>
            <p:spPr>
              <a:xfrm>
                <a:off x="3875366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04" name="矩形 703"/>
              <p:cNvSpPr/>
              <p:nvPr/>
            </p:nvSpPr>
            <p:spPr>
              <a:xfrm>
                <a:off x="417807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05" name="矩形 704"/>
              <p:cNvSpPr/>
              <p:nvPr/>
            </p:nvSpPr>
            <p:spPr>
              <a:xfrm>
                <a:off x="448078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06" name="矩形 705"/>
              <p:cNvSpPr/>
              <p:nvPr/>
            </p:nvSpPr>
            <p:spPr>
              <a:xfrm>
                <a:off x="478558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07" name="矩形 706"/>
              <p:cNvSpPr/>
              <p:nvPr/>
            </p:nvSpPr>
            <p:spPr>
              <a:xfrm>
                <a:off x="508923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08" name="矩形 707"/>
              <p:cNvSpPr/>
              <p:nvPr/>
            </p:nvSpPr>
            <p:spPr>
              <a:xfrm>
                <a:off x="5391943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09" name="矩形 708"/>
              <p:cNvSpPr/>
              <p:nvPr/>
            </p:nvSpPr>
            <p:spPr>
              <a:xfrm>
                <a:off x="568545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10" name="矩形 709"/>
              <p:cNvSpPr/>
              <p:nvPr/>
            </p:nvSpPr>
            <p:spPr>
              <a:xfrm>
                <a:off x="3873274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11" name="矩形 710"/>
              <p:cNvSpPr/>
              <p:nvPr/>
            </p:nvSpPr>
            <p:spPr>
              <a:xfrm>
                <a:off x="417598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12" name="矩形 711"/>
              <p:cNvSpPr/>
              <p:nvPr/>
            </p:nvSpPr>
            <p:spPr>
              <a:xfrm>
                <a:off x="447869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13" name="矩形 712"/>
              <p:cNvSpPr/>
              <p:nvPr/>
            </p:nvSpPr>
            <p:spPr>
              <a:xfrm>
                <a:off x="478349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14" name="矩形 713"/>
              <p:cNvSpPr/>
              <p:nvPr/>
            </p:nvSpPr>
            <p:spPr>
              <a:xfrm>
                <a:off x="508714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15" name="矩形 714"/>
              <p:cNvSpPr/>
              <p:nvPr/>
            </p:nvSpPr>
            <p:spPr>
              <a:xfrm>
                <a:off x="5389851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16" name="矩形 715"/>
              <p:cNvSpPr/>
              <p:nvPr/>
            </p:nvSpPr>
            <p:spPr>
              <a:xfrm>
                <a:off x="568336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17" name="矩形 716"/>
              <p:cNvSpPr/>
              <p:nvPr/>
            </p:nvSpPr>
            <p:spPr>
              <a:xfrm>
                <a:off x="3873274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18" name="矩形 717"/>
              <p:cNvSpPr/>
              <p:nvPr/>
            </p:nvSpPr>
            <p:spPr>
              <a:xfrm>
                <a:off x="4175983" y="3383845"/>
                <a:ext cx="302709" cy="314678"/>
              </a:xfrm>
              <a:prstGeom prst="rect">
                <a:avLst/>
              </a:prstGeom>
              <a:solidFill>
                <a:srgbClr val="2AA198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19" name="矩形 718"/>
              <p:cNvSpPr/>
              <p:nvPr/>
            </p:nvSpPr>
            <p:spPr>
              <a:xfrm>
                <a:off x="447869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20" name="矩形 719"/>
              <p:cNvSpPr/>
              <p:nvPr/>
            </p:nvSpPr>
            <p:spPr>
              <a:xfrm>
                <a:off x="478349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21" name="矩形 720"/>
              <p:cNvSpPr/>
              <p:nvPr/>
            </p:nvSpPr>
            <p:spPr>
              <a:xfrm>
                <a:off x="508714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22" name="矩形 721"/>
              <p:cNvSpPr/>
              <p:nvPr/>
            </p:nvSpPr>
            <p:spPr>
              <a:xfrm>
                <a:off x="5389851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23" name="矩形 722"/>
              <p:cNvSpPr/>
              <p:nvPr/>
            </p:nvSpPr>
            <p:spPr>
              <a:xfrm>
                <a:off x="568336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24" name="矩形 723"/>
              <p:cNvSpPr/>
              <p:nvPr/>
            </p:nvSpPr>
            <p:spPr>
              <a:xfrm>
                <a:off x="3873274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25" name="矩形 724"/>
              <p:cNvSpPr/>
              <p:nvPr/>
            </p:nvSpPr>
            <p:spPr>
              <a:xfrm>
                <a:off x="417598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26" name="矩形 725"/>
              <p:cNvSpPr/>
              <p:nvPr/>
            </p:nvSpPr>
            <p:spPr>
              <a:xfrm>
                <a:off x="447869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27" name="矩形 726"/>
              <p:cNvSpPr/>
              <p:nvPr/>
            </p:nvSpPr>
            <p:spPr>
              <a:xfrm>
                <a:off x="478349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28" name="矩形 727"/>
              <p:cNvSpPr/>
              <p:nvPr/>
            </p:nvSpPr>
            <p:spPr>
              <a:xfrm>
                <a:off x="508714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29" name="矩形 728"/>
              <p:cNvSpPr/>
              <p:nvPr/>
            </p:nvSpPr>
            <p:spPr>
              <a:xfrm>
                <a:off x="5389851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30" name="矩形 729"/>
              <p:cNvSpPr/>
              <p:nvPr/>
            </p:nvSpPr>
            <p:spPr>
              <a:xfrm>
                <a:off x="568336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31" name="矩形 730"/>
              <p:cNvSpPr/>
              <p:nvPr/>
            </p:nvSpPr>
            <p:spPr>
              <a:xfrm>
                <a:off x="3873274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32" name="矩形 731"/>
              <p:cNvSpPr/>
              <p:nvPr/>
            </p:nvSpPr>
            <p:spPr>
              <a:xfrm>
                <a:off x="417598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33" name="矩形 732"/>
              <p:cNvSpPr/>
              <p:nvPr/>
            </p:nvSpPr>
            <p:spPr>
              <a:xfrm>
                <a:off x="447869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34" name="矩形 733"/>
              <p:cNvSpPr/>
              <p:nvPr/>
            </p:nvSpPr>
            <p:spPr>
              <a:xfrm>
                <a:off x="478349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35" name="矩形 734"/>
              <p:cNvSpPr/>
              <p:nvPr/>
            </p:nvSpPr>
            <p:spPr>
              <a:xfrm>
                <a:off x="508714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36" name="矩形 735"/>
              <p:cNvSpPr/>
              <p:nvPr/>
            </p:nvSpPr>
            <p:spPr>
              <a:xfrm>
                <a:off x="5389851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37" name="矩形 736"/>
              <p:cNvSpPr/>
              <p:nvPr/>
            </p:nvSpPr>
            <p:spPr>
              <a:xfrm>
                <a:off x="568336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grpSp>
        <p:nvGrpSpPr>
          <p:cNvPr id="738" name="组 737"/>
          <p:cNvGrpSpPr/>
          <p:nvPr/>
        </p:nvGrpSpPr>
        <p:grpSpPr>
          <a:xfrm>
            <a:off x="4027440" y="5118292"/>
            <a:ext cx="1650974" cy="1457962"/>
            <a:chOff x="3864077" y="2439811"/>
            <a:chExt cx="2136422" cy="1886657"/>
          </a:xfrm>
        </p:grpSpPr>
        <p:pic>
          <p:nvPicPr>
            <p:cNvPr id="739" name="图片 73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077" y="2439811"/>
              <a:ext cx="2136422" cy="1886657"/>
            </a:xfrm>
            <a:prstGeom prst="rect">
              <a:avLst/>
            </a:prstGeom>
          </p:spPr>
        </p:pic>
        <p:grpSp>
          <p:nvGrpSpPr>
            <p:cNvPr id="740" name="组 739"/>
            <p:cNvGrpSpPr/>
            <p:nvPr/>
          </p:nvGrpSpPr>
          <p:grpSpPr>
            <a:xfrm>
              <a:off x="3873274" y="2439811"/>
              <a:ext cx="2114890" cy="1886657"/>
              <a:chOff x="3873274" y="2439811"/>
              <a:chExt cx="2114890" cy="1886657"/>
            </a:xfrm>
            <a:solidFill>
              <a:srgbClr val="268BD2">
                <a:alpha val="44314"/>
              </a:srgbClr>
            </a:solidFill>
          </p:grpSpPr>
          <p:sp>
            <p:nvSpPr>
              <p:cNvPr id="741" name="矩形 740"/>
              <p:cNvSpPr/>
              <p:nvPr/>
            </p:nvSpPr>
            <p:spPr>
              <a:xfrm>
                <a:off x="3875366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42" name="矩形 741"/>
              <p:cNvSpPr/>
              <p:nvPr/>
            </p:nvSpPr>
            <p:spPr>
              <a:xfrm>
                <a:off x="417807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43" name="矩形 742"/>
              <p:cNvSpPr/>
              <p:nvPr/>
            </p:nvSpPr>
            <p:spPr>
              <a:xfrm>
                <a:off x="448078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44" name="矩形 743"/>
              <p:cNvSpPr/>
              <p:nvPr/>
            </p:nvSpPr>
            <p:spPr>
              <a:xfrm>
                <a:off x="478558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45" name="矩形 744"/>
              <p:cNvSpPr/>
              <p:nvPr/>
            </p:nvSpPr>
            <p:spPr>
              <a:xfrm>
                <a:off x="508923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46" name="矩形 745"/>
              <p:cNvSpPr/>
              <p:nvPr/>
            </p:nvSpPr>
            <p:spPr>
              <a:xfrm>
                <a:off x="5391943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47" name="矩形 746"/>
              <p:cNvSpPr/>
              <p:nvPr/>
            </p:nvSpPr>
            <p:spPr>
              <a:xfrm>
                <a:off x="568545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48" name="矩形 747"/>
              <p:cNvSpPr/>
              <p:nvPr/>
            </p:nvSpPr>
            <p:spPr>
              <a:xfrm>
                <a:off x="3875366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49" name="矩形 748"/>
              <p:cNvSpPr/>
              <p:nvPr/>
            </p:nvSpPr>
            <p:spPr>
              <a:xfrm>
                <a:off x="417807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50" name="矩形 749"/>
              <p:cNvSpPr/>
              <p:nvPr/>
            </p:nvSpPr>
            <p:spPr>
              <a:xfrm>
                <a:off x="448078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51" name="矩形 750"/>
              <p:cNvSpPr/>
              <p:nvPr/>
            </p:nvSpPr>
            <p:spPr>
              <a:xfrm>
                <a:off x="478558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52" name="矩形 751"/>
              <p:cNvSpPr/>
              <p:nvPr/>
            </p:nvSpPr>
            <p:spPr>
              <a:xfrm>
                <a:off x="508923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53" name="矩形 752"/>
              <p:cNvSpPr/>
              <p:nvPr/>
            </p:nvSpPr>
            <p:spPr>
              <a:xfrm>
                <a:off x="5391943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54" name="矩形 753"/>
              <p:cNvSpPr/>
              <p:nvPr/>
            </p:nvSpPr>
            <p:spPr>
              <a:xfrm>
                <a:off x="568545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55" name="矩形 754"/>
              <p:cNvSpPr/>
              <p:nvPr/>
            </p:nvSpPr>
            <p:spPr>
              <a:xfrm>
                <a:off x="3873274" y="3069167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56" name="矩形 755"/>
              <p:cNvSpPr/>
              <p:nvPr/>
            </p:nvSpPr>
            <p:spPr>
              <a:xfrm>
                <a:off x="4175983" y="3069167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57" name="矩形 756"/>
              <p:cNvSpPr/>
              <p:nvPr/>
            </p:nvSpPr>
            <p:spPr>
              <a:xfrm>
                <a:off x="4478692" y="3069167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58" name="矩形 757"/>
              <p:cNvSpPr/>
              <p:nvPr/>
            </p:nvSpPr>
            <p:spPr>
              <a:xfrm>
                <a:off x="478349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59" name="矩形 758"/>
              <p:cNvSpPr/>
              <p:nvPr/>
            </p:nvSpPr>
            <p:spPr>
              <a:xfrm>
                <a:off x="5087142" y="3069167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60" name="矩形 759"/>
              <p:cNvSpPr/>
              <p:nvPr/>
            </p:nvSpPr>
            <p:spPr>
              <a:xfrm>
                <a:off x="5389851" y="3069167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61" name="矩形 760"/>
              <p:cNvSpPr/>
              <p:nvPr/>
            </p:nvSpPr>
            <p:spPr>
              <a:xfrm>
                <a:off x="5683363" y="3069167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62" name="矩形 761"/>
              <p:cNvSpPr/>
              <p:nvPr/>
            </p:nvSpPr>
            <p:spPr>
              <a:xfrm>
                <a:off x="3873274" y="3383845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63" name="矩形 762"/>
              <p:cNvSpPr/>
              <p:nvPr/>
            </p:nvSpPr>
            <p:spPr>
              <a:xfrm>
                <a:off x="4175983" y="3383845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64" name="矩形 763"/>
              <p:cNvSpPr/>
              <p:nvPr/>
            </p:nvSpPr>
            <p:spPr>
              <a:xfrm>
                <a:off x="4478692" y="3383845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65" name="矩形 764"/>
              <p:cNvSpPr/>
              <p:nvPr/>
            </p:nvSpPr>
            <p:spPr>
              <a:xfrm>
                <a:off x="478349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66" name="矩形 765"/>
              <p:cNvSpPr/>
              <p:nvPr/>
            </p:nvSpPr>
            <p:spPr>
              <a:xfrm>
                <a:off x="5087142" y="3383845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67" name="矩形 766"/>
              <p:cNvSpPr/>
              <p:nvPr/>
            </p:nvSpPr>
            <p:spPr>
              <a:xfrm>
                <a:off x="5389851" y="3383845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68" name="矩形 767"/>
              <p:cNvSpPr/>
              <p:nvPr/>
            </p:nvSpPr>
            <p:spPr>
              <a:xfrm>
                <a:off x="5683363" y="3383845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69" name="矩形 768"/>
              <p:cNvSpPr/>
              <p:nvPr/>
            </p:nvSpPr>
            <p:spPr>
              <a:xfrm>
                <a:off x="3873274" y="3697112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70" name="矩形 769"/>
              <p:cNvSpPr/>
              <p:nvPr/>
            </p:nvSpPr>
            <p:spPr>
              <a:xfrm>
                <a:off x="4175983" y="3697112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71" name="矩形 770"/>
              <p:cNvSpPr/>
              <p:nvPr/>
            </p:nvSpPr>
            <p:spPr>
              <a:xfrm>
                <a:off x="4478692" y="3697112"/>
                <a:ext cx="302709" cy="314678"/>
              </a:xfrm>
              <a:prstGeom prst="rect">
                <a:avLst/>
              </a:prstGeom>
              <a:solidFill>
                <a:srgbClr val="2AA198">
                  <a:alpha val="79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72" name="矩形 771"/>
              <p:cNvSpPr/>
              <p:nvPr/>
            </p:nvSpPr>
            <p:spPr>
              <a:xfrm>
                <a:off x="478349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73" name="矩形 772"/>
              <p:cNvSpPr/>
              <p:nvPr/>
            </p:nvSpPr>
            <p:spPr>
              <a:xfrm>
                <a:off x="5087142" y="3697112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74" name="矩形 773"/>
              <p:cNvSpPr/>
              <p:nvPr/>
            </p:nvSpPr>
            <p:spPr>
              <a:xfrm>
                <a:off x="5389851" y="3697112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75" name="矩形 774"/>
              <p:cNvSpPr/>
              <p:nvPr/>
            </p:nvSpPr>
            <p:spPr>
              <a:xfrm>
                <a:off x="5683363" y="3697112"/>
                <a:ext cx="302709" cy="314678"/>
              </a:xfrm>
              <a:prstGeom prst="rect">
                <a:avLst/>
              </a:prstGeom>
              <a:solidFill>
                <a:schemeClr val="accent2">
                  <a:lumMod val="75000"/>
                  <a:alpha val="83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76" name="矩形 775"/>
              <p:cNvSpPr/>
              <p:nvPr/>
            </p:nvSpPr>
            <p:spPr>
              <a:xfrm>
                <a:off x="3873274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77" name="矩形 776"/>
              <p:cNvSpPr/>
              <p:nvPr/>
            </p:nvSpPr>
            <p:spPr>
              <a:xfrm>
                <a:off x="417598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78" name="矩形 777"/>
              <p:cNvSpPr/>
              <p:nvPr/>
            </p:nvSpPr>
            <p:spPr>
              <a:xfrm>
                <a:off x="447869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79" name="矩形 778"/>
              <p:cNvSpPr/>
              <p:nvPr/>
            </p:nvSpPr>
            <p:spPr>
              <a:xfrm>
                <a:off x="478349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80" name="矩形 779"/>
              <p:cNvSpPr/>
              <p:nvPr/>
            </p:nvSpPr>
            <p:spPr>
              <a:xfrm>
                <a:off x="508714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81" name="矩形 780"/>
              <p:cNvSpPr/>
              <p:nvPr/>
            </p:nvSpPr>
            <p:spPr>
              <a:xfrm>
                <a:off x="5389851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82" name="矩形 781"/>
              <p:cNvSpPr/>
              <p:nvPr/>
            </p:nvSpPr>
            <p:spPr>
              <a:xfrm>
                <a:off x="568336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cxnSp>
        <p:nvCxnSpPr>
          <p:cNvPr id="783" name="直线连接符 782"/>
          <p:cNvCxnSpPr/>
          <p:nvPr/>
        </p:nvCxnSpPr>
        <p:spPr>
          <a:xfrm>
            <a:off x="5687138" y="5617816"/>
            <a:ext cx="2012378" cy="229457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6" name="直线连接符 785"/>
          <p:cNvCxnSpPr/>
          <p:nvPr/>
        </p:nvCxnSpPr>
        <p:spPr>
          <a:xfrm flipV="1">
            <a:off x="4960634" y="6082553"/>
            <a:ext cx="2512063" cy="237040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3" name="直线连接符 792"/>
          <p:cNvCxnSpPr/>
          <p:nvPr/>
        </p:nvCxnSpPr>
        <p:spPr>
          <a:xfrm>
            <a:off x="4971868" y="5600093"/>
            <a:ext cx="2492914" cy="250374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7" name="直线连接符 796"/>
          <p:cNvCxnSpPr/>
          <p:nvPr/>
        </p:nvCxnSpPr>
        <p:spPr>
          <a:xfrm flipV="1">
            <a:off x="5674372" y="6092552"/>
            <a:ext cx="2025144" cy="241617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8" name="矩形 837"/>
          <p:cNvSpPr/>
          <p:nvPr/>
        </p:nvSpPr>
        <p:spPr>
          <a:xfrm>
            <a:off x="5676835" y="5256764"/>
            <a:ext cx="150874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about?</a:t>
            </a:r>
            <a:endParaRPr lang="zh-CN" altLang="en-US" sz="2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58"/>
    </mc:Choice>
    <mc:Fallback xmlns="">
      <p:transition spd="slow" advTm="265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715531" y="16433"/>
            <a:ext cx="104159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Nonlocal</a:t>
            </a:r>
            <a:r>
              <a:rPr lang="zh-CN" altLang="en-US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3200" dirty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</a:t>
            </a:r>
            <a:r>
              <a:rPr lang="zh-CN" altLang="en-US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Fuse</a:t>
            </a:r>
            <a:r>
              <a:rPr lang="zh-CN" altLang="en-US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Long</a:t>
            </a:r>
            <a:r>
              <a:rPr lang="zh-CN" altLang="en-US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Range</a:t>
            </a:r>
            <a:r>
              <a:rPr lang="zh-CN" altLang="en-US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Features</a:t>
            </a:r>
            <a:r>
              <a:rPr lang="zh-CN" altLang="en-US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</a:t>
            </a:r>
            <a:endParaRPr lang="zh-CN" altLang="en-US" sz="3200" b="0" cap="none" spc="0" dirty="0">
              <a:ln w="0">
                <a:solidFill>
                  <a:sysClr val="windowText" lastClr="000000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102" name="组 101"/>
          <p:cNvGrpSpPr/>
          <p:nvPr/>
        </p:nvGrpSpPr>
        <p:grpSpPr>
          <a:xfrm>
            <a:off x="1280142" y="1620535"/>
            <a:ext cx="1919929" cy="1633176"/>
            <a:chOff x="3864077" y="2439811"/>
            <a:chExt cx="2136422" cy="1886657"/>
          </a:xfrm>
          <a:solidFill>
            <a:srgbClr val="2AA198">
              <a:alpha val="50000"/>
            </a:srgbClr>
          </a:solidFill>
        </p:grpSpPr>
        <p:pic>
          <p:nvPicPr>
            <p:cNvPr id="153" name="图片 15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077" y="2439811"/>
              <a:ext cx="2136422" cy="1886657"/>
            </a:xfrm>
            <a:prstGeom prst="rect">
              <a:avLst/>
            </a:prstGeom>
            <a:grpFill/>
          </p:spPr>
        </p:pic>
        <p:grpSp>
          <p:nvGrpSpPr>
            <p:cNvPr id="154" name="组 153"/>
            <p:cNvGrpSpPr/>
            <p:nvPr/>
          </p:nvGrpSpPr>
          <p:grpSpPr>
            <a:xfrm>
              <a:off x="3873274" y="2439811"/>
              <a:ext cx="2114890" cy="1886657"/>
              <a:chOff x="3873274" y="2439811"/>
              <a:chExt cx="2114890" cy="1886657"/>
            </a:xfrm>
            <a:grpFill/>
          </p:grpSpPr>
          <p:sp>
            <p:nvSpPr>
              <p:cNvPr id="155" name="矩形 154"/>
              <p:cNvSpPr/>
              <p:nvPr/>
            </p:nvSpPr>
            <p:spPr>
              <a:xfrm>
                <a:off x="3875366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56" name="矩形 155"/>
              <p:cNvSpPr/>
              <p:nvPr/>
            </p:nvSpPr>
            <p:spPr>
              <a:xfrm>
                <a:off x="417807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57" name="矩形 156"/>
              <p:cNvSpPr/>
              <p:nvPr/>
            </p:nvSpPr>
            <p:spPr>
              <a:xfrm>
                <a:off x="4480783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58" name="矩形 157"/>
              <p:cNvSpPr/>
              <p:nvPr/>
            </p:nvSpPr>
            <p:spPr>
              <a:xfrm>
                <a:off x="478558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59" name="矩形 158"/>
              <p:cNvSpPr/>
              <p:nvPr/>
            </p:nvSpPr>
            <p:spPr>
              <a:xfrm>
                <a:off x="508923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60" name="矩形 159"/>
              <p:cNvSpPr/>
              <p:nvPr/>
            </p:nvSpPr>
            <p:spPr>
              <a:xfrm>
                <a:off x="5391943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61" name="矩形 160"/>
              <p:cNvSpPr/>
              <p:nvPr/>
            </p:nvSpPr>
            <p:spPr>
              <a:xfrm>
                <a:off x="568545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62" name="矩形 161"/>
              <p:cNvSpPr/>
              <p:nvPr/>
            </p:nvSpPr>
            <p:spPr>
              <a:xfrm>
                <a:off x="3875366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63" name="矩形 162"/>
              <p:cNvSpPr/>
              <p:nvPr/>
            </p:nvSpPr>
            <p:spPr>
              <a:xfrm>
                <a:off x="417807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448078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65" name="矩形 164"/>
              <p:cNvSpPr/>
              <p:nvPr/>
            </p:nvSpPr>
            <p:spPr>
              <a:xfrm>
                <a:off x="478558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66" name="矩形 165"/>
              <p:cNvSpPr/>
              <p:nvPr/>
            </p:nvSpPr>
            <p:spPr>
              <a:xfrm>
                <a:off x="508923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67" name="矩形 166"/>
              <p:cNvSpPr/>
              <p:nvPr/>
            </p:nvSpPr>
            <p:spPr>
              <a:xfrm>
                <a:off x="5391943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68" name="矩形 167"/>
              <p:cNvSpPr/>
              <p:nvPr/>
            </p:nvSpPr>
            <p:spPr>
              <a:xfrm>
                <a:off x="568545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69" name="矩形 168"/>
              <p:cNvSpPr/>
              <p:nvPr/>
            </p:nvSpPr>
            <p:spPr>
              <a:xfrm>
                <a:off x="3873274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0" name="矩形 169"/>
              <p:cNvSpPr/>
              <p:nvPr/>
            </p:nvSpPr>
            <p:spPr>
              <a:xfrm>
                <a:off x="417598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1" name="矩形 170"/>
              <p:cNvSpPr/>
              <p:nvPr/>
            </p:nvSpPr>
            <p:spPr>
              <a:xfrm>
                <a:off x="447869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2" name="矩形 171"/>
              <p:cNvSpPr/>
              <p:nvPr/>
            </p:nvSpPr>
            <p:spPr>
              <a:xfrm>
                <a:off x="478349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3" name="矩形 172"/>
              <p:cNvSpPr/>
              <p:nvPr/>
            </p:nvSpPr>
            <p:spPr>
              <a:xfrm>
                <a:off x="508714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4" name="矩形 173"/>
              <p:cNvSpPr/>
              <p:nvPr/>
            </p:nvSpPr>
            <p:spPr>
              <a:xfrm>
                <a:off x="5389851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5" name="矩形 174"/>
              <p:cNvSpPr/>
              <p:nvPr/>
            </p:nvSpPr>
            <p:spPr>
              <a:xfrm>
                <a:off x="568336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6" name="矩形 175"/>
              <p:cNvSpPr/>
              <p:nvPr/>
            </p:nvSpPr>
            <p:spPr>
              <a:xfrm>
                <a:off x="3873274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7" name="矩形 176"/>
              <p:cNvSpPr/>
              <p:nvPr/>
            </p:nvSpPr>
            <p:spPr>
              <a:xfrm>
                <a:off x="417598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8" name="矩形 177"/>
              <p:cNvSpPr/>
              <p:nvPr/>
            </p:nvSpPr>
            <p:spPr>
              <a:xfrm>
                <a:off x="447869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9" name="矩形 178"/>
              <p:cNvSpPr/>
              <p:nvPr/>
            </p:nvSpPr>
            <p:spPr>
              <a:xfrm>
                <a:off x="478349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0" name="矩形 179"/>
              <p:cNvSpPr/>
              <p:nvPr/>
            </p:nvSpPr>
            <p:spPr>
              <a:xfrm>
                <a:off x="508714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1" name="矩形 180"/>
              <p:cNvSpPr/>
              <p:nvPr/>
            </p:nvSpPr>
            <p:spPr>
              <a:xfrm>
                <a:off x="5389851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2" name="矩形 181"/>
              <p:cNvSpPr/>
              <p:nvPr/>
            </p:nvSpPr>
            <p:spPr>
              <a:xfrm>
                <a:off x="568336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3" name="矩形 182"/>
              <p:cNvSpPr/>
              <p:nvPr/>
            </p:nvSpPr>
            <p:spPr>
              <a:xfrm>
                <a:off x="3873274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4" name="矩形 183"/>
              <p:cNvSpPr/>
              <p:nvPr/>
            </p:nvSpPr>
            <p:spPr>
              <a:xfrm>
                <a:off x="417598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5" name="矩形 184"/>
              <p:cNvSpPr/>
              <p:nvPr/>
            </p:nvSpPr>
            <p:spPr>
              <a:xfrm>
                <a:off x="447869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6" name="矩形 185"/>
              <p:cNvSpPr/>
              <p:nvPr/>
            </p:nvSpPr>
            <p:spPr>
              <a:xfrm>
                <a:off x="478349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7" name="矩形 186"/>
              <p:cNvSpPr/>
              <p:nvPr/>
            </p:nvSpPr>
            <p:spPr>
              <a:xfrm>
                <a:off x="508714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8" name="矩形 187"/>
              <p:cNvSpPr/>
              <p:nvPr/>
            </p:nvSpPr>
            <p:spPr>
              <a:xfrm>
                <a:off x="5389851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89" name="矩形 188"/>
              <p:cNvSpPr/>
              <p:nvPr/>
            </p:nvSpPr>
            <p:spPr>
              <a:xfrm>
                <a:off x="568336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0" name="矩形 189"/>
              <p:cNvSpPr/>
              <p:nvPr/>
            </p:nvSpPr>
            <p:spPr>
              <a:xfrm>
                <a:off x="3873274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1" name="矩形 190"/>
              <p:cNvSpPr/>
              <p:nvPr/>
            </p:nvSpPr>
            <p:spPr>
              <a:xfrm>
                <a:off x="417598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2" name="矩形 191"/>
              <p:cNvSpPr/>
              <p:nvPr/>
            </p:nvSpPr>
            <p:spPr>
              <a:xfrm>
                <a:off x="447869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3" name="矩形 192"/>
              <p:cNvSpPr/>
              <p:nvPr/>
            </p:nvSpPr>
            <p:spPr>
              <a:xfrm>
                <a:off x="478349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4" name="矩形 193"/>
              <p:cNvSpPr/>
              <p:nvPr/>
            </p:nvSpPr>
            <p:spPr>
              <a:xfrm>
                <a:off x="508714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5" name="矩形 194"/>
              <p:cNvSpPr/>
              <p:nvPr/>
            </p:nvSpPr>
            <p:spPr>
              <a:xfrm>
                <a:off x="5389851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96" name="矩形 195"/>
              <p:cNvSpPr/>
              <p:nvPr/>
            </p:nvSpPr>
            <p:spPr>
              <a:xfrm>
                <a:off x="568336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grpSp>
        <p:nvGrpSpPr>
          <p:cNvPr id="103" name="组 102"/>
          <p:cNvGrpSpPr/>
          <p:nvPr/>
        </p:nvGrpSpPr>
        <p:grpSpPr>
          <a:xfrm>
            <a:off x="4120273" y="1620534"/>
            <a:ext cx="1919929" cy="1633176"/>
            <a:chOff x="3864077" y="2439811"/>
            <a:chExt cx="2136422" cy="1886657"/>
          </a:xfrm>
        </p:grpSpPr>
        <p:pic>
          <p:nvPicPr>
            <p:cNvPr id="108" name="图片 10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077" y="2439811"/>
              <a:ext cx="2136422" cy="1886657"/>
            </a:xfrm>
            <a:prstGeom prst="rect">
              <a:avLst/>
            </a:prstGeom>
          </p:spPr>
        </p:pic>
        <p:grpSp>
          <p:nvGrpSpPr>
            <p:cNvPr id="109" name="组 108"/>
            <p:cNvGrpSpPr/>
            <p:nvPr/>
          </p:nvGrpSpPr>
          <p:grpSpPr>
            <a:xfrm>
              <a:off x="3873274" y="2439811"/>
              <a:ext cx="2114890" cy="1886657"/>
              <a:chOff x="3873274" y="2439811"/>
              <a:chExt cx="2114890" cy="1886657"/>
            </a:xfrm>
            <a:solidFill>
              <a:srgbClr val="268BD2">
                <a:alpha val="44314"/>
              </a:srgbClr>
            </a:solidFill>
          </p:grpSpPr>
          <p:sp>
            <p:nvSpPr>
              <p:cNvPr id="110" name="矩形 109"/>
              <p:cNvSpPr/>
              <p:nvPr/>
            </p:nvSpPr>
            <p:spPr>
              <a:xfrm>
                <a:off x="3875366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1" name="矩形 110"/>
              <p:cNvSpPr/>
              <p:nvPr/>
            </p:nvSpPr>
            <p:spPr>
              <a:xfrm>
                <a:off x="417807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2" name="矩形 111"/>
              <p:cNvSpPr/>
              <p:nvPr/>
            </p:nvSpPr>
            <p:spPr>
              <a:xfrm>
                <a:off x="448078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3" name="矩形 112"/>
              <p:cNvSpPr/>
              <p:nvPr/>
            </p:nvSpPr>
            <p:spPr>
              <a:xfrm>
                <a:off x="478558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4" name="矩形 113"/>
              <p:cNvSpPr/>
              <p:nvPr/>
            </p:nvSpPr>
            <p:spPr>
              <a:xfrm>
                <a:off x="508923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5" name="矩形 114"/>
              <p:cNvSpPr/>
              <p:nvPr/>
            </p:nvSpPr>
            <p:spPr>
              <a:xfrm>
                <a:off x="5391943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6" name="矩形 115"/>
              <p:cNvSpPr/>
              <p:nvPr/>
            </p:nvSpPr>
            <p:spPr>
              <a:xfrm>
                <a:off x="568545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7" name="矩形 116"/>
              <p:cNvSpPr/>
              <p:nvPr/>
            </p:nvSpPr>
            <p:spPr>
              <a:xfrm>
                <a:off x="3875366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8" name="矩形 117"/>
              <p:cNvSpPr/>
              <p:nvPr/>
            </p:nvSpPr>
            <p:spPr>
              <a:xfrm>
                <a:off x="417807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9" name="矩形 118"/>
              <p:cNvSpPr/>
              <p:nvPr/>
            </p:nvSpPr>
            <p:spPr>
              <a:xfrm>
                <a:off x="448078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20" name="矩形 119"/>
              <p:cNvSpPr/>
              <p:nvPr/>
            </p:nvSpPr>
            <p:spPr>
              <a:xfrm>
                <a:off x="478558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21" name="矩形 120"/>
              <p:cNvSpPr/>
              <p:nvPr/>
            </p:nvSpPr>
            <p:spPr>
              <a:xfrm>
                <a:off x="508923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22" name="矩形 121"/>
              <p:cNvSpPr/>
              <p:nvPr/>
            </p:nvSpPr>
            <p:spPr>
              <a:xfrm>
                <a:off x="5391943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23" name="矩形 122"/>
              <p:cNvSpPr/>
              <p:nvPr/>
            </p:nvSpPr>
            <p:spPr>
              <a:xfrm>
                <a:off x="568545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24" name="矩形 123"/>
              <p:cNvSpPr/>
              <p:nvPr/>
            </p:nvSpPr>
            <p:spPr>
              <a:xfrm>
                <a:off x="3873274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25" name="矩形 124"/>
              <p:cNvSpPr/>
              <p:nvPr/>
            </p:nvSpPr>
            <p:spPr>
              <a:xfrm>
                <a:off x="417598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26" name="矩形 125"/>
              <p:cNvSpPr/>
              <p:nvPr/>
            </p:nvSpPr>
            <p:spPr>
              <a:xfrm>
                <a:off x="447869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27" name="矩形 126"/>
              <p:cNvSpPr/>
              <p:nvPr/>
            </p:nvSpPr>
            <p:spPr>
              <a:xfrm>
                <a:off x="478349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28" name="矩形 127"/>
              <p:cNvSpPr/>
              <p:nvPr/>
            </p:nvSpPr>
            <p:spPr>
              <a:xfrm>
                <a:off x="508714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29" name="矩形 128"/>
              <p:cNvSpPr/>
              <p:nvPr/>
            </p:nvSpPr>
            <p:spPr>
              <a:xfrm>
                <a:off x="5389851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31" name="矩形 130"/>
              <p:cNvSpPr/>
              <p:nvPr/>
            </p:nvSpPr>
            <p:spPr>
              <a:xfrm>
                <a:off x="568336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32" name="矩形 131"/>
              <p:cNvSpPr/>
              <p:nvPr/>
            </p:nvSpPr>
            <p:spPr>
              <a:xfrm>
                <a:off x="3873274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33" name="矩形 132"/>
              <p:cNvSpPr/>
              <p:nvPr/>
            </p:nvSpPr>
            <p:spPr>
              <a:xfrm>
                <a:off x="4175983" y="3383845"/>
                <a:ext cx="302709" cy="314678"/>
              </a:xfrm>
              <a:prstGeom prst="rect">
                <a:avLst/>
              </a:prstGeom>
              <a:solidFill>
                <a:srgbClr val="2AA198">
                  <a:alpha val="7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34" name="矩形 133"/>
              <p:cNvSpPr/>
              <p:nvPr/>
            </p:nvSpPr>
            <p:spPr>
              <a:xfrm>
                <a:off x="447869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35" name="矩形 134"/>
              <p:cNvSpPr/>
              <p:nvPr/>
            </p:nvSpPr>
            <p:spPr>
              <a:xfrm>
                <a:off x="478349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36" name="矩形 135"/>
              <p:cNvSpPr/>
              <p:nvPr/>
            </p:nvSpPr>
            <p:spPr>
              <a:xfrm>
                <a:off x="508714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37" name="矩形 136"/>
              <p:cNvSpPr/>
              <p:nvPr/>
            </p:nvSpPr>
            <p:spPr>
              <a:xfrm>
                <a:off x="5389851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38" name="矩形 137"/>
              <p:cNvSpPr/>
              <p:nvPr/>
            </p:nvSpPr>
            <p:spPr>
              <a:xfrm>
                <a:off x="568336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39" name="矩形 138"/>
              <p:cNvSpPr/>
              <p:nvPr/>
            </p:nvSpPr>
            <p:spPr>
              <a:xfrm>
                <a:off x="3873274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0" name="矩形 139"/>
              <p:cNvSpPr/>
              <p:nvPr/>
            </p:nvSpPr>
            <p:spPr>
              <a:xfrm>
                <a:off x="417598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1" name="矩形 140"/>
              <p:cNvSpPr/>
              <p:nvPr/>
            </p:nvSpPr>
            <p:spPr>
              <a:xfrm>
                <a:off x="447869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2" name="矩形 141"/>
              <p:cNvSpPr/>
              <p:nvPr/>
            </p:nvSpPr>
            <p:spPr>
              <a:xfrm>
                <a:off x="478349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3" name="矩形 142"/>
              <p:cNvSpPr/>
              <p:nvPr/>
            </p:nvSpPr>
            <p:spPr>
              <a:xfrm>
                <a:off x="508714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4" name="矩形 143"/>
              <p:cNvSpPr/>
              <p:nvPr/>
            </p:nvSpPr>
            <p:spPr>
              <a:xfrm>
                <a:off x="5389851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5" name="矩形 144"/>
              <p:cNvSpPr/>
              <p:nvPr/>
            </p:nvSpPr>
            <p:spPr>
              <a:xfrm>
                <a:off x="568336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6" name="矩形 145"/>
              <p:cNvSpPr/>
              <p:nvPr/>
            </p:nvSpPr>
            <p:spPr>
              <a:xfrm>
                <a:off x="3873274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7" name="矩形 146"/>
              <p:cNvSpPr/>
              <p:nvPr/>
            </p:nvSpPr>
            <p:spPr>
              <a:xfrm>
                <a:off x="417598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8" name="矩形 147"/>
              <p:cNvSpPr/>
              <p:nvPr/>
            </p:nvSpPr>
            <p:spPr>
              <a:xfrm>
                <a:off x="447869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9" name="矩形 148"/>
              <p:cNvSpPr/>
              <p:nvPr/>
            </p:nvSpPr>
            <p:spPr>
              <a:xfrm>
                <a:off x="478349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50" name="矩形 149"/>
              <p:cNvSpPr/>
              <p:nvPr/>
            </p:nvSpPr>
            <p:spPr>
              <a:xfrm>
                <a:off x="508714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51" name="矩形 150"/>
              <p:cNvSpPr/>
              <p:nvPr/>
            </p:nvSpPr>
            <p:spPr>
              <a:xfrm>
                <a:off x="5389851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52" name="矩形 151"/>
              <p:cNvSpPr/>
              <p:nvPr/>
            </p:nvSpPr>
            <p:spPr>
              <a:xfrm>
                <a:off x="568336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cxnSp>
        <p:nvCxnSpPr>
          <p:cNvPr id="104" name="直线连接符 103"/>
          <p:cNvCxnSpPr/>
          <p:nvPr/>
        </p:nvCxnSpPr>
        <p:spPr>
          <a:xfrm>
            <a:off x="3187106" y="1620534"/>
            <a:ext cx="1485501" cy="8171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线连接符 104"/>
          <p:cNvCxnSpPr/>
          <p:nvPr/>
        </p:nvCxnSpPr>
        <p:spPr>
          <a:xfrm flipV="1">
            <a:off x="3200071" y="2708911"/>
            <a:ext cx="1472536" cy="5447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线连接符 105"/>
          <p:cNvCxnSpPr/>
          <p:nvPr/>
        </p:nvCxnSpPr>
        <p:spPr>
          <a:xfrm>
            <a:off x="1288407" y="1620534"/>
            <a:ext cx="3112165" cy="8171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线连接符 106"/>
          <p:cNvCxnSpPr/>
          <p:nvPr/>
        </p:nvCxnSpPr>
        <p:spPr>
          <a:xfrm flipV="1">
            <a:off x="1288407" y="2708911"/>
            <a:ext cx="3112165" cy="544799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矩形 196"/>
          <p:cNvSpPr/>
          <p:nvPr/>
        </p:nvSpPr>
        <p:spPr>
          <a:xfrm>
            <a:off x="2787320" y="3304950"/>
            <a:ext cx="170510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dirty="0" smtClean="0">
                <a:ln w="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Aggregation</a:t>
            </a:r>
            <a:endParaRPr lang="zh-CN" altLang="en-US" b="0" cap="none" spc="0" dirty="0">
              <a:ln w="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288" name="组 287"/>
          <p:cNvGrpSpPr/>
          <p:nvPr/>
        </p:nvGrpSpPr>
        <p:grpSpPr>
          <a:xfrm>
            <a:off x="6971489" y="1633464"/>
            <a:ext cx="1849789" cy="1633534"/>
            <a:chOff x="3864077" y="2439811"/>
            <a:chExt cx="2136422" cy="1886657"/>
          </a:xfrm>
        </p:grpSpPr>
        <p:pic>
          <p:nvPicPr>
            <p:cNvPr id="289" name="图片 28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077" y="2439811"/>
              <a:ext cx="2136422" cy="1886657"/>
            </a:xfrm>
            <a:prstGeom prst="rect">
              <a:avLst/>
            </a:prstGeom>
          </p:spPr>
        </p:pic>
        <p:grpSp>
          <p:nvGrpSpPr>
            <p:cNvPr id="290" name="组 289"/>
            <p:cNvGrpSpPr/>
            <p:nvPr/>
          </p:nvGrpSpPr>
          <p:grpSpPr>
            <a:xfrm>
              <a:off x="3873274" y="2439811"/>
              <a:ext cx="2114890" cy="1886657"/>
              <a:chOff x="3873274" y="2439811"/>
              <a:chExt cx="2114890" cy="1886657"/>
            </a:xfrm>
            <a:solidFill>
              <a:srgbClr val="268BD2">
                <a:alpha val="44314"/>
              </a:srgbClr>
            </a:solidFill>
          </p:grpSpPr>
          <p:sp>
            <p:nvSpPr>
              <p:cNvPr id="291" name="矩形 290"/>
              <p:cNvSpPr/>
              <p:nvPr/>
            </p:nvSpPr>
            <p:spPr>
              <a:xfrm>
                <a:off x="3875366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92" name="矩形 291"/>
              <p:cNvSpPr/>
              <p:nvPr/>
            </p:nvSpPr>
            <p:spPr>
              <a:xfrm>
                <a:off x="417807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93" name="矩形 292"/>
              <p:cNvSpPr/>
              <p:nvPr/>
            </p:nvSpPr>
            <p:spPr>
              <a:xfrm>
                <a:off x="448078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94" name="矩形 293"/>
              <p:cNvSpPr/>
              <p:nvPr/>
            </p:nvSpPr>
            <p:spPr>
              <a:xfrm>
                <a:off x="478558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95" name="矩形 294"/>
              <p:cNvSpPr/>
              <p:nvPr/>
            </p:nvSpPr>
            <p:spPr>
              <a:xfrm>
                <a:off x="508923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96" name="矩形 295"/>
              <p:cNvSpPr/>
              <p:nvPr/>
            </p:nvSpPr>
            <p:spPr>
              <a:xfrm>
                <a:off x="5391943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97" name="矩形 296"/>
              <p:cNvSpPr/>
              <p:nvPr/>
            </p:nvSpPr>
            <p:spPr>
              <a:xfrm>
                <a:off x="568545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98" name="矩形 297"/>
              <p:cNvSpPr/>
              <p:nvPr/>
            </p:nvSpPr>
            <p:spPr>
              <a:xfrm>
                <a:off x="3875366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99" name="矩形 298"/>
              <p:cNvSpPr/>
              <p:nvPr/>
            </p:nvSpPr>
            <p:spPr>
              <a:xfrm>
                <a:off x="417807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00" name="矩形 299"/>
              <p:cNvSpPr/>
              <p:nvPr/>
            </p:nvSpPr>
            <p:spPr>
              <a:xfrm>
                <a:off x="448078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01" name="矩形 300"/>
              <p:cNvSpPr/>
              <p:nvPr/>
            </p:nvSpPr>
            <p:spPr>
              <a:xfrm>
                <a:off x="478558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02" name="矩形 301"/>
              <p:cNvSpPr/>
              <p:nvPr/>
            </p:nvSpPr>
            <p:spPr>
              <a:xfrm>
                <a:off x="508923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03" name="矩形 302"/>
              <p:cNvSpPr/>
              <p:nvPr/>
            </p:nvSpPr>
            <p:spPr>
              <a:xfrm>
                <a:off x="5391943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04" name="矩形 303"/>
              <p:cNvSpPr/>
              <p:nvPr/>
            </p:nvSpPr>
            <p:spPr>
              <a:xfrm>
                <a:off x="568545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05" name="矩形 304"/>
              <p:cNvSpPr/>
              <p:nvPr/>
            </p:nvSpPr>
            <p:spPr>
              <a:xfrm>
                <a:off x="3873274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06" name="矩形 305"/>
              <p:cNvSpPr/>
              <p:nvPr/>
            </p:nvSpPr>
            <p:spPr>
              <a:xfrm>
                <a:off x="417598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07" name="矩形 306"/>
              <p:cNvSpPr/>
              <p:nvPr/>
            </p:nvSpPr>
            <p:spPr>
              <a:xfrm>
                <a:off x="447869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08" name="矩形 307"/>
              <p:cNvSpPr/>
              <p:nvPr/>
            </p:nvSpPr>
            <p:spPr>
              <a:xfrm>
                <a:off x="478349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09" name="矩形 308"/>
              <p:cNvSpPr/>
              <p:nvPr/>
            </p:nvSpPr>
            <p:spPr>
              <a:xfrm>
                <a:off x="508714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0" name="矩形 309"/>
              <p:cNvSpPr/>
              <p:nvPr/>
            </p:nvSpPr>
            <p:spPr>
              <a:xfrm>
                <a:off x="5389851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1" name="矩形 310"/>
              <p:cNvSpPr/>
              <p:nvPr/>
            </p:nvSpPr>
            <p:spPr>
              <a:xfrm>
                <a:off x="568336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2" name="矩形 311"/>
              <p:cNvSpPr/>
              <p:nvPr/>
            </p:nvSpPr>
            <p:spPr>
              <a:xfrm>
                <a:off x="3873274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3" name="矩形 312"/>
              <p:cNvSpPr/>
              <p:nvPr/>
            </p:nvSpPr>
            <p:spPr>
              <a:xfrm>
                <a:off x="4175983" y="3383845"/>
                <a:ext cx="302709" cy="314678"/>
              </a:xfrm>
              <a:prstGeom prst="rect">
                <a:avLst/>
              </a:prstGeom>
              <a:solidFill>
                <a:srgbClr val="2AA198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4" name="矩形 313"/>
              <p:cNvSpPr/>
              <p:nvPr/>
            </p:nvSpPr>
            <p:spPr>
              <a:xfrm>
                <a:off x="447869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5" name="矩形 314"/>
              <p:cNvSpPr/>
              <p:nvPr/>
            </p:nvSpPr>
            <p:spPr>
              <a:xfrm>
                <a:off x="478349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6" name="矩形 315"/>
              <p:cNvSpPr/>
              <p:nvPr/>
            </p:nvSpPr>
            <p:spPr>
              <a:xfrm>
                <a:off x="508714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7" name="矩形 316"/>
              <p:cNvSpPr/>
              <p:nvPr/>
            </p:nvSpPr>
            <p:spPr>
              <a:xfrm>
                <a:off x="5389851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8" name="矩形 317"/>
              <p:cNvSpPr/>
              <p:nvPr/>
            </p:nvSpPr>
            <p:spPr>
              <a:xfrm>
                <a:off x="568336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9" name="矩形 318"/>
              <p:cNvSpPr/>
              <p:nvPr/>
            </p:nvSpPr>
            <p:spPr>
              <a:xfrm>
                <a:off x="3873274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20" name="矩形 319"/>
              <p:cNvSpPr/>
              <p:nvPr/>
            </p:nvSpPr>
            <p:spPr>
              <a:xfrm>
                <a:off x="417598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21" name="矩形 320"/>
              <p:cNvSpPr/>
              <p:nvPr/>
            </p:nvSpPr>
            <p:spPr>
              <a:xfrm>
                <a:off x="447869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22" name="矩形 321"/>
              <p:cNvSpPr/>
              <p:nvPr/>
            </p:nvSpPr>
            <p:spPr>
              <a:xfrm>
                <a:off x="478349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23" name="矩形 322"/>
              <p:cNvSpPr/>
              <p:nvPr/>
            </p:nvSpPr>
            <p:spPr>
              <a:xfrm>
                <a:off x="508714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24" name="矩形 323"/>
              <p:cNvSpPr/>
              <p:nvPr/>
            </p:nvSpPr>
            <p:spPr>
              <a:xfrm>
                <a:off x="5389851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25" name="矩形 324"/>
              <p:cNvSpPr/>
              <p:nvPr/>
            </p:nvSpPr>
            <p:spPr>
              <a:xfrm>
                <a:off x="568336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26" name="矩形 325"/>
              <p:cNvSpPr/>
              <p:nvPr/>
            </p:nvSpPr>
            <p:spPr>
              <a:xfrm>
                <a:off x="3873274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27" name="矩形 326"/>
              <p:cNvSpPr/>
              <p:nvPr/>
            </p:nvSpPr>
            <p:spPr>
              <a:xfrm>
                <a:off x="417598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28" name="矩形 327"/>
              <p:cNvSpPr/>
              <p:nvPr/>
            </p:nvSpPr>
            <p:spPr>
              <a:xfrm>
                <a:off x="447869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29" name="矩形 328"/>
              <p:cNvSpPr/>
              <p:nvPr/>
            </p:nvSpPr>
            <p:spPr>
              <a:xfrm>
                <a:off x="478349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30" name="矩形 329"/>
              <p:cNvSpPr/>
              <p:nvPr/>
            </p:nvSpPr>
            <p:spPr>
              <a:xfrm>
                <a:off x="508714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31" name="矩形 330"/>
              <p:cNvSpPr/>
              <p:nvPr/>
            </p:nvSpPr>
            <p:spPr>
              <a:xfrm>
                <a:off x="5389851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32" name="矩形 331"/>
              <p:cNvSpPr/>
              <p:nvPr/>
            </p:nvSpPr>
            <p:spPr>
              <a:xfrm>
                <a:off x="568336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cxnSp>
        <p:nvCxnSpPr>
          <p:cNvPr id="333" name="直线连接符 332"/>
          <p:cNvCxnSpPr>
            <a:stCxn id="134" idx="1"/>
            <a:endCxn id="313" idx="1"/>
          </p:cNvCxnSpPr>
          <p:nvPr/>
        </p:nvCxnSpPr>
        <p:spPr>
          <a:xfrm>
            <a:off x="4672606" y="2573933"/>
            <a:ext cx="2568942" cy="13139"/>
          </a:xfrm>
          <a:prstGeom prst="line">
            <a:avLst/>
          </a:prstGeom>
          <a:ln w="381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5" name="矩形 334"/>
          <p:cNvSpPr/>
          <p:nvPr/>
        </p:nvSpPr>
        <p:spPr>
          <a:xfrm>
            <a:off x="424346" y="4762669"/>
            <a:ext cx="8768554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8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However, </a:t>
            </a:r>
            <a:r>
              <a:rPr lang="en-US" altLang="zh-CN" sz="2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Aggregation step</a:t>
            </a:r>
            <a:r>
              <a:rPr lang="zh-CN" altLang="en-US" sz="2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altLang="zh-CN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brings huge interferences </a:t>
            </a:r>
          </a:p>
          <a:p>
            <a:pPr algn="ctr"/>
            <a:r>
              <a:rPr lang="en-US" altLang="zh-CN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by the </a:t>
            </a:r>
            <a:r>
              <a:rPr lang="en-US" altLang="zh-CN" sz="2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un-correlated position</a:t>
            </a:r>
            <a:r>
              <a:rPr lang="en-US" altLang="zh-CN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pairs!!</a:t>
            </a:r>
          </a:p>
        </p:txBody>
      </p:sp>
      <p:sp>
        <p:nvSpPr>
          <p:cNvPr id="338" name="矩形 337"/>
          <p:cNvSpPr/>
          <p:nvPr/>
        </p:nvSpPr>
        <p:spPr>
          <a:xfrm>
            <a:off x="5755203" y="3304950"/>
            <a:ext cx="170510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Convolutions</a:t>
            </a:r>
            <a:endParaRPr lang="zh-CN" altLang="en-US" b="0" cap="none" spc="0" dirty="0">
              <a:ln w="0">
                <a:solidFill>
                  <a:sysClr val="windowText" lastClr="000000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2167433" y="3755619"/>
                <a:ext cx="2936188" cy="7040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b="0" i="1" smtClean="0">
                          <a:latin typeface="Cambria Math" charset="0"/>
                        </a:rPr>
                        <m:t>𝐹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(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𝑋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,: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</a:rPr>
                        <m:t>)=</m:t>
                      </m:r>
                      <m:f>
                        <m:fPr>
                          <m:ctrlPr>
                            <a:rPr kumimoji="1" lang="mr-IN" altLang="zh-CN" b="0" i="1" smtClean="0">
                              <a:latin typeface="Cambria Math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kumimoji="1" lang="mr-IN" altLang="zh-CN" b="0" i="1" smtClean="0">
                                  <a:latin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kumimoji="1" lang="en-US" altLang="zh-CN" b="0" i="1" smtClean="0">
                                  <a:latin typeface="Cambria Math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kumimoji="1" lang="en-US" altLang="zh-CN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kumimoji="1" lang="en-US" altLang="zh-CN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zh-CN" b="0" i="1" smtClean="0">
                                          <a:latin typeface="Cambria Math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kumimoji="1" lang="en-US" altLang="zh-CN" b="0" i="1" smtClean="0">
                                          <a:latin typeface="Cambria Math" charset="0"/>
                                        </a:rPr>
                                        <m:t>𝑖</m:t>
                                      </m:r>
                                      <m:r>
                                        <a:rPr kumimoji="1" lang="en-US" altLang="zh-CN" b="0" i="1" smtClean="0">
                                          <a:latin typeface="Cambria Math" charset="0"/>
                                        </a:rPr>
                                        <m:t>,:</m:t>
                                      </m:r>
                                    </m:sub>
                                  </m:sSub>
                                  <m:r>
                                    <a:rPr kumimoji="1" lang="en-US" altLang="zh-CN" b="0" i="1" smtClean="0">
                                      <a:latin typeface="Cambria Math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kumimoji="1" lang="en-US" altLang="zh-CN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zh-CN" b="0" i="1" smtClean="0">
                                          <a:latin typeface="Cambria Math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kumimoji="1" lang="en-US" altLang="zh-CN" b="0" i="1" smtClean="0">
                                          <a:latin typeface="Cambria Math" charset="0"/>
                                        </a:rPr>
                                        <m:t>𝑗</m:t>
                                      </m:r>
                                      <m:r>
                                        <a:rPr kumimoji="1" lang="en-US" altLang="zh-CN" b="0" i="1" smtClean="0">
                                          <a:latin typeface="Cambria Math" charset="0"/>
                                        </a:rPr>
                                        <m:t>,: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𝑔</m:t>
                              </m:r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kumimoji="1" lang="en-US" altLang="zh-CN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zh-CN" b="0" i="1" smtClean="0">
                                      <a:latin typeface="Cambria Math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kumimoji="1" lang="en-US" altLang="zh-CN" b="0" i="1" smtClean="0">
                                      <a:latin typeface="Cambria Math" charset="0"/>
                                    </a:rPr>
                                    <m:t>𝑗</m:t>
                                  </m:r>
                                  <m:r>
                                    <a:rPr kumimoji="1" lang="en-US" altLang="zh-CN" b="0" i="1" smtClean="0">
                                      <a:latin typeface="Cambria Math" charset="0"/>
                                    </a:rPr>
                                    <m:t>,:</m:t>
                                  </m:r>
                                </m:sub>
                              </m:sSub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kumimoji="1" lang="mr-IN" altLang="zh-CN" b="0" i="1" smtClean="0">
                                  <a:latin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kumimoji="1" lang="en-US" altLang="zh-CN" b="0" i="1" smtClean="0">
                                  <a:latin typeface="Cambria Math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kumimoji="1" lang="en-US" altLang="zh-CN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kumimoji="1" lang="en-US" altLang="zh-CN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zh-CN" b="0" i="1" smtClean="0">
                                          <a:latin typeface="Cambria Math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kumimoji="1" lang="en-US" altLang="zh-CN" b="0" i="1" smtClean="0">
                                          <a:latin typeface="Cambria Math" charset="0"/>
                                        </a:rPr>
                                        <m:t>𝑖</m:t>
                                      </m:r>
                                      <m:r>
                                        <a:rPr kumimoji="1" lang="en-US" altLang="zh-CN" b="0" i="1" smtClean="0">
                                          <a:latin typeface="Cambria Math" charset="0"/>
                                        </a:rPr>
                                        <m:t>,:</m:t>
                                      </m:r>
                                    </m:sub>
                                  </m:sSub>
                                  <m:r>
                                    <a:rPr kumimoji="1" lang="en-US" altLang="zh-CN" b="0" i="1" smtClean="0">
                                      <a:latin typeface="Cambria Math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kumimoji="1" lang="en-US" altLang="zh-CN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zh-CN" b="0" i="1" smtClean="0">
                                          <a:latin typeface="Cambria Math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kumimoji="1" lang="en-US" altLang="zh-CN" b="0" i="1" smtClean="0">
                                          <a:latin typeface="Cambria Math" charset="0"/>
                                        </a:rPr>
                                        <m:t>𝑗</m:t>
                                      </m:r>
                                      <m:r>
                                        <a:rPr kumimoji="1" lang="en-US" altLang="zh-CN" b="0" i="1" smtClean="0">
                                          <a:latin typeface="Cambria Math" charset="0"/>
                                        </a:rPr>
                                        <m:t>,: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den>
                      </m:f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7433" y="3755619"/>
                <a:ext cx="2936188" cy="70403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0" name="文本框 339"/>
              <p:cNvSpPr txBox="1"/>
              <p:nvPr/>
            </p:nvSpPr>
            <p:spPr>
              <a:xfrm>
                <a:off x="5854506" y="3971588"/>
                <a:ext cx="1506502" cy="3126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𝑌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,: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</a:rPr>
                        <m:t>=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𝐹</m:t>
                      </m:r>
                      <m:d>
                        <m:d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𝑖</m:t>
                              </m:r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,:</m:t>
                              </m:r>
                            </m:sub>
                          </m:sSub>
                        </m:e>
                      </m:d>
                      <m:r>
                        <a:rPr kumimoji="1" lang="en-US" altLang="zh-CN" b="0" i="1" smtClean="0">
                          <a:latin typeface="Cambria Math" charset="0"/>
                        </a:rPr>
                        <m:t>𝑊</m:t>
                      </m:r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340" name="文本框 3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4506" y="3971588"/>
                <a:ext cx="1506502" cy="312650"/>
              </a:xfrm>
              <a:prstGeom prst="rect">
                <a:avLst/>
              </a:prstGeom>
              <a:blipFill rotWithShape="0">
                <a:blip r:embed="rId5"/>
                <a:stretch>
                  <a:fillRect l="-2419" r="-2419" b="-137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263319" y="16433"/>
            <a:ext cx="104159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Understanding</a:t>
            </a:r>
            <a:r>
              <a:rPr lang="zh-CN" altLang="en-US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Nonlocal</a:t>
            </a:r>
            <a:r>
              <a:rPr lang="zh-CN" altLang="en-US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</a:t>
            </a:r>
            <a:r>
              <a:rPr lang="zh-CN" altLang="en-US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</a:t>
            </a:r>
            <a:r>
              <a:rPr lang="zh-CN" altLang="en-US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3200" dirty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raph</a:t>
            </a:r>
            <a:r>
              <a:rPr lang="zh-CN" altLang="en-US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View</a:t>
            </a:r>
            <a:endParaRPr lang="zh-CN" altLang="en-US" sz="3200" b="0" cap="none" spc="0" dirty="0">
              <a:ln w="0">
                <a:solidFill>
                  <a:sysClr val="windowText" lastClr="000000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494" name="组 493"/>
          <p:cNvGrpSpPr/>
          <p:nvPr/>
        </p:nvGrpSpPr>
        <p:grpSpPr>
          <a:xfrm>
            <a:off x="731133" y="1740369"/>
            <a:ext cx="1919929" cy="1633176"/>
            <a:chOff x="3864077" y="2439811"/>
            <a:chExt cx="2136422" cy="1886657"/>
          </a:xfrm>
          <a:noFill/>
        </p:grpSpPr>
        <p:pic>
          <p:nvPicPr>
            <p:cNvPr id="495" name="图片 49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077" y="2439811"/>
              <a:ext cx="2136422" cy="1886657"/>
            </a:xfrm>
            <a:prstGeom prst="rect">
              <a:avLst/>
            </a:prstGeom>
            <a:grpFill/>
          </p:spPr>
        </p:pic>
        <p:grpSp>
          <p:nvGrpSpPr>
            <p:cNvPr id="496" name="组 495"/>
            <p:cNvGrpSpPr/>
            <p:nvPr/>
          </p:nvGrpSpPr>
          <p:grpSpPr>
            <a:xfrm>
              <a:off x="3873274" y="2439811"/>
              <a:ext cx="2114890" cy="1886657"/>
              <a:chOff x="3873274" y="2439811"/>
              <a:chExt cx="2114890" cy="1886657"/>
            </a:xfrm>
            <a:grpFill/>
          </p:grpSpPr>
          <p:sp>
            <p:nvSpPr>
              <p:cNvPr id="497" name="矩形 496"/>
              <p:cNvSpPr/>
              <p:nvPr/>
            </p:nvSpPr>
            <p:spPr>
              <a:xfrm>
                <a:off x="3875366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98" name="矩形 497"/>
              <p:cNvSpPr/>
              <p:nvPr/>
            </p:nvSpPr>
            <p:spPr>
              <a:xfrm>
                <a:off x="417807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99" name="矩形 498"/>
              <p:cNvSpPr/>
              <p:nvPr/>
            </p:nvSpPr>
            <p:spPr>
              <a:xfrm>
                <a:off x="4480783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00" name="矩形 499"/>
              <p:cNvSpPr/>
              <p:nvPr/>
            </p:nvSpPr>
            <p:spPr>
              <a:xfrm>
                <a:off x="478558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01" name="矩形 500"/>
              <p:cNvSpPr/>
              <p:nvPr/>
            </p:nvSpPr>
            <p:spPr>
              <a:xfrm>
                <a:off x="508923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02" name="矩形 501"/>
              <p:cNvSpPr/>
              <p:nvPr/>
            </p:nvSpPr>
            <p:spPr>
              <a:xfrm>
                <a:off x="5391943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03" name="矩形 502"/>
              <p:cNvSpPr/>
              <p:nvPr/>
            </p:nvSpPr>
            <p:spPr>
              <a:xfrm>
                <a:off x="568545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04" name="矩形 503"/>
              <p:cNvSpPr/>
              <p:nvPr/>
            </p:nvSpPr>
            <p:spPr>
              <a:xfrm>
                <a:off x="3875366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05" name="矩形 504"/>
              <p:cNvSpPr/>
              <p:nvPr/>
            </p:nvSpPr>
            <p:spPr>
              <a:xfrm>
                <a:off x="417807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06" name="矩形 505"/>
              <p:cNvSpPr/>
              <p:nvPr/>
            </p:nvSpPr>
            <p:spPr>
              <a:xfrm>
                <a:off x="448078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07" name="矩形 506"/>
              <p:cNvSpPr/>
              <p:nvPr/>
            </p:nvSpPr>
            <p:spPr>
              <a:xfrm>
                <a:off x="478558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08" name="矩形 507"/>
              <p:cNvSpPr/>
              <p:nvPr/>
            </p:nvSpPr>
            <p:spPr>
              <a:xfrm>
                <a:off x="508923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09" name="矩形 508"/>
              <p:cNvSpPr/>
              <p:nvPr/>
            </p:nvSpPr>
            <p:spPr>
              <a:xfrm>
                <a:off x="5391943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10" name="矩形 509"/>
              <p:cNvSpPr/>
              <p:nvPr/>
            </p:nvSpPr>
            <p:spPr>
              <a:xfrm>
                <a:off x="568545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11" name="矩形 510"/>
              <p:cNvSpPr/>
              <p:nvPr/>
            </p:nvSpPr>
            <p:spPr>
              <a:xfrm>
                <a:off x="3873274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12" name="矩形 511"/>
              <p:cNvSpPr/>
              <p:nvPr/>
            </p:nvSpPr>
            <p:spPr>
              <a:xfrm>
                <a:off x="417598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13" name="矩形 512"/>
              <p:cNvSpPr/>
              <p:nvPr/>
            </p:nvSpPr>
            <p:spPr>
              <a:xfrm>
                <a:off x="447869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14" name="矩形 513"/>
              <p:cNvSpPr/>
              <p:nvPr/>
            </p:nvSpPr>
            <p:spPr>
              <a:xfrm>
                <a:off x="478349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15" name="矩形 514"/>
              <p:cNvSpPr/>
              <p:nvPr/>
            </p:nvSpPr>
            <p:spPr>
              <a:xfrm>
                <a:off x="508714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16" name="矩形 515"/>
              <p:cNvSpPr/>
              <p:nvPr/>
            </p:nvSpPr>
            <p:spPr>
              <a:xfrm>
                <a:off x="5389851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17" name="矩形 516"/>
              <p:cNvSpPr/>
              <p:nvPr/>
            </p:nvSpPr>
            <p:spPr>
              <a:xfrm>
                <a:off x="568336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18" name="矩形 517"/>
              <p:cNvSpPr/>
              <p:nvPr/>
            </p:nvSpPr>
            <p:spPr>
              <a:xfrm>
                <a:off x="3873274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19" name="矩形 518"/>
              <p:cNvSpPr/>
              <p:nvPr/>
            </p:nvSpPr>
            <p:spPr>
              <a:xfrm>
                <a:off x="417598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20" name="矩形 519"/>
              <p:cNvSpPr/>
              <p:nvPr/>
            </p:nvSpPr>
            <p:spPr>
              <a:xfrm>
                <a:off x="447869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21" name="矩形 520"/>
              <p:cNvSpPr/>
              <p:nvPr/>
            </p:nvSpPr>
            <p:spPr>
              <a:xfrm>
                <a:off x="478349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22" name="矩形 521"/>
              <p:cNvSpPr/>
              <p:nvPr/>
            </p:nvSpPr>
            <p:spPr>
              <a:xfrm>
                <a:off x="508714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23" name="矩形 522"/>
              <p:cNvSpPr/>
              <p:nvPr/>
            </p:nvSpPr>
            <p:spPr>
              <a:xfrm>
                <a:off x="5389851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24" name="矩形 523"/>
              <p:cNvSpPr/>
              <p:nvPr/>
            </p:nvSpPr>
            <p:spPr>
              <a:xfrm>
                <a:off x="568336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25" name="矩形 524"/>
              <p:cNvSpPr/>
              <p:nvPr/>
            </p:nvSpPr>
            <p:spPr>
              <a:xfrm>
                <a:off x="3873274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26" name="矩形 525"/>
              <p:cNvSpPr/>
              <p:nvPr/>
            </p:nvSpPr>
            <p:spPr>
              <a:xfrm>
                <a:off x="417598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27" name="矩形 526"/>
              <p:cNvSpPr/>
              <p:nvPr/>
            </p:nvSpPr>
            <p:spPr>
              <a:xfrm>
                <a:off x="447869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28" name="矩形 527"/>
              <p:cNvSpPr/>
              <p:nvPr/>
            </p:nvSpPr>
            <p:spPr>
              <a:xfrm>
                <a:off x="478349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29" name="矩形 528"/>
              <p:cNvSpPr/>
              <p:nvPr/>
            </p:nvSpPr>
            <p:spPr>
              <a:xfrm>
                <a:off x="508714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0" name="矩形 529"/>
              <p:cNvSpPr/>
              <p:nvPr/>
            </p:nvSpPr>
            <p:spPr>
              <a:xfrm>
                <a:off x="5389851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1" name="矩形 530"/>
              <p:cNvSpPr/>
              <p:nvPr/>
            </p:nvSpPr>
            <p:spPr>
              <a:xfrm>
                <a:off x="568336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2" name="矩形 531"/>
              <p:cNvSpPr/>
              <p:nvPr/>
            </p:nvSpPr>
            <p:spPr>
              <a:xfrm>
                <a:off x="3873274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3" name="矩形 532"/>
              <p:cNvSpPr/>
              <p:nvPr/>
            </p:nvSpPr>
            <p:spPr>
              <a:xfrm>
                <a:off x="417598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4" name="矩形 533"/>
              <p:cNvSpPr/>
              <p:nvPr/>
            </p:nvSpPr>
            <p:spPr>
              <a:xfrm>
                <a:off x="447869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5" name="矩形 534"/>
              <p:cNvSpPr/>
              <p:nvPr/>
            </p:nvSpPr>
            <p:spPr>
              <a:xfrm>
                <a:off x="478349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6" name="矩形 535"/>
              <p:cNvSpPr/>
              <p:nvPr/>
            </p:nvSpPr>
            <p:spPr>
              <a:xfrm>
                <a:off x="508714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7" name="矩形 536"/>
              <p:cNvSpPr/>
              <p:nvPr/>
            </p:nvSpPr>
            <p:spPr>
              <a:xfrm>
                <a:off x="5389851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8" name="矩形 537"/>
              <p:cNvSpPr/>
              <p:nvPr/>
            </p:nvSpPr>
            <p:spPr>
              <a:xfrm>
                <a:off x="568336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grpSp>
        <p:nvGrpSpPr>
          <p:cNvPr id="697" name="组 696"/>
          <p:cNvGrpSpPr/>
          <p:nvPr/>
        </p:nvGrpSpPr>
        <p:grpSpPr>
          <a:xfrm>
            <a:off x="780164" y="1806426"/>
            <a:ext cx="1815581" cy="1503962"/>
            <a:chOff x="3833423" y="1256944"/>
            <a:chExt cx="1815581" cy="1503962"/>
          </a:xfrm>
        </p:grpSpPr>
        <p:sp>
          <p:nvSpPr>
            <p:cNvPr id="5" name="椭圆 4"/>
            <p:cNvSpPr/>
            <p:nvPr/>
          </p:nvSpPr>
          <p:spPr>
            <a:xfrm>
              <a:off x="3833423" y="125731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40" name="椭圆 539"/>
            <p:cNvSpPr/>
            <p:nvPr/>
          </p:nvSpPr>
          <p:spPr>
            <a:xfrm>
              <a:off x="4118679" y="125731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43" name="椭圆 542"/>
            <p:cNvSpPr/>
            <p:nvPr/>
          </p:nvSpPr>
          <p:spPr>
            <a:xfrm>
              <a:off x="4391002" y="125694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44" name="椭圆 543"/>
            <p:cNvSpPr/>
            <p:nvPr/>
          </p:nvSpPr>
          <p:spPr>
            <a:xfrm>
              <a:off x="4676258" y="125694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45" name="椭圆 544"/>
            <p:cNvSpPr/>
            <p:nvPr/>
          </p:nvSpPr>
          <p:spPr>
            <a:xfrm>
              <a:off x="4950942" y="125694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46" name="椭圆 545"/>
            <p:cNvSpPr/>
            <p:nvPr/>
          </p:nvSpPr>
          <p:spPr>
            <a:xfrm>
              <a:off x="5236198" y="125694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48" name="椭圆 547"/>
            <p:cNvSpPr/>
            <p:nvPr/>
          </p:nvSpPr>
          <p:spPr>
            <a:xfrm>
              <a:off x="5498680" y="125694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49" name="椭圆 548"/>
            <p:cNvSpPr/>
            <p:nvPr/>
          </p:nvSpPr>
          <p:spPr>
            <a:xfrm>
              <a:off x="3833423" y="152928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50" name="椭圆 549"/>
            <p:cNvSpPr/>
            <p:nvPr/>
          </p:nvSpPr>
          <p:spPr>
            <a:xfrm>
              <a:off x="4118679" y="152928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51" name="椭圆 550"/>
            <p:cNvSpPr/>
            <p:nvPr/>
          </p:nvSpPr>
          <p:spPr>
            <a:xfrm>
              <a:off x="4391002" y="152891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52" name="椭圆 551"/>
            <p:cNvSpPr/>
            <p:nvPr/>
          </p:nvSpPr>
          <p:spPr>
            <a:xfrm>
              <a:off x="4676258" y="152891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53" name="椭圆 552"/>
            <p:cNvSpPr/>
            <p:nvPr/>
          </p:nvSpPr>
          <p:spPr>
            <a:xfrm>
              <a:off x="4950942" y="152891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54" name="椭圆 553"/>
            <p:cNvSpPr/>
            <p:nvPr/>
          </p:nvSpPr>
          <p:spPr>
            <a:xfrm>
              <a:off x="5236198" y="152891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55" name="椭圆 554"/>
            <p:cNvSpPr/>
            <p:nvPr/>
          </p:nvSpPr>
          <p:spPr>
            <a:xfrm>
              <a:off x="5498680" y="152891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1" name="直线连接符 10"/>
            <p:cNvCxnSpPr>
              <a:stCxn id="5" idx="6"/>
              <a:endCxn id="540" idx="2"/>
            </p:cNvCxnSpPr>
            <p:nvPr/>
          </p:nvCxnSpPr>
          <p:spPr>
            <a:xfrm flipV="1">
              <a:off x="3969622" y="132541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直线连接符 583"/>
            <p:cNvCxnSpPr>
              <a:stCxn id="540" idx="6"/>
              <a:endCxn id="543" idx="2"/>
            </p:cNvCxnSpPr>
            <p:nvPr/>
          </p:nvCxnSpPr>
          <p:spPr>
            <a:xfrm flipV="1">
              <a:off x="4254878" y="1325045"/>
              <a:ext cx="136124" cy="36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直线连接符 584"/>
            <p:cNvCxnSpPr>
              <a:stCxn id="543" idx="6"/>
              <a:endCxn id="544" idx="2"/>
            </p:cNvCxnSpPr>
            <p:nvPr/>
          </p:nvCxnSpPr>
          <p:spPr>
            <a:xfrm flipV="1">
              <a:off x="4527201" y="132504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直线连接符 585"/>
            <p:cNvCxnSpPr>
              <a:stCxn id="545" idx="2"/>
              <a:endCxn id="544" idx="6"/>
            </p:cNvCxnSpPr>
            <p:nvPr/>
          </p:nvCxnSpPr>
          <p:spPr>
            <a:xfrm flipH="1" flipV="1">
              <a:off x="4812457" y="1325044"/>
              <a:ext cx="138485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直线连接符 586"/>
            <p:cNvCxnSpPr>
              <a:stCxn id="546" idx="2"/>
              <a:endCxn id="545" idx="6"/>
            </p:cNvCxnSpPr>
            <p:nvPr/>
          </p:nvCxnSpPr>
          <p:spPr>
            <a:xfrm flipH="1">
              <a:off x="5087141" y="132504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直线连接符 588"/>
            <p:cNvCxnSpPr>
              <a:stCxn id="548" idx="2"/>
              <a:endCxn id="546" idx="6"/>
            </p:cNvCxnSpPr>
            <p:nvPr/>
          </p:nvCxnSpPr>
          <p:spPr>
            <a:xfrm flipH="1">
              <a:off x="5372397" y="1325044"/>
              <a:ext cx="12628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直线连接符 589"/>
            <p:cNvCxnSpPr>
              <a:stCxn id="549" idx="0"/>
              <a:endCxn id="5" idx="4"/>
            </p:cNvCxnSpPr>
            <p:nvPr/>
          </p:nvCxnSpPr>
          <p:spPr>
            <a:xfrm flipV="1">
              <a:off x="3901523" y="139351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直线连接符 590"/>
            <p:cNvCxnSpPr>
              <a:stCxn id="550" idx="0"/>
              <a:endCxn id="540" idx="4"/>
            </p:cNvCxnSpPr>
            <p:nvPr/>
          </p:nvCxnSpPr>
          <p:spPr>
            <a:xfrm flipV="1">
              <a:off x="4186779" y="139351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直线连接符 592"/>
            <p:cNvCxnSpPr>
              <a:stCxn id="551" idx="0"/>
              <a:endCxn id="543" idx="4"/>
            </p:cNvCxnSpPr>
            <p:nvPr/>
          </p:nvCxnSpPr>
          <p:spPr>
            <a:xfrm flipV="1">
              <a:off x="4459102" y="139314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直线连接符 596"/>
            <p:cNvCxnSpPr>
              <a:stCxn id="552" idx="0"/>
              <a:endCxn id="544" idx="4"/>
            </p:cNvCxnSpPr>
            <p:nvPr/>
          </p:nvCxnSpPr>
          <p:spPr>
            <a:xfrm flipV="1">
              <a:off x="4744358" y="139314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直线连接符 598"/>
            <p:cNvCxnSpPr>
              <a:stCxn id="553" idx="0"/>
              <a:endCxn id="545" idx="4"/>
            </p:cNvCxnSpPr>
            <p:nvPr/>
          </p:nvCxnSpPr>
          <p:spPr>
            <a:xfrm flipV="1">
              <a:off x="5019042" y="139314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直线连接符 601"/>
            <p:cNvCxnSpPr>
              <a:stCxn id="554" idx="0"/>
              <a:endCxn id="546" idx="4"/>
            </p:cNvCxnSpPr>
            <p:nvPr/>
          </p:nvCxnSpPr>
          <p:spPr>
            <a:xfrm flipV="1">
              <a:off x="5304298" y="139314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直线连接符 602"/>
            <p:cNvCxnSpPr>
              <a:stCxn id="555" idx="0"/>
              <a:endCxn id="548" idx="4"/>
            </p:cNvCxnSpPr>
            <p:nvPr/>
          </p:nvCxnSpPr>
          <p:spPr>
            <a:xfrm flipV="1">
              <a:off x="5566780" y="139314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直线连接符 603"/>
            <p:cNvCxnSpPr>
              <a:stCxn id="550" idx="2"/>
              <a:endCxn id="549" idx="6"/>
            </p:cNvCxnSpPr>
            <p:nvPr/>
          </p:nvCxnSpPr>
          <p:spPr>
            <a:xfrm flipH="1">
              <a:off x="3969622" y="159738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直线连接符 605"/>
            <p:cNvCxnSpPr>
              <a:stCxn id="551" idx="2"/>
              <a:endCxn id="550" idx="6"/>
            </p:cNvCxnSpPr>
            <p:nvPr/>
          </p:nvCxnSpPr>
          <p:spPr>
            <a:xfrm flipH="1">
              <a:off x="4254878" y="1597017"/>
              <a:ext cx="136124" cy="36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直线连接符 606"/>
            <p:cNvCxnSpPr>
              <a:stCxn id="552" idx="2"/>
              <a:endCxn id="551" idx="6"/>
            </p:cNvCxnSpPr>
            <p:nvPr/>
          </p:nvCxnSpPr>
          <p:spPr>
            <a:xfrm flipH="1">
              <a:off x="4527201" y="159701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直线连接符 607"/>
            <p:cNvCxnSpPr>
              <a:stCxn id="553" idx="2"/>
              <a:endCxn id="552" idx="6"/>
            </p:cNvCxnSpPr>
            <p:nvPr/>
          </p:nvCxnSpPr>
          <p:spPr>
            <a:xfrm flipH="1" flipV="1">
              <a:off x="4812457" y="1597016"/>
              <a:ext cx="138485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直线连接符 608"/>
            <p:cNvCxnSpPr>
              <a:stCxn id="554" idx="2"/>
              <a:endCxn id="553" idx="6"/>
            </p:cNvCxnSpPr>
            <p:nvPr/>
          </p:nvCxnSpPr>
          <p:spPr>
            <a:xfrm flipH="1">
              <a:off x="5087141" y="159701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直线连接符 609"/>
            <p:cNvCxnSpPr>
              <a:stCxn id="555" idx="2"/>
              <a:endCxn id="554" idx="6"/>
            </p:cNvCxnSpPr>
            <p:nvPr/>
          </p:nvCxnSpPr>
          <p:spPr>
            <a:xfrm flipH="1">
              <a:off x="5372397" y="1597016"/>
              <a:ext cx="12628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1" name="椭圆 610"/>
            <p:cNvSpPr/>
            <p:nvPr/>
          </p:nvSpPr>
          <p:spPr>
            <a:xfrm>
              <a:off x="3837342" y="179921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12" name="椭圆 611"/>
            <p:cNvSpPr/>
            <p:nvPr/>
          </p:nvSpPr>
          <p:spPr>
            <a:xfrm>
              <a:off x="4122598" y="179921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13" name="椭圆 612"/>
            <p:cNvSpPr/>
            <p:nvPr/>
          </p:nvSpPr>
          <p:spPr>
            <a:xfrm>
              <a:off x="4394921" y="179884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14" name="椭圆 613"/>
            <p:cNvSpPr/>
            <p:nvPr/>
          </p:nvSpPr>
          <p:spPr>
            <a:xfrm>
              <a:off x="4680177" y="179884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15" name="椭圆 614"/>
            <p:cNvSpPr/>
            <p:nvPr/>
          </p:nvSpPr>
          <p:spPr>
            <a:xfrm>
              <a:off x="4954861" y="179884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16" name="椭圆 615"/>
            <p:cNvSpPr/>
            <p:nvPr/>
          </p:nvSpPr>
          <p:spPr>
            <a:xfrm>
              <a:off x="5240117" y="179884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17" name="椭圆 616"/>
            <p:cNvSpPr/>
            <p:nvPr/>
          </p:nvSpPr>
          <p:spPr>
            <a:xfrm>
              <a:off x="5502599" y="179884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18" name="椭圆 617"/>
            <p:cNvSpPr/>
            <p:nvPr/>
          </p:nvSpPr>
          <p:spPr>
            <a:xfrm>
              <a:off x="3837342" y="207118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19" name="椭圆 618"/>
            <p:cNvSpPr/>
            <p:nvPr/>
          </p:nvSpPr>
          <p:spPr>
            <a:xfrm>
              <a:off x="4122598" y="207118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20" name="椭圆 619"/>
            <p:cNvSpPr/>
            <p:nvPr/>
          </p:nvSpPr>
          <p:spPr>
            <a:xfrm>
              <a:off x="4394921" y="207081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21" name="椭圆 620"/>
            <p:cNvSpPr/>
            <p:nvPr/>
          </p:nvSpPr>
          <p:spPr>
            <a:xfrm>
              <a:off x="4680177" y="207081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22" name="椭圆 621"/>
            <p:cNvSpPr/>
            <p:nvPr/>
          </p:nvSpPr>
          <p:spPr>
            <a:xfrm>
              <a:off x="4954861" y="207081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23" name="椭圆 622"/>
            <p:cNvSpPr/>
            <p:nvPr/>
          </p:nvSpPr>
          <p:spPr>
            <a:xfrm>
              <a:off x="5240117" y="207081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24" name="椭圆 623"/>
            <p:cNvSpPr/>
            <p:nvPr/>
          </p:nvSpPr>
          <p:spPr>
            <a:xfrm>
              <a:off x="5502599" y="207081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625" name="直线连接符 624"/>
            <p:cNvCxnSpPr>
              <a:stCxn id="614" idx="6"/>
            </p:cNvCxnSpPr>
            <p:nvPr/>
          </p:nvCxnSpPr>
          <p:spPr>
            <a:xfrm flipV="1">
              <a:off x="3973541" y="186731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直线连接符 625"/>
            <p:cNvCxnSpPr/>
            <p:nvPr/>
          </p:nvCxnSpPr>
          <p:spPr>
            <a:xfrm flipV="1">
              <a:off x="4258797" y="1866945"/>
              <a:ext cx="136124" cy="36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直线连接符 626"/>
            <p:cNvCxnSpPr/>
            <p:nvPr/>
          </p:nvCxnSpPr>
          <p:spPr>
            <a:xfrm flipV="1">
              <a:off x="4531120" y="186694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直线连接符 627"/>
            <p:cNvCxnSpPr/>
            <p:nvPr/>
          </p:nvCxnSpPr>
          <p:spPr>
            <a:xfrm flipH="1" flipV="1">
              <a:off x="4816376" y="1866944"/>
              <a:ext cx="138485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9" name="直线连接符 628"/>
            <p:cNvCxnSpPr/>
            <p:nvPr/>
          </p:nvCxnSpPr>
          <p:spPr>
            <a:xfrm flipH="1">
              <a:off x="5091060" y="186694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0" name="直线连接符 629"/>
            <p:cNvCxnSpPr/>
            <p:nvPr/>
          </p:nvCxnSpPr>
          <p:spPr>
            <a:xfrm flipH="1">
              <a:off x="5376316" y="1866944"/>
              <a:ext cx="12628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1" name="直线连接符 630"/>
            <p:cNvCxnSpPr>
              <a:endCxn id="614" idx="4"/>
            </p:cNvCxnSpPr>
            <p:nvPr/>
          </p:nvCxnSpPr>
          <p:spPr>
            <a:xfrm flipV="1">
              <a:off x="3905442" y="193541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直线连接符 631"/>
            <p:cNvCxnSpPr/>
            <p:nvPr/>
          </p:nvCxnSpPr>
          <p:spPr>
            <a:xfrm flipV="1">
              <a:off x="4190698" y="193541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3" name="直线连接符 632"/>
            <p:cNvCxnSpPr/>
            <p:nvPr/>
          </p:nvCxnSpPr>
          <p:spPr>
            <a:xfrm flipV="1">
              <a:off x="4463021" y="193504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4" name="直线连接符 633"/>
            <p:cNvCxnSpPr/>
            <p:nvPr/>
          </p:nvCxnSpPr>
          <p:spPr>
            <a:xfrm flipV="1">
              <a:off x="4748277" y="193504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直线连接符 634"/>
            <p:cNvCxnSpPr/>
            <p:nvPr/>
          </p:nvCxnSpPr>
          <p:spPr>
            <a:xfrm flipV="1">
              <a:off x="5022961" y="193504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直线连接符 635"/>
            <p:cNvCxnSpPr/>
            <p:nvPr/>
          </p:nvCxnSpPr>
          <p:spPr>
            <a:xfrm flipV="1">
              <a:off x="5308217" y="193504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直线连接符 636"/>
            <p:cNvCxnSpPr/>
            <p:nvPr/>
          </p:nvCxnSpPr>
          <p:spPr>
            <a:xfrm flipV="1">
              <a:off x="5570699" y="193504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直线连接符 637"/>
            <p:cNvCxnSpPr/>
            <p:nvPr/>
          </p:nvCxnSpPr>
          <p:spPr>
            <a:xfrm flipH="1">
              <a:off x="3973541" y="213928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直线连接符 638"/>
            <p:cNvCxnSpPr/>
            <p:nvPr/>
          </p:nvCxnSpPr>
          <p:spPr>
            <a:xfrm flipH="1">
              <a:off x="4258797" y="2138917"/>
              <a:ext cx="136124" cy="36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直线连接符 639"/>
            <p:cNvCxnSpPr/>
            <p:nvPr/>
          </p:nvCxnSpPr>
          <p:spPr>
            <a:xfrm flipH="1">
              <a:off x="4531120" y="213891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1" name="直线连接符 640"/>
            <p:cNvCxnSpPr/>
            <p:nvPr/>
          </p:nvCxnSpPr>
          <p:spPr>
            <a:xfrm flipH="1" flipV="1">
              <a:off x="4816376" y="2138916"/>
              <a:ext cx="138485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2" name="直线连接符 641"/>
            <p:cNvCxnSpPr/>
            <p:nvPr/>
          </p:nvCxnSpPr>
          <p:spPr>
            <a:xfrm flipH="1">
              <a:off x="5091060" y="213891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3" name="直线连接符 642"/>
            <p:cNvCxnSpPr/>
            <p:nvPr/>
          </p:nvCxnSpPr>
          <p:spPr>
            <a:xfrm flipH="1">
              <a:off x="5376316" y="2138916"/>
              <a:ext cx="12628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4" name="椭圆 643"/>
            <p:cNvSpPr/>
            <p:nvPr/>
          </p:nvSpPr>
          <p:spPr>
            <a:xfrm>
              <a:off x="3837820" y="235273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45" name="椭圆 644"/>
            <p:cNvSpPr/>
            <p:nvPr/>
          </p:nvSpPr>
          <p:spPr>
            <a:xfrm>
              <a:off x="4132804" y="235273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46" name="椭圆 645"/>
            <p:cNvSpPr/>
            <p:nvPr/>
          </p:nvSpPr>
          <p:spPr>
            <a:xfrm>
              <a:off x="4405127" y="235236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47" name="椭圆 646"/>
            <p:cNvSpPr/>
            <p:nvPr/>
          </p:nvSpPr>
          <p:spPr>
            <a:xfrm>
              <a:off x="4690383" y="235236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48" name="椭圆 647"/>
            <p:cNvSpPr/>
            <p:nvPr/>
          </p:nvSpPr>
          <p:spPr>
            <a:xfrm>
              <a:off x="4965067" y="235236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49" name="椭圆 648"/>
            <p:cNvSpPr/>
            <p:nvPr/>
          </p:nvSpPr>
          <p:spPr>
            <a:xfrm>
              <a:off x="5250323" y="235236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50" name="椭圆 649"/>
            <p:cNvSpPr/>
            <p:nvPr/>
          </p:nvSpPr>
          <p:spPr>
            <a:xfrm>
              <a:off x="5512805" y="235236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51" name="椭圆 650"/>
            <p:cNvSpPr/>
            <p:nvPr/>
          </p:nvSpPr>
          <p:spPr>
            <a:xfrm>
              <a:off x="3837820" y="262470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52" name="椭圆 651"/>
            <p:cNvSpPr/>
            <p:nvPr/>
          </p:nvSpPr>
          <p:spPr>
            <a:xfrm>
              <a:off x="4123076" y="262470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53" name="椭圆 652"/>
            <p:cNvSpPr/>
            <p:nvPr/>
          </p:nvSpPr>
          <p:spPr>
            <a:xfrm>
              <a:off x="4395399" y="262433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54" name="椭圆 653"/>
            <p:cNvSpPr/>
            <p:nvPr/>
          </p:nvSpPr>
          <p:spPr>
            <a:xfrm>
              <a:off x="4680655" y="262433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55" name="椭圆 654"/>
            <p:cNvSpPr/>
            <p:nvPr/>
          </p:nvSpPr>
          <p:spPr>
            <a:xfrm>
              <a:off x="4955339" y="262433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56" name="椭圆 655"/>
            <p:cNvSpPr/>
            <p:nvPr/>
          </p:nvSpPr>
          <p:spPr>
            <a:xfrm>
              <a:off x="5240595" y="262433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57" name="椭圆 656"/>
            <p:cNvSpPr/>
            <p:nvPr/>
          </p:nvSpPr>
          <p:spPr>
            <a:xfrm>
              <a:off x="5503077" y="262433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658" name="直线连接符 657"/>
            <p:cNvCxnSpPr/>
            <p:nvPr/>
          </p:nvCxnSpPr>
          <p:spPr>
            <a:xfrm flipV="1">
              <a:off x="3974019" y="242083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直线连接符 658"/>
            <p:cNvCxnSpPr/>
            <p:nvPr/>
          </p:nvCxnSpPr>
          <p:spPr>
            <a:xfrm flipV="1">
              <a:off x="4259275" y="2420465"/>
              <a:ext cx="136124" cy="36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直线连接符 659"/>
            <p:cNvCxnSpPr/>
            <p:nvPr/>
          </p:nvCxnSpPr>
          <p:spPr>
            <a:xfrm flipV="1">
              <a:off x="4531598" y="242046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直线连接符 660"/>
            <p:cNvCxnSpPr/>
            <p:nvPr/>
          </p:nvCxnSpPr>
          <p:spPr>
            <a:xfrm flipH="1" flipV="1">
              <a:off x="4816854" y="2420464"/>
              <a:ext cx="138485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直线连接符 661"/>
            <p:cNvCxnSpPr/>
            <p:nvPr/>
          </p:nvCxnSpPr>
          <p:spPr>
            <a:xfrm flipH="1">
              <a:off x="5091538" y="242046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直线连接符 662"/>
            <p:cNvCxnSpPr/>
            <p:nvPr/>
          </p:nvCxnSpPr>
          <p:spPr>
            <a:xfrm flipH="1">
              <a:off x="5376794" y="2420464"/>
              <a:ext cx="12628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直线连接符 663"/>
            <p:cNvCxnSpPr/>
            <p:nvPr/>
          </p:nvCxnSpPr>
          <p:spPr>
            <a:xfrm flipV="1">
              <a:off x="3905920" y="248893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直线连接符 664"/>
            <p:cNvCxnSpPr/>
            <p:nvPr/>
          </p:nvCxnSpPr>
          <p:spPr>
            <a:xfrm flipV="1">
              <a:off x="4191176" y="248893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直线连接符 665"/>
            <p:cNvCxnSpPr/>
            <p:nvPr/>
          </p:nvCxnSpPr>
          <p:spPr>
            <a:xfrm flipV="1">
              <a:off x="4463499" y="248856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直线连接符 666"/>
            <p:cNvCxnSpPr/>
            <p:nvPr/>
          </p:nvCxnSpPr>
          <p:spPr>
            <a:xfrm flipV="1">
              <a:off x="4748755" y="248856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直线连接符 667"/>
            <p:cNvCxnSpPr/>
            <p:nvPr/>
          </p:nvCxnSpPr>
          <p:spPr>
            <a:xfrm flipV="1">
              <a:off x="5023439" y="248856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直线连接符 668"/>
            <p:cNvCxnSpPr/>
            <p:nvPr/>
          </p:nvCxnSpPr>
          <p:spPr>
            <a:xfrm flipV="1">
              <a:off x="5308695" y="248856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直线连接符 669"/>
            <p:cNvCxnSpPr/>
            <p:nvPr/>
          </p:nvCxnSpPr>
          <p:spPr>
            <a:xfrm flipV="1">
              <a:off x="5571177" y="248856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1" name="直线连接符 670"/>
            <p:cNvCxnSpPr/>
            <p:nvPr/>
          </p:nvCxnSpPr>
          <p:spPr>
            <a:xfrm flipH="1">
              <a:off x="3974019" y="269280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2" name="直线连接符 671"/>
            <p:cNvCxnSpPr/>
            <p:nvPr/>
          </p:nvCxnSpPr>
          <p:spPr>
            <a:xfrm flipH="1">
              <a:off x="4259275" y="2692437"/>
              <a:ext cx="136124" cy="36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直线连接符 672"/>
            <p:cNvCxnSpPr/>
            <p:nvPr/>
          </p:nvCxnSpPr>
          <p:spPr>
            <a:xfrm flipH="1">
              <a:off x="4531598" y="269243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4" name="直线连接符 673"/>
            <p:cNvCxnSpPr/>
            <p:nvPr/>
          </p:nvCxnSpPr>
          <p:spPr>
            <a:xfrm flipH="1" flipV="1">
              <a:off x="4816854" y="2692436"/>
              <a:ext cx="138485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5" name="直线连接符 674"/>
            <p:cNvCxnSpPr/>
            <p:nvPr/>
          </p:nvCxnSpPr>
          <p:spPr>
            <a:xfrm flipH="1">
              <a:off x="5091538" y="269243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直线连接符 675"/>
            <p:cNvCxnSpPr/>
            <p:nvPr/>
          </p:nvCxnSpPr>
          <p:spPr>
            <a:xfrm flipH="1">
              <a:off x="5376794" y="2692436"/>
              <a:ext cx="12628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7" name="直线连接符 676"/>
            <p:cNvCxnSpPr>
              <a:stCxn id="644" idx="0"/>
              <a:endCxn id="618" idx="4"/>
            </p:cNvCxnSpPr>
            <p:nvPr/>
          </p:nvCxnSpPr>
          <p:spPr>
            <a:xfrm flipH="1" flipV="1">
              <a:off x="3905442" y="2207386"/>
              <a:ext cx="478" cy="1453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直线连接符 678"/>
            <p:cNvCxnSpPr>
              <a:stCxn id="611" idx="0"/>
              <a:endCxn id="549" idx="4"/>
            </p:cNvCxnSpPr>
            <p:nvPr/>
          </p:nvCxnSpPr>
          <p:spPr>
            <a:xfrm flipH="1" flipV="1">
              <a:off x="3901523" y="1665486"/>
              <a:ext cx="3919" cy="13372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0" name="直线连接符 679"/>
            <p:cNvCxnSpPr>
              <a:stCxn id="612" idx="0"/>
              <a:endCxn id="550" idx="4"/>
            </p:cNvCxnSpPr>
            <p:nvPr/>
          </p:nvCxnSpPr>
          <p:spPr>
            <a:xfrm flipH="1" flipV="1">
              <a:off x="4186779" y="1665485"/>
              <a:ext cx="3919" cy="13372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1" name="直线连接符 680"/>
            <p:cNvCxnSpPr>
              <a:stCxn id="613" idx="0"/>
              <a:endCxn id="551" idx="4"/>
            </p:cNvCxnSpPr>
            <p:nvPr/>
          </p:nvCxnSpPr>
          <p:spPr>
            <a:xfrm flipH="1" flipV="1">
              <a:off x="4459102" y="1665116"/>
              <a:ext cx="3919" cy="13372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2" name="直线连接符 681"/>
            <p:cNvCxnSpPr>
              <a:stCxn id="614" idx="0"/>
              <a:endCxn id="552" idx="4"/>
            </p:cNvCxnSpPr>
            <p:nvPr/>
          </p:nvCxnSpPr>
          <p:spPr>
            <a:xfrm flipH="1" flipV="1">
              <a:off x="4744358" y="1665115"/>
              <a:ext cx="3919" cy="13372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3" name="直线连接符 682"/>
            <p:cNvCxnSpPr>
              <a:stCxn id="615" idx="0"/>
              <a:endCxn id="553" idx="4"/>
            </p:cNvCxnSpPr>
            <p:nvPr/>
          </p:nvCxnSpPr>
          <p:spPr>
            <a:xfrm flipH="1" flipV="1">
              <a:off x="5019042" y="1665116"/>
              <a:ext cx="3919" cy="13372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4" name="直线连接符 683"/>
            <p:cNvCxnSpPr>
              <a:stCxn id="616" idx="0"/>
              <a:endCxn id="554" idx="4"/>
            </p:cNvCxnSpPr>
            <p:nvPr/>
          </p:nvCxnSpPr>
          <p:spPr>
            <a:xfrm flipH="1" flipV="1">
              <a:off x="5304298" y="1665115"/>
              <a:ext cx="3919" cy="13372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5" name="直线连接符 684"/>
            <p:cNvCxnSpPr>
              <a:stCxn id="617" idx="0"/>
              <a:endCxn id="555" idx="4"/>
            </p:cNvCxnSpPr>
            <p:nvPr/>
          </p:nvCxnSpPr>
          <p:spPr>
            <a:xfrm flipH="1" flipV="1">
              <a:off x="5566780" y="1665115"/>
              <a:ext cx="3919" cy="13372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6" name="直线连接符 685"/>
            <p:cNvCxnSpPr>
              <a:stCxn id="645" idx="0"/>
              <a:endCxn id="619" idx="4"/>
            </p:cNvCxnSpPr>
            <p:nvPr/>
          </p:nvCxnSpPr>
          <p:spPr>
            <a:xfrm flipH="1" flipV="1">
              <a:off x="4190698" y="2207385"/>
              <a:ext cx="10206" cy="1453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直线连接符 686"/>
            <p:cNvCxnSpPr>
              <a:stCxn id="646" idx="0"/>
              <a:endCxn id="620" idx="4"/>
            </p:cNvCxnSpPr>
            <p:nvPr/>
          </p:nvCxnSpPr>
          <p:spPr>
            <a:xfrm flipH="1" flipV="1">
              <a:off x="4463021" y="2207016"/>
              <a:ext cx="10206" cy="1453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直线连接符 687"/>
            <p:cNvCxnSpPr>
              <a:stCxn id="647" idx="0"/>
              <a:endCxn id="621" idx="4"/>
            </p:cNvCxnSpPr>
            <p:nvPr/>
          </p:nvCxnSpPr>
          <p:spPr>
            <a:xfrm flipH="1" flipV="1">
              <a:off x="4748277" y="2207015"/>
              <a:ext cx="10206" cy="1453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直线连接符 688"/>
            <p:cNvCxnSpPr>
              <a:stCxn id="648" idx="0"/>
              <a:endCxn id="622" idx="4"/>
            </p:cNvCxnSpPr>
            <p:nvPr/>
          </p:nvCxnSpPr>
          <p:spPr>
            <a:xfrm flipH="1" flipV="1">
              <a:off x="5022961" y="2207016"/>
              <a:ext cx="10206" cy="1453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直线连接符 689"/>
            <p:cNvCxnSpPr>
              <a:stCxn id="649" idx="0"/>
              <a:endCxn id="623" idx="4"/>
            </p:cNvCxnSpPr>
            <p:nvPr/>
          </p:nvCxnSpPr>
          <p:spPr>
            <a:xfrm flipH="1" flipV="1">
              <a:off x="5308217" y="2207015"/>
              <a:ext cx="10206" cy="1453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2" name="直线连接符 691"/>
            <p:cNvCxnSpPr>
              <a:stCxn id="650" idx="0"/>
              <a:endCxn id="624" idx="4"/>
            </p:cNvCxnSpPr>
            <p:nvPr/>
          </p:nvCxnSpPr>
          <p:spPr>
            <a:xfrm flipH="1" flipV="1">
              <a:off x="5570699" y="2207015"/>
              <a:ext cx="10206" cy="1453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4" name="组 1293"/>
          <p:cNvGrpSpPr/>
          <p:nvPr/>
        </p:nvGrpSpPr>
        <p:grpSpPr>
          <a:xfrm rot="900000">
            <a:off x="3401452" y="1943459"/>
            <a:ext cx="1815581" cy="1503962"/>
            <a:chOff x="3833423" y="1256944"/>
            <a:chExt cx="1815581" cy="1503962"/>
          </a:xfrm>
        </p:grpSpPr>
        <p:sp>
          <p:nvSpPr>
            <p:cNvPr id="1295" name="椭圆 1294"/>
            <p:cNvSpPr/>
            <p:nvPr/>
          </p:nvSpPr>
          <p:spPr>
            <a:xfrm>
              <a:off x="3833423" y="125731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96" name="椭圆 1295"/>
            <p:cNvSpPr/>
            <p:nvPr/>
          </p:nvSpPr>
          <p:spPr>
            <a:xfrm>
              <a:off x="4118679" y="125731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97" name="椭圆 1296"/>
            <p:cNvSpPr/>
            <p:nvPr/>
          </p:nvSpPr>
          <p:spPr>
            <a:xfrm>
              <a:off x="4391002" y="125694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98" name="椭圆 1297"/>
            <p:cNvSpPr/>
            <p:nvPr/>
          </p:nvSpPr>
          <p:spPr>
            <a:xfrm>
              <a:off x="4676258" y="125694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99" name="椭圆 1298"/>
            <p:cNvSpPr/>
            <p:nvPr/>
          </p:nvSpPr>
          <p:spPr>
            <a:xfrm>
              <a:off x="4950942" y="125694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00" name="椭圆 1299"/>
            <p:cNvSpPr/>
            <p:nvPr/>
          </p:nvSpPr>
          <p:spPr>
            <a:xfrm>
              <a:off x="5236198" y="125694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01" name="椭圆 1300"/>
            <p:cNvSpPr/>
            <p:nvPr/>
          </p:nvSpPr>
          <p:spPr>
            <a:xfrm>
              <a:off x="5498680" y="125694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02" name="椭圆 1301"/>
            <p:cNvSpPr/>
            <p:nvPr/>
          </p:nvSpPr>
          <p:spPr>
            <a:xfrm>
              <a:off x="3833423" y="152928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03" name="椭圆 1302"/>
            <p:cNvSpPr/>
            <p:nvPr/>
          </p:nvSpPr>
          <p:spPr>
            <a:xfrm>
              <a:off x="4118679" y="152928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04" name="椭圆 1303"/>
            <p:cNvSpPr/>
            <p:nvPr/>
          </p:nvSpPr>
          <p:spPr>
            <a:xfrm>
              <a:off x="4391002" y="152891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05" name="椭圆 1304"/>
            <p:cNvSpPr/>
            <p:nvPr/>
          </p:nvSpPr>
          <p:spPr>
            <a:xfrm>
              <a:off x="4676258" y="152891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06" name="椭圆 1305"/>
            <p:cNvSpPr/>
            <p:nvPr/>
          </p:nvSpPr>
          <p:spPr>
            <a:xfrm>
              <a:off x="4950942" y="152891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07" name="椭圆 1306"/>
            <p:cNvSpPr/>
            <p:nvPr/>
          </p:nvSpPr>
          <p:spPr>
            <a:xfrm>
              <a:off x="5236198" y="152891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08" name="椭圆 1307"/>
            <p:cNvSpPr/>
            <p:nvPr/>
          </p:nvSpPr>
          <p:spPr>
            <a:xfrm>
              <a:off x="5498680" y="152891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309" name="直线连接符 1308"/>
            <p:cNvCxnSpPr>
              <a:stCxn id="1297" idx="6"/>
            </p:cNvCxnSpPr>
            <p:nvPr/>
          </p:nvCxnSpPr>
          <p:spPr>
            <a:xfrm flipV="1">
              <a:off x="3969622" y="132541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0" name="直线连接符 1309"/>
            <p:cNvCxnSpPr/>
            <p:nvPr/>
          </p:nvCxnSpPr>
          <p:spPr>
            <a:xfrm flipV="1">
              <a:off x="4254878" y="1325045"/>
              <a:ext cx="136124" cy="36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1" name="直线连接符 1310"/>
            <p:cNvCxnSpPr/>
            <p:nvPr/>
          </p:nvCxnSpPr>
          <p:spPr>
            <a:xfrm flipV="1">
              <a:off x="4527201" y="132504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2" name="直线连接符 1311"/>
            <p:cNvCxnSpPr/>
            <p:nvPr/>
          </p:nvCxnSpPr>
          <p:spPr>
            <a:xfrm flipH="1" flipV="1">
              <a:off x="4812457" y="1325044"/>
              <a:ext cx="138485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3" name="直线连接符 1312"/>
            <p:cNvCxnSpPr/>
            <p:nvPr/>
          </p:nvCxnSpPr>
          <p:spPr>
            <a:xfrm flipH="1">
              <a:off x="5087141" y="132504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4" name="直线连接符 1313"/>
            <p:cNvCxnSpPr/>
            <p:nvPr/>
          </p:nvCxnSpPr>
          <p:spPr>
            <a:xfrm flipH="1">
              <a:off x="5372397" y="1325044"/>
              <a:ext cx="12628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5" name="直线连接符 1314"/>
            <p:cNvCxnSpPr>
              <a:endCxn id="1297" idx="4"/>
            </p:cNvCxnSpPr>
            <p:nvPr/>
          </p:nvCxnSpPr>
          <p:spPr>
            <a:xfrm flipV="1">
              <a:off x="3901523" y="139351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6" name="直线连接符 1315"/>
            <p:cNvCxnSpPr/>
            <p:nvPr/>
          </p:nvCxnSpPr>
          <p:spPr>
            <a:xfrm flipV="1">
              <a:off x="4186779" y="139351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7" name="直线连接符 1316"/>
            <p:cNvCxnSpPr/>
            <p:nvPr/>
          </p:nvCxnSpPr>
          <p:spPr>
            <a:xfrm flipV="1">
              <a:off x="4459102" y="139314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8" name="直线连接符 1317"/>
            <p:cNvCxnSpPr/>
            <p:nvPr/>
          </p:nvCxnSpPr>
          <p:spPr>
            <a:xfrm flipV="1">
              <a:off x="4744358" y="139314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9" name="直线连接符 1318"/>
            <p:cNvCxnSpPr/>
            <p:nvPr/>
          </p:nvCxnSpPr>
          <p:spPr>
            <a:xfrm flipV="1">
              <a:off x="5019042" y="139314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0" name="直线连接符 1319"/>
            <p:cNvCxnSpPr/>
            <p:nvPr/>
          </p:nvCxnSpPr>
          <p:spPr>
            <a:xfrm flipV="1">
              <a:off x="5304298" y="139314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1" name="直线连接符 1320"/>
            <p:cNvCxnSpPr/>
            <p:nvPr/>
          </p:nvCxnSpPr>
          <p:spPr>
            <a:xfrm flipV="1">
              <a:off x="5566780" y="139314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2" name="直线连接符 1321"/>
            <p:cNvCxnSpPr/>
            <p:nvPr/>
          </p:nvCxnSpPr>
          <p:spPr>
            <a:xfrm flipH="1">
              <a:off x="3969622" y="159738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3" name="直线连接符 1322"/>
            <p:cNvCxnSpPr/>
            <p:nvPr/>
          </p:nvCxnSpPr>
          <p:spPr>
            <a:xfrm flipH="1">
              <a:off x="4254878" y="1597017"/>
              <a:ext cx="136124" cy="36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4" name="直线连接符 1323"/>
            <p:cNvCxnSpPr/>
            <p:nvPr/>
          </p:nvCxnSpPr>
          <p:spPr>
            <a:xfrm flipH="1">
              <a:off x="4527201" y="159701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5" name="直线连接符 1324"/>
            <p:cNvCxnSpPr/>
            <p:nvPr/>
          </p:nvCxnSpPr>
          <p:spPr>
            <a:xfrm flipH="1" flipV="1">
              <a:off x="4812457" y="1597016"/>
              <a:ext cx="138485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6" name="直线连接符 1325"/>
            <p:cNvCxnSpPr/>
            <p:nvPr/>
          </p:nvCxnSpPr>
          <p:spPr>
            <a:xfrm flipH="1">
              <a:off x="5087141" y="159701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7" name="直线连接符 1326"/>
            <p:cNvCxnSpPr/>
            <p:nvPr/>
          </p:nvCxnSpPr>
          <p:spPr>
            <a:xfrm flipH="1">
              <a:off x="5372397" y="1597016"/>
              <a:ext cx="12628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8" name="椭圆 1327"/>
            <p:cNvSpPr/>
            <p:nvPr/>
          </p:nvSpPr>
          <p:spPr>
            <a:xfrm>
              <a:off x="3837342" y="179921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29" name="椭圆 1328"/>
            <p:cNvSpPr/>
            <p:nvPr/>
          </p:nvSpPr>
          <p:spPr>
            <a:xfrm>
              <a:off x="4122598" y="179921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30" name="椭圆 1329"/>
            <p:cNvSpPr/>
            <p:nvPr/>
          </p:nvSpPr>
          <p:spPr>
            <a:xfrm>
              <a:off x="4394921" y="179884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31" name="椭圆 1330"/>
            <p:cNvSpPr/>
            <p:nvPr/>
          </p:nvSpPr>
          <p:spPr>
            <a:xfrm>
              <a:off x="4680177" y="179884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32" name="椭圆 1331"/>
            <p:cNvSpPr/>
            <p:nvPr/>
          </p:nvSpPr>
          <p:spPr>
            <a:xfrm>
              <a:off x="4954861" y="179884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33" name="椭圆 1332"/>
            <p:cNvSpPr/>
            <p:nvPr/>
          </p:nvSpPr>
          <p:spPr>
            <a:xfrm>
              <a:off x="5240117" y="179884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34" name="椭圆 1333"/>
            <p:cNvSpPr/>
            <p:nvPr/>
          </p:nvSpPr>
          <p:spPr>
            <a:xfrm>
              <a:off x="5502599" y="179884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35" name="椭圆 1334"/>
            <p:cNvSpPr/>
            <p:nvPr/>
          </p:nvSpPr>
          <p:spPr>
            <a:xfrm>
              <a:off x="3837342" y="207118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36" name="椭圆 1335"/>
            <p:cNvSpPr/>
            <p:nvPr/>
          </p:nvSpPr>
          <p:spPr>
            <a:xfrm>
              <a:off x="4122598" y="207118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37" name="椭圆 1336"/>
            <p:cNvSpPr/>
            <p:nvPr/>
          </p:nvSpPr>
          <p:spPr>
            <a:xfrm>
              <a:off x="4394921" y="207081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38" name="椭圆 1337"/>
            <p:cNvSpPr/>
            <p:nvPr/>
          </p:nvSpPr>
          <p:spPr>
            <a:xfrm>
              <a:off x="4680177" y="207081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39" name="椭圆 1338"/>
            <p:cNvSpPr/>
            <p:nvPr/>
          </p:nvSpPr>
          <p:spPr>
            <a:xfrm>
              <a:off x="4954861" y="207081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40" name="椭圆 1339"/>
            <p:cNvSpPr/>
            <p:nvPr/>
          </p:nvSpPr>
          <p:spPr>
            <a:xfrm>
              <a:off x="5240117" y="207081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41" name="椭圆 1340"/>
            <p:cNvSpPr/>
            <p:nvPr/>
          </p:nvSpPr>
          <p:spPr>
            <a:xfrm>
              <a:off x="5502599" y="207081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342" name="直线连接符 1341"/>
            <p:cNvCxnSpPr/>
            <p:nvPr/>
          </p:nvCxnSpPr>
          <p:spPr>
            <a:xfrm flipV="1">
              <a:off x="3973541" y="186731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3" name="直线连接符 1342"/>
            <p:cNvCxnSpPr/>
            <p:nvPr/>
          </p:nvCxnSpPr>
          <p:spPr>
            <a:xfrm flipV="1">
              <a:off x="4258797" y="1866945"/>
              <a:ext cx="136124" cy="36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4" name="直线连接符 1343"/>
            <p:cNvCxnSpPr/>
            <p:nvPr/>
          </p:nvCxnSpPr>
          <p:spPr>
            <a:xfrm flipV="1">
              <a:off x="4531120" y="186694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5" name="直线连接符 1344"/>
            <p:cNvCxnSpPr/>
            <p:nvPr/>
          </p:nvCxnSpPr>
          <p:spPr>
            <a:xfrm flipH="1" flipV="1">
              <a:off x="4816376" y="1866944"/>
              <a:ext cx="138485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6" name="直线连接符 1345"/>
            <p:cNvCxnSpPr/>
            <p:nvPr/>
          </p:nvCxnSpPr>
          <p:spPr>
            <a:xfrm flipH="1">
              <a:off x="5091060" y="186694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7" name="直线连接符 1346"/>
            <p:cNvCxnSpPr/>
            <p:nvPr/>
          </p:nvCxnSpPr>
          <p:spPr>
            <a:xfrm flipH="1">
              <a:off x="5376316" y="1866944"/>
              <a:ext cx="12628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8" name="直线连接符 1347"/>
            <p:cNvCxnSpPr/>
            <p:nvPr/>
          </p:nvCxnSpPr>
          <p:spPr>
            <a:xfrm flipV="1">
              <a:off x="3905442" y="193541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9" name="直线连接符 1348"/>
            <p:cNvCxnSpPr/>
            <p:nvPr/>
          </p:nvCxnSpPr>
          <p:spPr>
            <a:xfrm flipV="1">
              <a:off x="4190698" y="193541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0" name="直线连接符 1349"/>
            <p:cNvCxnSpPr/>
            <p:nvPr/>
          </p:nvCxnSpPr>
          <p:spPr>
            <a:xfrm flipV="1">
              <a:off x="4463021" y="193504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1" name="直线连接符 1350"/>
            <p:cNvCxnSpPr/>
            <p:nvPr/>
          </p:nvCxnSpPr>
          <p:spPr>
            <a:xfrm flipV="1">
              <a:off x="4748277" y="193504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2" name="直线连接符 1351"/>
            <p:cNvCxnSpPr/>
            <p:nvPr/>
          </p:nvCxnSpPr>
          <p:spPr>
            <a:xfrm flipV="1">
              <a:off x="5022961" y="193504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3" name="直线连接符 1352"/>
            <p:cNvCxnSpPr/>
            <p:nvPr/>
          </p:nvCxnSpPr>
          <p:spPr>
            <a:xfrm flipV="1">
              <a:off x="5308217" y="193504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4" name="直线连接符 1353"/>
            <p:cNvCxnSpPr/>
            <p:nvPr/>
          </p:nvCxnSpPr>
          <p:spPr>
            <a:xfrm flipV="1">
              <a:off x="5570699" y="193504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5" name="直线连接符 1354"/>
            <p:cNvCxnSpPr/>
            <p:nvPr/>
          </p:nvCxnSpPr>
          <p:spPr>
            <a:xfrm flipH="1">
              <a:off x="3973541" y="213928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6" name="直线连接符 1355"/>
            <p:cNvCxnSpPr/>
            <p:nvPr/>
          </p:nvCxnSpPr>
          <p:spPr>
            <a:xfrm flipH="1">
              <a:off x="4258797" y="2138917"/>
              <a:ext cx="136124" cy="36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7" name="直线连接符 1356"/>
            <p:cNvCxnSpPr/>
            <p:nvPr/>
          </p:nvCxnSpPr>
          <p:spPr>
            <a:xfrm flipH="1">
              <a:off x="4531120" y="213891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8" name="直线连接符 1357"/>
            <p:cNvCxnSpPr/>
            <p:nvPr/>
          </p:nvCxnSpPr>
          <p:spPr>
            <a:xfrm flipH="1" flipV="1">
              <a:off x="4816376" y="2138916"/>
              <a:ext cx="138485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9" name="直线连接符 1358"/>
            <p:cNvCxnSpPr/>
            <p:nvPr/>
          </p:nvCxnSpPr>
          <p:spPr>
            <a:xfrm flipH="1">
              <a:off x="5091060" y="213891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0" name="直线连接符 1359"/>
            <p:cNvCxnSpPr/>
            <p:nvPr/>
          </p:nvCxnSpPr>
          <p:spPr>
            <a:xfrm flipH="1">
              <a:off x="5376316" y="2138916"/>
              <a:ext cx="12628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1" name="椭圆 1360"/>
            <p:cNvSpPr/>
            <p:nvPr/>
          </p:nvSpPr>
          <p:spPr>
            <a:xfrm>
              <a:off x="3837820" y="235273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62" name="椭圆 1361"/>
            <p:cNvSpPr/>
            <p:nvPr/>
          </p:nvSpPr>
          <p:spPr>
            <a:xfrm>
              <a:off x="4132804" y="235273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63" name="椭圆 1362"/>
            <p:cNvSpPr/>
            <p:nvPr/>
          </p:nvSpPr>
          <p:spPr>
            <a:xfrm>
              <a:off x="4405127" y="235236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64" name="椭圆 1363"/>
            <p:cNvSpPr/>
            <p:nvPr/>
          </p:nvSpPr>
          <p:spPr>
            <a:xfrm>
              <a:off x="4690383" y="235236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65" name="椭圆 1364"/>
            <p:cNvSpPr/>
            <p:nvPr/>
          </p:nvSpPr>
          <p:spPr>
            <a:xfrm>
              <a:off x="4965067" y="2352365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66" name="椭圆 1365"/>
            <p:cNvSpPr/>
            <p:nvPr/>
          </p:nvSpPr>
          <p:spPr>
            <a:xfrm>
              <a:off x="5250323" y="235236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67" name="椭圆 1366"/>
            <p:cNvSpPr/>
            <p:nvPr/>
          </p:nvSpPr>
          <p:spPr>
            <a:xfrm>
              <a:off x="5512805" y="2352364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68" name="椭圆 1367"/>
            <p:cNvSpPr/>
            <p:nvPr/>
          </p:nvSpPr>
          <p:spPr>
            <a:xfrm>
              <a:off x="3837820" y="262470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69" name="椭圆 1368"/>
            <p:cNvSpPr/>
            <p:nvPr/>
          </p:nvSpPr>
          <p:spPr>
            <a:xfrm>
              <a:off x="4123076" y="262470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70" name="椭圆 1369"/>
            <p:cNvSpPr/>
            <p:nvPr/>
          </p:nvSpPr>
          <p:spPr>
            <a:xfrm>
              <a:off x="4395399" y="262433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71" name="椭圆 1370"/>
            <p:cNvSpPr/>
            <p:nvPr/>
          </p:nvSpPr>
          <p:spPr>
            <a:xfrm>
              <a:off x="4680655" y="262433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72" name="椭圆 1371"/>
            <p:cNvSpPr/>
            <p:nvPr/>
          </p:nvSpPr>
          <p:spPr>
            <a:xfrm>
              <a:off x="4955339" y="2624337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73" name="椭圆 1372"/>
            <p:cNvSpPr/>
            <p:nvPr/>
          </p:nvSpPr>
          <p:spPr>
            <a:xfrm>
              <a:off x="5240595" y="262433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74" name="椭圆 1373"/>
            <p:cNvSpPr/>
            <p:nvPr/>
          </p:nvSpPr>
          <p:spPr>
            <a:xfrm>
              <a:off x="5503077" y="2624336"/>
              <a:ext cx="136199" cy="136199"/>
            </a:xfrm>
            <a:prstGeom prst="ellipse">
              <a:avLst/>
            </a:prstGeom>
            <a:solidFill>
              <a:srgbClr val="2AA19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375" name="直线连接符 1374"/>
            <p:cNvCxnSpPr/>
            <p:nvPr/>
          </p:nvCxnSpPr>
          <p:spPr>
            <a:xfrm flipV="1">
              <a:off x="3974019" y="242083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6" name="直线连接符 1375"/>
            <p:cNvCxnSpPr/>
            <p:nvPr/>
          </p:nvCxnSpPr>
          <p:spPr>
            <a:xfrm flipV="1">
              <a:off x="4259275" y="2420465"/>
              <a:ext cx="136124" cy="36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7" name="直线连接符 1376"/>
            <p:cNvCxnSpPr/>
            <p:nvPr/>
          </p:nvCxnSpPr>
          <p:spPr>
            <a:xfrm flipV="1">
              <a:off x="4531598" y="242046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8" name="直线连接符 1377"/>
            <p:cNvCxnSpPr/>
            <p:nvPr/>
          </p:nvCxnSpPr>
          <p:spPr>
            <a:xfrm flipH="1" flipV="1">
              <a:off x="4816854" y="2420464"/>
              <a:ext cx="138485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9" name="直线连接符 1378"/>
            <p:cNvCxnSpPr/>
            <p:nvPr/>
          </p:nvCxnSpPr>
          <p:spPr>
            <a:xfrm flipH="1">
              <a:off x="5091538" y="2420464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0" name="直线连接符 1379"/>
            <p:cNvCxnSpPr/>
            <p:nvPr/>
          </p:nvCxnSpPr>
          <p:spPr>
            <a:xfrm flipH="1">
              <a:off x="5376794" y="2420464"/>
              <a:ext cx="12628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1" name="直线连接符 1380"/>
            <p:cNvCxnSpPr/>
            <p:nvPr/>
          </p:nvCxnSpPr>
          <p:spPr>
            <a:xfrm flipV="1">
              <a:off x="3905920" y="248893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2" name="直线连接符 1381"/>
            <p:cNvCxnSpPr/>
            <p:nvPr/>
          </p:nvCxnSpPr>
          <p:spPr>
            <a:xfrm flipV="1">
              <a:off x="4191176" y="248893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3" name="直线连接符 1382"/>
            <p:cNvCxnSpPr/>
            <p:nvPr/>
          </p:nvCxnSpPr>
          <p:spPr>
            <a:xfrm flipV="1">
              <a:off x="4463499" y="248856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4" name="直线连接符 1383"/>
            <p:cNvCxnSpPr/>
            <p:nvPr/>
          </p:nvCxnSpPr>
          <p:spPr>
            <a:xfrm flipV="1">
              <a:off x="4748755" y="248856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5" name="直线连接符 1384"/>
            <p:cNvCxnSpPr/>
            <p:nvPr/>
          </p:nvCxnSpPr>
          <p:spPr>
            <a:xfrm flipV="1">
              <a:off x="5023439" y="2488564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6" name="直线连接符 1385"/>
            <p:cNvCxnSpPr/>
            <p:nvPr/>
          </p:nvCxnSpPr>
          <p:spPr>
            <a:xfrm flipV="1">
              <a:off x="5308695" y="248856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7" name="直线连接符 1386"/>
            <p:cNvCxnSpPr/>
            <p:nvPr/>
          </p:nvCxnSpPr>
          <p:spPr>
            <a:xfrm flipV="1">
              <a:off x="5571177" y="2488563"/>
              <a:ext cx="0" cy="135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8" name="直线连接符 1387"/>
            <p:cNvCxnSpPr/>
            <p:nvPr/>
          </p:nvCxnSpPr>
          <p:spPr>
            <a:xfrm flipH="1">
              <a:off x="3974019" y="269280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9" name="直线连接符 1388"/>
            <p:cNvCxnSpPr/>
            <p:nvPr/>
          </p:nvCxnSpPr>
          <p:spPr>
            <a:xfrm flipH="1">
              <a:off x="4259275" y="2692437"/>
              <a:ext cx="136124" cy="36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0" name="直线连接符 1389"/>
            <p:cNvCxnSpPr/>
            <p:nvPr/>
          </p:nvCxnSpPr>
          <p:spPr>
            <a:xfrm flipH="1">
              <a:off x="4531598" y="269243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1" name="直线连接符 1390"/>
            <p:cNvCxnSpPr/>
            <p:nvPr/>
          </p:nvCxnSpPr>
          <p:spPr>
            <a:xfrm flipH="1" flipV="1">
              <a:off x="4816854" y="2692436"/>
              <a:ext cx="138485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2" name="直线连接符 1391"/>
            <p:cNvCxnSpPr/>
            <p:nvPr/>
          </p:nvCxnSpPr>
          <p:spPr>
            <a:xfrm flipH="1">
              <a:off x="5091538" y="2692436"/>
              <a:ext cx="149057" cy="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3" name="直线连接符 1392"/>
            <p:cNvCxnSpPr/>
            <p:nvPr/>
          </p:nvCxnSpPr>
          <p:spPr>
            <a:xfrm flipH="1">
              <a:off x="5376794" y="2692436"/>
              <a:ext cx="12628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4" name="直线连接符 1393"/>
            <p:cNvCxnSpPr/>
            <p:nvPr/>
          </p:nvCxnSpPr>
          <p:spPr>
            <a:xfrm flipH="1" flipV="1">
              <a:off x="3905442" y="2207386"/>
              <a:ext cx="478" cy="1453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5" name="直线连接符 1394"/>
            <p:cNvCxnSpPr/>
            <p:nvPr/>
          </p:nvCxnSpPr>
          <p:spPr>
            <a:xfrm flipH="1" flipV="1">
              <a:off x="3901523" y="1665486"/>
              <a:ext cx="3919" cy="13372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6" name="直线连接符 1395"/>
            <p:cNvCxnSpPr/>
            <p:nvPr/>
          </p:nvCxnSpPr>
          <p:spPr>
            <a:xfrm flipH="1" flipV="1">
              <a:off x="4186779" y="1665485"/>
              <a:ext cx="3919" cy="13372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7" name="直线连接符 1396"/>
            <p:cNvCxnSpPr/>
            <p:nvPr/>
          </p:nvCxnSpPr>
          <p:spPr>
            <a:xfrm flipH="1" flipV="1">
              <a:off x="4459102" y="1665116"/>
              <a:ext cx="3919" cy="13372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8" name="直线连接符 1397"/>
            <p:cNvCxnSpPr/>
            <p:nvPr/>
          </p:nvCxnSpPr>
          <p:spPr>
            <a:xfrm flipH="1" flipV="1">
              <a:off x="4744358" y="1665115"/>
              <a:ext cx="3919" cy="13372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9" name="直线连接符 1398"/>
            <p:cNvCxnSpPr/>
            <p:nvPr/>
          </p:nvCxnSpPr>
          <p:spPr>
            <a:xfrm flipH="1" flipV="1">
              <a:off x="5019042" y="1665116"/>
              <a:ext cx="3919" cy="13372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0" name="直线连接符 1399"/>
            <p:cNvCxnSpPr/>
            <p:nvPr/>
          </p:nvCxnSpPr>
          <p:spPr>
            <a:xfrm flipH="1" flipV="1">
              <a:off x="5304298" y="1665115"/>
              <a:ext cx="3919" cy="13372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1" name="直线连接符 1400"/>
            <p:cNvCxnSpPr/>
            <p:nvPr/>
          </p:nvCxnSpPr>
          <p:spPr>
            <a:xfrm flipH="1" flipV="1">
              <a:off x="5566780" y="1665115"/>
              <a:ext cx="3919" cy="13372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2" name="直线连接符 1401"/>
            <p:cNvCxnSpPr/>
            <p:nvPr/>
          </p:nvCxnSpPr>
          <p:spPr>
            <a:xfrm flipH="1" flipV="1">
              <a:off x="4190698" y="2207385"/>
              <a:ext cx="10206" cy="1453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3" name="直线连接符 1402"/>
            <p:cNvCxnSpPr/>
            <p:nvPr/>
          </p:nvCxnSpPr>
          <p:spPr>
            <a:xfrm flipH="1" flipV="1">
              <a:off x="4463021" y="2207016"/>
              <a:ext cx="10206" cy="1453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4" name="直线连接符 1403"/>
            <p:cNvCxnSpPr/>
            <p:nvPr/>
          </p:nvCxnSpPr>
          <p:spPr>
            <a:xfrm flipH="1" flipV="1">
              <a:off x="4748277" y="2207015"/>
              <a:ext cx="10206" cy="1453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5" name="直线连接符 1404"/>
            <p:cNvCxnSpPr/>
            <p:nvPr/>
          </p:nvCxnSpPr>
          <p:spPr>
            <a:xfrm flipH="1" flipV="1">
              <a:off x="5022961" y="2207016"/>
              <a:ext cx="10206" cy="1453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6" name="直线连接符 1405"/>
            <p:cNvCxnSpPr/>
            <p:nvPr/>
          </p:nvCxnSpPr>
          <p:spPr>
            <a:xfrm flipH="1" flipV="1">
              <a:off x="5308217" y="2207015"/>
              <a:ext cx="10206" cy="1453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7" name="直线连接符 1406"/>
            <p:cNvCxnSpPr/>
            <p:nvPr/>
          </p:nvCxnSpPr>
          <p:spPr>
            <a:xfrm flipH="1" flipV="1">
              <a:off x="5570699" y="2207015"/>
              <a:ext cx="10206" cy="1453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9" name="组 1538"/>
          <p:cNvGrpSpPr/>
          <p:nvPr/>
        </p:nvGrpSpPr>
        <p:grpSpPr>
          <a:xfrm>
            <a:off x="3314668" y="1305859"/>
            <a:ext cx="1969011" cy="2255405"/>
            <a:chOff x="4564993" y="828675"/>
            <a:chExt cx="1969011" cy="2255405"/>
          </a:xfrm>
        </p:grpSpPr>
        <p:cxnSp>
          <p:nvCxnSpPr>
            <p:cNvPr id="1408" name="Straight Connector 247"/>
            <p:cNvCxnSpPr/>
            <p:nvPr/>
          </p:nvCxnSpPr>
          <p:spPr>
            <a:xfrm>
              <a:off x="5464069" y="1074161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9" name="Straight Connector 247"/>
            <p:cNvCxnSpPr/>
            <p:nvPr/>
          </p:nvCxnSpPr>
          <p:spPr>
            <a:xfrm>
              <a:off x="5197815" y="828675"/>
              <a:ext cx="0" cy="572582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1" name="Straight Connector 247"/>
            <p:cNvCxnSpPr/>
            <p:nvPr/>
          </p:nvCxnSpPr>
          <p:spPr>
            <a:xfrm>
              <a:off x="4917049" y="965269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2" name="Straight Connector 247"/>
            <p:cNvCxnSpPr/>
            <p:nvPr/>
          </p:nvCxnSpPr>
          <p:spPr>
            <a:xfrm>
              <a:off x="5742571" y="1358332"/>
              <a:ext cx="0" cy="170584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5" name="Straight Connector 247"/>
            <p:cNvCxnSpPr/>
            <p:nvPr/>
          </p:nvCxnSpPr>
          <p:spPr>
            <a:xfrm>
              <a:off x="6004930" y="1054416"/>
              <a:ext cx="0" cy="572582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6" name="Straight Connector 247"/>
            <p:cNvCxnSpPr/>
            <p:nvPr/>
          </p:nvCxnSpPr>
          <p:spPr>
            <a:xfrm>
              <a:off x="6276236" y="1095019"/>
              <a:ext cx="0" cy="572582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8" name="Straight Connector 247"/>
            <p:cNvCxnSpPr/>
            <p:nvPr/>
          </p:nvCxnSpPr>
          <p:spPr>
            <a:xfrm>
              <a:off x="6534004" y="1370518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9" name="Straight Connector 247"/>
            <p:cNvCxnSpPr/>
            <p:nvPr/>
          </p:nvCxnSpPr>
          <p:spPr>
            <a:xfrm>
              <a:off x="5393678" y="1353052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0" name="Straight Connector 247"/>
            <p:cNvCxnSpPr/>
            <p:nvPr/>
          </p:nvCxnSpPr>
          <p:spPr>
            <a:xfrm>
              <a:off x="5127424" y="1107566"/>
              <a:ext cx="0" cy="572582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1" name="Straight Connector 247"/>
            <p:cNvCxnSpPr/>
            <p:nvPr/>
          </p:nvCxnSpPr>
          <p:spPr>
            <a:xfrm>
              <a:off x="4846658" y="1244160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2" name="Straight Connector 247"/>
            <p:cNvCxnSpPr/>
            <p:nvPr/>
          </p:nvCxnSpPr>
          <p:spPr>
            <a:xfrm>
              <a:off x="5672180" y="1637223"/>
              <a:ext cx="0" cy="170584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3" name="Straight Connector 247"/>
            <p:cNvCxnSpPr/>
            <p:nvPr/>
          </p:nvCxnSpPr>
          <p:spPr>
            <a:xfrm>
              <a:off x="5934539" y="1333307"/>
              <a:ext cx="0" cy="572582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4" name="Straight Connector 247"/>
            <p:cNvCxnSpPr/>
            <p:nvPr/>
          </p:nvCxnSpPr>
          <p:spPr>
            <a:xfrm>
              <a:off x="6205845" y="1611462"/>
              <a:ext cx="0" cy="335030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5" name="Straight Connector 247"/>
            <p:cNvCxnSpPr/>
            <p:nvPr/>
          </p:nvCxnSpPr>
          <p:spPr>
            <a:xfrm>
              <a:off x="6463613" y="1649409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5" name="Straight Connector 247"/>
            <p:cNvCxnSpPr/>
            <p:nvPr/>
          </p:nvCxnSpPr>
          <p:spPr>
            <a:xfrm>
              <a:off x="5316767" y="1596411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6" name="Straight Connector 247"/>
            <p:cNvCxnSpPr/>
            <p:nvPr/>
          </p:nvCxnSpPr>
          <p:spPr>
            <a:xfrm>
              <a:off x="5050513" y="1350925"/>
              <a:ext cx="0" cy="572582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7" name="Straight Connector 247"/>
            <p:cNvCxnSpPr/>
            <p:nvPr/>
          </p:nvCxnSpPr>
          <p:spPr>
            <a:xfrm>
              <a:off x="4769747" y="1659618"/>
              <a:ext cx="0" cy="203339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8" name="Straight Connector 247"/>
            <p:cNvCxnSpPr/>
            <p:nvPr/>
          </p:nvCxnSpPr>
          <p:spPr>
            <a:xfrm>
              <a:off x="5595269" y="1880582"/>
              <a:ext cx="0" cy="170584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9" name="Straight Connector 247"/>
            <p:cNvCxnSpPr/>
            <p:nvPr/>
          </p:nvCxnSpPr>
          <p:spPr>
            <a:xfrm>
              <a:off x="5857628" y="1576666"/>
              <a:ext cx="0" cy="572582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0" name="Straight Connector 247"/>
            <p:cNvCxnSpPr/>
            <p:nvPr/>
          </p:nvCxnSpPr>
          <p:spPr>
            <a:xfrm>
              <a:off x="6128934" y="1617269"/>
              <a:ext cx="0" cy="572582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1" name="Straight Connector 247"/>
            <p:cNvCxnSpPr/>
            <p:nvPr/>
          </p:nvCxnSpPr>
          <p:spPr>
            <a:xfrm>
              <a:off x="6386702" y="1892768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2" name="Straight Connector 247"/>
            <p:cNvCxnSpPr/>
            <p:nvPr/>
          </p:nvCxnSpPr>
          <p:spPr>
            <a:xfrm>
              <a:off x="5246376" y="1875302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3" name="Straight Connector 247"/>
            <p:cNvCxnSpPr/>
            <p:nvPr/>
          </p:nvCxnSpPr>
          <p:spPr>
            <a:xfrm>
              <a:off x="4980122" y="1629816"/>
              <a:ext cx="0" cy="572582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4" name="Straight Connector 247"/>
            <p:cNvCxnSpPr/>
            <p:nvPr/>
          </p:nvCxnSpPr>
          <p:spPr>
            <a:xfrm>
              <a:off x="4699356" y="1766410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5" name="Straight Connector 247"/>
            <p:cNvCxnSpPr/>
            <p:nvPr/>
          </p:nvCxnSpPr>
          <p:spPr>
            <a:xfrm>
              <a:off x="5524878" y="2159473"/>
              <a:ext cx="0" cy="170584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6" name="Straight Connector 247"/>
            <p:cNvCxnSpPr/>
            <p:nvPr/>
          </p:nvCxnSpPr>
          <p:spPr>
            <a:xfrm>
              <a:off x="5787237" y="1855557"/>
              <a:ext cx="0" cy="572582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7" name="Straight Connector 247"/>
            <p:cNvCxnSpPr/>
            <p:nvPr/>
          </p:nvCxnSpPr>
          <p:spPr>
            <a:xfrm>
              <a:off x="6058543" y="2133712"/>
              <a:ext cx="0" cy="335030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8" name="Straight Connector 247"/>
            <p:cNvCxnSpPr/>
            <p:nvPr/>
          </p:nvCxnSpPr>
          <p:spPr>
            <a:xfrm>
              <a:off x="6316311" y="2171659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3" name="Straight Connector 247"/>
            <p:cNvCxnSpPr/>
            <p:nvPr/>
          </p:nvCxnSpPr>
          <p:spPr>
            <a:xfrm>
              <a:off x="5475194" y="2417565"/>
              <a:ext cx="0" cy="170584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4" name="Straight Connector 247"/>
            <p:cNvCxnSpPr/>
            <p:nvPr/>
          </p:nvCxnSpPr>
          <p:spPr>
            <a:xfrm>
              <a:off x="6266627" y="2429751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5" name="Straight Connector 247"/>
            <p:cNvCxnSpPr/>
            <p:nvPr/>
          </p:nvCxnSpPr>
          <p:spPr>
            <a:xfrm>
              <a:off x="5126301" y="2412285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6" name="Straight Connector 247"/>
            <p:cNvCxnSpPr/>
            <p:nvPr/>
          </p:nvCxnSpPr>
          <p:spPr>
            <a:xfrm>
              <a:off x="4564993" y="2303393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7" name="Straight Connector 247"/>
            <p:cNvCxnSpPr/>
            <p:nvPr/>
          </p:nvCxnSpPr>
          <p:spPr>
            <a:xfrm>
              <a:off x="5404803" y="2696456"/>
              <a:ext cx="0" cy="170584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8" name="Straight Connector 247"/>
            <p:cNvCxnSpPr/>
            <p:nvPr/>
          </p:nvCxnSpPr>
          <p:spPr>
            <a:xfrm>
              <a:off x="5667162" y="2392540"/>
              <a:ext cx="0" cy="572582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9" name="Straight Connector 247"/>
            <p:cNvCxnSpPr/>
            <p:nvPr/>
          </p:nvCxnSpPr>
          <p:spPr>
            <a:xfrm>
              <a:off x="5938468" y="2670695"/>
              <a:ext cx="0" cy="335030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0" name="Straight Connector 247"/>
            <p:cNvCxnSpPr/>
            <p:nvPr/>
          </p:nvCxnSpPr>
          <p:spPr>
            <a:xfrm>
              <a:off x="6181948" y="2708642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1" name="Straight Connector 247"/>
            <p:cNvCxnSpPr/>
            <p:nvPr/>
          </p:nvCxnSpPr>
          <p:spPr>
            <a:xfrm>
              <a:off x="5990201" y="2391778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4" name="Straight Connector 247"/>
            <p:cNvCxnSpPr/>
            <p:nvPr/>
          </p:nvCxnSpPr>
          <p:spPr>
            <a:xfrm>
              <a:off x="5728656" y="2505948"/>
              <a:ext cx="0" cy="170584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5" name="Straight Connector 247"/>
            <p:cNvCxnSpPr/>
            <p:nvPr/>
          </p:nvCxnSpPr>
          <p:spPr>
            <a:xfrm>
              <a:off x="5180188" y="2164645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9" name="Straight Connector 247"/>
            <p:cNvCxnSpPr/>
            <p:nvPr/>
          </p:nvCxnSpPr>
          <p:spPr>
            <a:xfrm>
              <a:off x="4641512" y="2213909"/>
              <a:ext cx="0" cy="15946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2" name="Straight Connector 247"/>
            <p:cNvCxnSpPr/>
            <p:nvPr/>
          </p:nvCxnSpPr>
          <p:spPr>
            <a:xfrm>
              <a:off x="4918326" y="2040930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3" name="Straight Connector 247"/>
            <p:cNvCxnSpPr/>
            <p:nvPr/>
          </p:nvCxnSpPr>
          <p:spPr>
            <a:xfrm>
              <a:off x="4845984" y="2355778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35" name="文本框 1534"/>
              <p:cNvSpPr txBox="1"/>
              <p:nvPr/>
            </p:nvSpPr>
            <p:spPr>
              <a:xfrm>
                <a:off x="810279" y="3622782"/>
                <a:ext cx="1761636" cy="3190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𝑀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𝑗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</a:rPr>
                        <m:t>=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𝑓</m:t>
                      </m:r>
                      <m:d>
                        <m:d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𝑖</m:t>
                              </m:r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,:</m:t>
                              </m:r>
                            </m:sub>
                          </m:s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𝑗</m:t>
                              </m:r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,: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1535" name="文本框 15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279" y="3622782"/>
                <a:ext cx="1761636" cy="319062"/>
              </a:xfrm>
              <a:prstGeom prst="rect">
                <a:avLst/>
              </a:prstGeom>
              <a:blipFill rotWithShape="0">
                <a:blip r:embed="rId4"/>
                <a:stretch>
                  <a:fillRect l="-2076" b="-245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36" name="文本框 1535"/>
              <p:cNvSpPr txBox="1"/>
              <p:nvPr/>
            </p:nvSpPr>
            <p:spPr>
              <a:xfrm>
                <a:off x="643452" y="4022497"/>
                <a:ext cx="106368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b="0" i="1" smtClean="0">
                          <a:latin typeface="Cambria Math" charset="0"/>
                        </a:rPr>
                        <m:t>𝐴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=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𝐹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(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𝑀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1536" name="文本框 15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452" y="4022497"/>
                <a:ext cx="1063689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4598" r="-6897" b="-37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37" name="文本框 1536"/>
              <p:cNvSpPr txBox="1"/>
              <p:nvPr/>
            </p:nvSpPr>
            <p:spPr>
              <a:xfrm>
                <a:off x="2913417" y="3647951"/>
                <a:ext cx="15732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b="0" i="1" smtClean="0">
                          <a:latin typeface="Cambria Math" charset="0"/>
                        </a:rPr>
                        <m:t>𝐺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=(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𝑉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,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𝐸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,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𝑍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,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𝐴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1537" name="文本框 15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3417" y="3647951"/>
                <a:ext cx="1573251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2713" r="-4651" b="-347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38" name="文本框 1537"/>
              <p:cNvSpPr txBox="1"/>
              <p:nvPr/>
            </p:nvSpPr>
            <p:spPr>
              <a:xfrm>
                <a:off x="1762258" y="4022496"/>
                <a:ext cx="100431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b="0" i="1" smtClean="0">
                          <a:latin typeface="Cambria Math" charset="0"/>
                        </a:rPr>
                        <m:t>𝑍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=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𝑔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(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𝑋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1538" name="文本框 15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2258" y="4022496"/>
                <a:ext cx="1004314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4242" r="-7273" b="-37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1741" name="直线箭头连接符 1740"/>
          <p:cNvCxnSpPr/>
          <p:nvPr/>
        </p:nvCxnSpPr>
        <p:spPr>
          <a:xfrm>
            <a:off x="5501071" y="2105316"/>
            <a:ext cx="622574" cy="0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1" name="直线箭头连接符 1770"/>
          <p:cNvCxnSpPr/>
          <p:nvPr/>
        </p:nvCxnSpPr>
        <p:spPr>
          <a:xfrm>
            <a:off x="5500274" y="3340192"/>
            <a:ext cx="609083" cy="0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0" name="Rectangle 27"/>
          <p:cNvSpPr/>
          <p:nvPr/>
        </p:nvSpPr>
        <p:spPr>
          <a:xfrm rot="21154562">
            <a:off x="6740101" y="1901127"/>
            <a:ext cx="243262" cy="247167"/>
          </a:xfrm>
          <a:prstGeom prst="rect">
            <a:avLst/>
          </a:prstGeom>
          <a:solidFill>
            <a:srgbClr val="ED87B5"/>
          </a:solidFill>
          <a:ln w="34925">
            <a:solidFill>
              <a:srgbClr val="ED87B5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781" name="矩形 1780"/>
          <p:cNvSpPr/>
          <p:nvPr/>
        </p:nvSpPr>
        <p:spPr>
          <a:xfrm>
            <a:off x="6037667" y="1501986"/>
            <a:ext cx="170510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dirty="0" smtClean="0">
                <a:ln w="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Graph filter</a:t>
            </a:r>
            <a:endParaRPr lang="zh-CN" altLang="en-US" b="0" cap="none" spc="0" dirty="0">
              <a:ln w="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82" name="文本框 1781"/>
              <p:cNvSpPr txBox="1"/>
              <p:nvPr/>
            </p:nvSpPr>
            <p:spPr>
              <a:xfrm>
                <a:off x="6329963" y="2284485"/>
                <a:ext cx="1219436" cy="3073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kumimoji="1" lang="en-US" altLang="zh-CN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sub>
                          </m:sSub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</a:rPr>
                        <m:t>=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h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(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1782" name="文本框 17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9963" y="2284485"/>
                <a:ext cx="1219436" cy="307392"/>
              </a:xfrm>
              <a:prstGeom prst="rect">
                <a:avLst/>
              </a:prstGeom>
              <a:blipFill rotWithShape="0">
                <a:blip r:embed="rId8"/>
                <a:stretch>
                  <a:fillRect l="-3000" r="-6000" b="-24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grpSp>
        <p:nvGrpSpPr>
          <p:cNvPr id="2416" name="组 2415"/>
          <p:cNvGrpSpPr/>
          <p:nvPr/>
        </p:nvGrpSpPr>
        <p:grpSpPr>
          <a:xfrm>
            <a:off x="6123645" y="2819494"/>
            <a:ext cx="1574953" cy="1061950"/>
            <a:chOff x="6052458" y="3547223"/>
            <a:chExt cx="1574953" cy="1061950"/>
          </a:xfrm>
        </p:grpSpPr>
        <p:cxnSp>
          <p:nvCxnSpPr>
            <p:cNvPr id="1827" name="Straight Connector 247"/>
            <p:cNvCxnSpPr/>
            <p:nvPr/>
          </p:nvCxnSpPr>
          <p:spPr>
            <a:xfrm>
              <a:off x="6292953" y="3828097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8" name="Straight Connector 247"/>
            <p:cNvCxnSpPr/>
            <p:nvPr/>
          </p:nvCxnSpPr>
          <p:spPr>
            <a:xfrm>
              <a:off x="6539566" y="3547223"/>
              <a:ext cx="0" cy="651799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0" name="Straight Connector 247"/>
            <p:cNvCxnSpPr/>
            <p:nvPr/>
          </p:nvCxnSpPr>
          <p:spPr>
            <a:xfrm>
              <a:off x="6788014" y="3809811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3" name="Straight Connector 247"/>
            <p:cNvCxnSpPr/>
            <p:nvPr/>
          </p:nvCxnSpPr>
          <p:spPr>
            <a:xfrm>
              <a:off x="7379555" y="3729450"/>
              <a:ext cx="0" cy="437923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43" name="矩形 1842"/>
                <p:cNvSpPr/>
                <p:nvPr/>
              </p:nvSpPr>
              <p:spPr>
                <a:xfrm>
                  <a:off x="6052458" y="4193350"/>
                  <a:ext cx="46217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843" name="矩形 184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2458" y="4193350"/>
                  <a:ext cx="462178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t="-1667" r="-28000" b="-166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44" name="矩形 1843"/>
                <p:cNvSpPr/>
                <p:nvPr/>
              </p:nvSpPr>
              <p:spPr>
                <a:xfrm>
                  <a:off x="6320515" y="4203535"/>
                  <a:ext cx="46749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844" name="矩形 18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0515" y="4203535"/>
                  <a:ext cx="467499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t="-1639" r="-26316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46" name="矩形 1845"/>
                <p:cNvSpPr/>
                <p:nvPr/>
              </p:nvSpPr>
              <p:spPr>
                <a:xfrm>
                  <a:off x="6580737" y="4202088"/>
                  <a:ext cx="46749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846" name="矩形 18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0737" y="4202088"/>
                  <a:ext cx="467499" cy="369332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t="-1639" r="-2597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47" name="矩形 1846"/>
                <p:cNvSpPr/>
                <p:nvPr/>
              </p:nvSpPr>
              <p:spPr>
                <a:xfrm>
                  <a:off x="7145805" y="4210638"/>
                  <a:ext cx="4816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847" name="矩形 18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5805" y="4210638"/>
                  <a:ext cx="481606" cy="369332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t="-1639" r="-2151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48" name="矩形 1847"/>
                <p:cNvSpPr/>
                <p:nvPr/>
              </p:nvSpPr>
              <p:spPr>
                <a:xfrm>
                  <a:off x="6868494" y="4239841"/>
                  <a:ext cx="4267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zh-CN" b="0" i="1" smtClean="0">
                            <a:latin typeface="Cambria Math" charset="0"/>
                          </a:rPr>
                          <m:t>…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848" name="矩形 18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8494" y="4239841"/>
                  <a:ext cx="426720" cy="369332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49" name="矩形 1848"/>
                <p:cNvSpPr/>
                <p:nvPr/>
              </p:nvSpPr>
              <p:spPr>
                <a:xfrm>
                  <a:off x="6870458" y="3933655"/>
                  <a:ext cx="4267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zh-CN" b="0" i="1" smtClean="0">
                            <a:latin typeface="Cambria Math" charset="0"/>
                          </a:rPr>
                          <m:t>…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849" name="矩形 18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0458" y="3933655"/>
                  <a:ext cx="426720" cy="36933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</p:grpSp>
      <p:cxnSp>
        <p:nvCxnSpPr>
          <p:cNvPr id="1850" name="直线箭头连接符 1849"/>
          <p:cNvCxnSpPr/>
          <p:nvPr/>
        </p:nvCxnSpPr>
        <p:spPr>
          <a:xfrm>
            <a:off x="7842362" y="2094545"/>
            <a:ext cx="738656" cy="463126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4" name="直线箭头连接符 1853"/>
          <p:cNvCxnSpPr/>
          <p:nvPr/>
        </p:nvCxnSpPr>
        <p:spPr>
          <a:xfrm flipV="1">
            <a:off x="7882728" y="2826109"/>
            <a:ext cx="659314" cy="464033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17" name="组 2416"/>
          <p:cNvGrpSpPr/>
          <p:nvPr/>
        </p:nvGrpSpPr>
        <p:grpSpPr>
          <a:xfrm>
            <a:off x="8722687" y="2043200"/>
            <a:ext cx="1567258" cy="1061950"/>
            <a:chOff x="6052458" y="3547223"/>
            <a:chExt cx="1567258" cy="1061950"/>
          </a:xfrm>
        </p:grpSpPr>
        <p:cxnSp>
          <p:nvCxnSpPr>
            <p:cNvPr id="2418" name="Straight Connector 247"/>
            <p:cNvCxnSpPr/>
            <p:nvPr/>
          </p:nvCxnSpPr>
          <p:spPr>
            <a:xfrm>
              <a:off x="6292953" y="3828097"/>
              <a:ext cx="0" cy="375438"/>
            </a:xfrm>
            <a:prstGeom prst="line">
              <a:avLst/>
            </a:prstGeom>
            <a:ln w="76200">
              <a:solidFill>
                <a:srgbClr val="268B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9" name="Straight Connector 247"/>
            <p:cNvCxnSpPr/>
            <p:nvPr/>
          </p:nvCxnSpPr>
          <p:spPr>
            <a:xfrm>
              <a:off x="6539566" y="3547223"/>
              <a:ext cx="0" cy="651799"/>
            </a:xfrm>
            <a:prstGeom prst="line">
              <a:avLst/>
            </a:prstGeom>
            <a:ln w="76200">
              <a:solidFill>
                <a:srgbClr val="268B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0" name="Straight Connector 247"/>
            <p:cNvCxnSpPr/>
            <p:nvPr/>
          </p:nvCxnSpPr>
          <p:spPr>
            <a:xfrm>
              <a:off x="6788014" y="3809811"/>
              <a:ext cx="0" cy="375438"/>
            </a:xfrm>
            <a:prstGeom prst="line">
              <a:avLst/>
            </a:prstGeom>
            <a:ln w="76200">
              <a:solidFill>
                <a:srgbClr val="268B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1" name="Straight Connector 247"/>
            <p:cNvCxnSpPr/>
            <p:nvPr/>
          </p:nvCxnSpPr>
          <p:spPr>
            <a:xfrm>
              <a:off x="7379555" y="3729450"/>
              <a:ext cx="0" cy="437923"/>
            </a:xfrm>
            <a:prstGeom prst="line">
              <a:avLst/>
            </a:prstGeom>
            <a:ln w="76200">
              <a:solidFill>
                <a:srgbClr val="268B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22" name="矩形 2421"/>
                <p:cNvSpPr/>
                <p:nvPr/>
              </p:nvSpPr>
              <p:spPr>
                <a:xfrm>
                  <a:off x="6052458" y="4193350"/>
                  <a:ext cx="47846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422" name="矩形 24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2458" y="4193350"/>
                  <a:ext cx="478464" cy="369332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 t="-1639" r="-14103" b="-655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23" name="矩形 2422"/>
                <p:cNvSpPr/>
                <p:nvPr/>
              </p:nvSpPr>
              <p:spPr>
                <a:xfrm>
                  <a:off x="6320515" y="4203535"/>
                  <a:ext cx="48378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423" name="矩形 24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0515" y="4203535"/>
                  <a:ext cx="483787" cy="369332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t="-1667" r="-13924"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24" name="矩形 2423"/>
                <p:cNvSpPr/>
                <p:nvPr/>
              </p:nvSpPr>
              <p:spPr>
                <a:xfrm>
                  <a:off x="6580737" y="4202088"/>
                  <a:ext cx="48378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424" name="矩形 24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0737" y="4202088"/>
                  <a:ext cx="483787" cy="369332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t="-1667" r="-13924"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25" name="矩形 2424"/>
                <p:cNvSpPr/>
                <p:nvPr/>
              </p:nvSpPr>
              <p:spPr>
                <a:xfrm>
                  <a:off x="7145805" y="4210638"/>
                  <a:ext cx="4739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425" name="矩形 24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5805" y="4210638"/>
                  <a:ext cx="473911" cy="369332"/>
                </a:xfrm>
                <a:prstGeom prst="rect">
                  <a:avLst/>
                </a:prstGeom>
                <a:blipFill rotWithShape="0">
                  <a:blip r:embed="rId18"/>
                  <a:stretch>
                    <a:fillRect t="-1639" r="-15385" b="-655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26" name="矩形 2425"/>
                <p:cNvSpPr/>
                <p:nvPr/>
              </p:nvSpPr>
              <p:spPr>
                <a:xfrm>
                  <a:off x="6868494" y="4239841"/>
                  <a:ext cx="4267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zh-CN" b="0" i="1" smtClean="0">
                            <a:latin typeface="Cambria Math" charset="0"/>
                          </a:rPr>
                          <m:t>…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426" name="矩形 24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8494" y="4239841"/>
                  <a:ext cx="426720" cy="36933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27" name="矩形 2426"/>
                <p:cNvSpPr/>
                <p:nvPr/>
              </p:nvSpPr>
              <p:spPr>
                <a:xfrm>
                  <a:off x="6870458" y="3933655"/>
                  <a:ext cx="4267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zh-CN" b="0" i="1" smtClean="0">
                            <a:latin typeface="Cambria Math" charset="0"/>
                          </a:rPr>
                          <m:t>…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427" name="矩形 24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0458" y="3933655"/>
                  <a:ext cx="426720" cy="369332"/>
                </a:xfrm>
                <a:prstGeom prst="rect">
                  <a:avLst/>
                </a:prstGeom>
                <a:blipFill rotWithShape="0"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28" name="文本框 2427"/>
              <p:cNvSpPr txBox="1"/>
              <p:nvPr/>
            </p:nvSpPr>
            <p:spPr>
              <a:xfrm>
                <a:off x="8824031" y="3187254"/>
                <a:ext cx="126842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𝑧</m:t>
                              </m:r>
                            </m:e>
                          </m:acc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</a:rPr>
                        <m:t>h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(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2428" name="文本框 24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4031" y="3187254"/>
                <a:ext cx="1268424" cy="276999"/>
              </a:xfrm>
              <a:prstGeom prst="rect">
                <a:avLst/>
              </a:prstGeom>
              <a:blipFill rotWithShape="0">
                <a:blip r:embed="rId20"/>
                <a:stretch>
                  <a:fillRect l="-3365" t="-20000" r="-5769" b="-37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29" name="文本框 2428"/>
              <p:cNvSpPr txBox="1"/>
              <p:nvPr/>
            </p:nvSpPr>
            <p:spPr>
              <a:xfrm>
                <a:off x="2973317" y="4012797"/>
                <a:ext cx="268214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𝑧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𝑧</m:t>
                              </m:r>
                            </m:e>
                          </m:acc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𝑢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1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𝑧</m:t>
                              </m:r>
                            </m:e>
                          </m:acc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𝑢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2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</a:rPr>
                        <m:t>…+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𝑧</m:t>
                              </m:r>
                            </m:e>
                          </m:acc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𝑢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429" name="文本框 24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317" y="4012797"/>
                <a:ext cx="2682145" cy="276999"/>
              </a:xfrm>
              <a:prstGeom prst="rect">
                <a:avLst/>
              </a:prstGeom>
              <a:blipFill rotWithShape="0">
                <a:blip r:embed="rId21"/>
                <a:stretch>
                  <a:fillRect l="-455" t="-17391" b="-217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2436" name="矩形 2435"/>
          <p:cNvSpPr/>
          <p:nvPr/>
        </p:nvSpPr>
        <p:spPr>
          <a:xfrm>
            <a:off x="533699" y="4947451"/>
            <a:ext cx="891942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32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Our </a:t>
            </a:r>
            <a:r>
              <a:rPr lang="en-US" altLang="zh-CN" sz="32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Spectral view </a:t>
            </a:r>
            <a:r>
              <a:rPr lang="en-US" altLang="zh-CN" sz="32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concerns the </a:t>
            </a:r>
            <a:r>
              <a:rPr lang="en-US" altLang="zh-CN" sz="32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graph</a:t>
            </a:r>
            <a:r>
              <a:rPr lang="en-US" altLang="zh-CN" sz="32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altLang="zh-CN" sz="32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structure</a:t>
            </a:r>
          </a:p>
          <a:p>
            <a:pPr algn="ctr"/>
            <a:r>
              <a:rPr lang="en-US" altLang="zh-CN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</a:t>
            </a:r>
            <a:r>
              <a:rPr lang="en-US" altLang="zh-CN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hen filtering the features.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37" name="文本框 2436"/>
              <p:cNvSpPr txBox="1"/>
              <p:nvPr/>
            </p:nvSpPr>
            <p:spPr>
              <a:xfrm>
                <a:off x="8133458" y="3536580"/>
                <a:ext cx="26404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𝑦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𝑢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1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𝑢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2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</a:rPr>
                        <m:t>…+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𝑢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437" name="文本框 24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3458" y="3536580"/>
                <a:ext cx="2640403" cy="276999"/>
              </a:xfrm>
              <a:prstGeom prst="rect">
                <a:avLst/>
              </a:prstGeom>
              <a:blipFill rotWithShape="0">
                <a:blip r:embed="rId22"/>
                <a:stretch>
                  <a:fillRect l="-1155" t="-17391" b="-260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38" name="文本框 2437"/>
              <p:cNvSpPr txBox="1"/>
              <p:nvPr/>
            </p:nvSpPr>
            <p:spPr>
              <a:xfrm>
                <a:off x="4492049" y="3647068"/>
                <a:ext cx="12497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i="1" smtClean="0">
                          <a:latin typeface="Cambria Math" charset="0"/>
                        </a:rPr>
                        <m:t>,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𝑠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.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𝑡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. 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𝐴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𝐴</m:t>
                          </m:r>
                        </m:e>
                        <m:sup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𝑇</m:t>
                          </m:r>
                        </m:sup>
                      </m:sSup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2438" name="文本框 24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2049" y="3647068"/>
                <a:ext cx="1249701" cy="276999"/>
              </a:xfrm>
              <a:prstGeom prst="rect">
                <a:avLst/>
              </a:prstGeom>
              <a:blipFill rotWithShape="0">
                <a:blip r:embed="rId23"/>
                <a:stretch>
                  <a:fillRect t="-2174" b="-86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2" name="矩形 1"/>
          <p:cNvSpPr/>
          <p:nvPr/>
        </p:nvSpPr>
        <p:spPr>
          <a:xfrm>
            <a:off x="3093216" y="949880"/>
            <a:ext cx="2719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</a:t>
            </a:r>
            <a:r>
              <a:rPr lang="en-US" altLang="zh-CN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fully-connected</a:t>
            </a:r>
            <a:r>
              <a:rPr lang="en-US" altLang="zh-CN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graph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244187" y="0"/>
            <a:ext cx="104159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Difference between Spectral &amp; 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Spatial View</a:t>
            </a:r>
            <a:endParaRPr lang="zh-CN" altLang="en-US" sz="3200" b="0" cap="none" spc="0" dirty="0">
              <a:ln w="0">
                <a:solidFill>
                  <a:sysClr val="windowText" lastClr="000000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355" name="组 354"/>
          <p:cNvGrpSpPr/>
          <p:nvPr/>
        </p:nvGrpSpPr>
        <p:grpSpPr>
          <a:xfrm>
            <a:off x="1035996" y="1060626"/>
            <a:ext cx="1919929" cy="1633176"/>
            <a:chOff x="3864077" y="2439811"/>
            <a:chExt cx="2136422" cy="1886657"/>
          </a:xfrm>
        </p:grpSpPr>
        <p:pic>
          <p:nvPicPr>
            <p:cNvPr id="356" name="图片 35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077" y="2439811"/>
              <a:ext cx="2136422" cy="1886657"/>
            </a:xfrm>
            <a:prstGeom prst="rect">
              <a:avLst/>
            </a:prstGeom>
          </p:spPr>
        </p:pic>
        <p:grpSp>
          <p:nvGrpSpPr>
            <p:cNvPr id="357" name="组 356"/>
            <p:cNvGrpSpPr/>
            <p:nvPr/>
          </p:nvGrpSpPr>
          <p:grpSpPr>
            <a:xfrm>
              <a:off x="3873274" y="2439811"/>
              <a:ext cx="2114890" cy="1886657"/>
              <a:chOff x="3873274" y="2439811"/>
              <a:chExt cx="2114890" cy="1886657"/>
            </a:xfrm>
            <a:solidFill>
              <a:srgbClr val="268BD2">
                <a:alpha val="44314"/>
              </a:srgbClr>
            </a:solidFill>
          </p:grpSpPr>
          <p:sp>
            <p:nvSpPr>
              <p:cNvPr id="358" name="矩形 357"/>
              <p:cNvSpPr/>
              <p:nvPr/>
            </p:nvSpPr>
            <p:spPr>
              <a:xfrm>
                <a:off x="3875366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59" name="矩形 358"/>
              <p:cNvSpPr/>
              <p:nvPr/>
            </p:nvSpPr>
            <p:spPr>
              <a:xfrm>
                <a:off x="417807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0" name="矩形 359"/>
              <p:cNvSpPr/>
              <p:nvPr/>
            </p:nvSpPr>
            <p:spPr>
              <a:xfrm>
                <a:off x="448078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1" name="矩形 360"/>
              <p:cNvSpPr/>
              <p:nvPr/>
            </p:nvSpPr>
            <p:spPr>
              <a:xfrm>
                <a:off x="478558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2" name="矩形 361"/>
              <p:cNvSpPr/>
              <p:nvPr/>
            </p:nvSpPr>
            <p:spPr>
              <a:xfrm>
                <a:off x="508923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3" name="矩形 362"/>
              <p:cNvSpPr/>
              <p:nvPr/>
            </p:nvSpPr>
            <p:spPr>
              <a:xfrm>
                <a:off x="5391943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4" name="矩形 363"/>
              <p:cNvSpPr/>
              <p:nvPr/>
            </p:nvSpPr>
            <p:spPr>
              <a:xfrm>
                <a:off x="568545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5" name="矩形 364"/>
              <p:cNvSpPr/>
              <p:nvPr/>
            </p:nvSpPr>
            <p:spPr>
              <a:xfrm>
                <a:off x="3875366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6" name="矩形 365"/>
              <p:cNvSpPr/>
              <p:nvPr/>
            </p:nvSpPr>
            <p:spPr>
              <a:xfrm>
                <a:off x="417807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7" name="矩形 366"/>
              <p:cNvSpPr/>
              <p:nvPr/>
            </p:nvSpPr>
            <p:spPr>
              <a:xfrm>
                <a:off x="448078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8" name="矩形 367"/>
              <p:cNvSpPr/>
              <p:nvPr/>
            </p:nvSpPr>
            <p:spPr>
              <a:xfrm>
                <a:off x="478558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9" name="矩形 368"/>
              <p:cNvSpPr/>
              <p:nvPr/>
            </p:nvSpPr>
            <p:spPr>
              <a:xfrm>
                <a:off x="508923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0" name="矩形 369"/>
              <p:cNvSpPr/>
              <p:nvPr/>
            </p:nvSpPr>
            <p:spPr>
              <a:xfrm>
                <a:off x="5391943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1" name="矩形 370"/>
              <p:cNvSpPr/>
              <p:nvPr/>
            </p:nvSpPr>
            <p:spPr>
              <a:xfrm>
                <a:off x="568545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2" name="矩形 371"/>
              <p:cNvSpPr/>
              <p:nvPr/>
            </p:nvSpPr>
            <p:spPr>
              <a:xfrm>
                <a:off x="3873274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3" name="矩形 372"/>
              <p:cNvSpPr/>
              <p:nvPr/>
            </p:nvSpPr>
            <p:spPr>
              <a:xfrm>
                <a:off x="417598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4" name="矩形 373"/>
              <p:cNvSpPr/>
              <p:nvPr/>
            </p:nvSpPr>
            <p:spPr>
              <a:xfrm>
                <a:off x="447869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5" name="矩形 374"/>
              <p:cNvSpPr/>
              <p:nvPr/>
            </p:nvSpPr>
            <p:spPr>
              <a:xfrm>
                <a:off x="478349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6" name="矩形 375"/>
              <p:cNvSpPr/>
              <p:nvPr/>
            </p:nvSpPr>
            <p:spPr>
              <a:xfrm>
                <a:off x="508714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7" name="矩形 376"/>
              <p:cNvSpPr/>
              <p:nvPr/>
            </p:nvSpPr>
            <p:spPr>
              <a:xfrm>
                <a:off x="5389851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8" name="矩形 377"/>
              <p:cNvSpPr/>
              <p:nvPr/>
            </p:nvSpPr>
            <p:spPr>
              <a:xfrm>
                <a:off x="568336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79" name="矩形 378"/>
              <p:cNvSpPr/>
              <p:nvPr/>
            </p:nvSpPr>
            <p:spPr>
              <a:xfrm>
                <a:off x="3873274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0" name="矩形 379"/>
              <p:cNvSpPr/>
              <p:nvPr/>
            </p:nvSpPr>
            <p:spPr>
              <a:xfrm>
                <a:off x="4175983" y="3383845"/>
                <a:ext cx="302709" cy="314678"/>
              </a:xfrm>
              <a:prstGeom prst="rect">
                <a:avLst/>
              </a:prstGeom>
              <a:solidFill>
                <a:srgbClr val="2AA198">
                  <a:alpha val="7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1" name="矩形 380"/>
              <p:cNvSpPr/>
              <p:nvPr/>
            </p:nvSpPr>
            <p:spPr>
              <a:xfrm>
                <a:off x="447869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2" name="矩形 381"/>
              <p:cNvSpPr/>
              <p:nvPr/>
            </p:nvSpPr>
            <p:spPr>
              <a:xfrm>
                <a:off x="478349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3" name="矩形 382"/>
              <p:cNvSpPr/>
              <p:nvPr/>
            </p:nvSpPr>
            <p:spPr>
              <a:xfrm>
                <a:off x="508714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4" name="矩形 383"/>
              <p:cNvSpPr/>
              <p:nvPr/>
            </p:nvSpPr>
            <p:spPr>
              <a:xfrm>
                <a:off x="5389851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5" name="矩形 384"/>
              <p:cNvSpPr/>
              <p:nvPr/>
            </p:nvSpPr>
            <p:spPr>
              <a:xfrm>
                <a:off x="568336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6" name="矩形 385"/>
              <p:cNvSpPr/>
              <p:nvPr/>
            </p:nvSpPr>
            <p:spPr>
              <a:xfrm>
                <a:off x="3873274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7" name="矩形 386"/>
              <p:cNvSpPr/>
              <p:nvPr/>
            </p:nvSpPr>
            <p:spPr>
              <a:xfrm>
                <a:off x="417598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8" name="矩形 387"/>
              <p:cNvSpPr/>
              <p:nvPr/>
            </p:nvSpPr>
            <p:spPr>
              <a:xfrm>
                <a:off x="447869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89" name="矩形 388"/>
              <p:cNvSpPr/>
              <p:nvPr/>
            </p:nvSpPr>
            <p:spPr>
              <a:xfrm>
                <a:off x="478349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90" name="矩形 389"/>
              <p:cNvSpPr/>
              <p:nvPr/>
            </p:nvSpPr>
            <p:spPr>
              <a:xfrm>
                <a:off x="508714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91" name="矩形 390"/>
              <p:cNvSpPr/>
              <p:nvPr/>
            </p:nvSpPr>
            <p:spPr>
              <a:xfrm>
                <a:off x="5389851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92" name="矩形 391"/>
              <p:cNvSpPr/>
              <p:nvPr/>
            </p:nvSpPr>
            <p:spPr>
              <a:xfrm>
                <a:off x="568336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93" name="矩形 392"/>
              <p:cNvSpPr/>
              <p:nvPr/>
            </p:nvSpPr>
            <p:spPr>
              <a:xfrm>
                <a:off x="3873274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94" name="矩形 393"/>
              <p:cNvSpPr/>
              <p:nvPr/>
            </p:nvSpPr>
            <p:spPr>
              <a:xfrm>
                <a:off x="417598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95" name="矩形 394"/>
              <p:cNvSpPr/>
              <p:nvPr/>
            </p:nvSpPr>
            <p:spPr>
              <a:xfrm>
                <a:off x="447869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96" name="矩形 395"/>
              <p:cNvSpPr/>
              <p:nvPr/>
            </p:nvSpPr>
            <p:spPr>
              <a:xfrm>
                <a:off x="478349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97" name="矩形 396"/>
              <p:cNvSpPr/>
              <p:nvPr/>
            </p:nvSpPr>
            <p:spPr>
              <a:xfrm>
                <a:off x="508714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98" name="矩形 397"/>
              <p:cNvSpPr/>
              <p:nvPr/>
            </p:nvSpPr>
            <p:spPr>
              <a:xfrm>
                <a:off x="5389851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99" name="矩形 398"/>
              <p:cNvSpPr/>
              <p:nvPr/>
            </p:nvSpPr>
            <p:spPr>
              <a:xfrm>
                <a:off x="568336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grpSp>
        <p:nvGrpSpPr>
          <p:cNvPr id="400" name="组 399"/>
          <p:cNvGrpSpPr/>
          <p:nvPr/>
        </p:nvGrpSpPr>
        <p:grpSpPr>
          <a:xfrm>
            <a:off x="3887212" y="1073556"/>
            <a:ext cx="1849789" cy="1633534"/>
            <a:chOff x="3864077" y="2439811"/>
            <a:chExt cx="2136422" cy="1886657"/>
          </a:xfrm>
        </p:grpSpPr>
        <p:pic>
          <p:nvPicPr>
            <p:cNvPr id="401" name="图片 40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077" y="2439811"/>
              <a:ext cx="2136422" cy="1886657"/>
            </a:xfrm>
            <a:prstGeom prst="rect">
              <a:avLst/>
            </a:prstGeom>
          </p:spPr>
        </p:pic>
        <p:grpSp>
          <p:nvGrpSpPr>
            <p:cNvPr id="402" name="组 401"/>
            <p:cNvGrpSpPr/>
            <p:nvPr/>
          </p:nvGrpSpPr>
          <p:grpSpPr>
            <a:xfrm>
              <a:off x="3873274" y="2439811"/>
              <a:ext cx="2114890" cy="1886657"/>
              <a:chOff x="3873274" y="2439811"/>
              <a:chExt cx="2114890" cy="1886657"/>
            </a:xfrm>
            <a:solidFill>
              <a:srgbClr val="268BD2">
                <a:alpha val="44314"/>
              </a:srgbClr>
            </a:solidFill>
          </p:grpSpPr>
          <p:sp>
            <p:nvSpPr>
              <p:cNvPr id="403" name="矩形 402"/>
              <p:cNvSpPr/>
              <p:nvPr/>
            </p:nvSpPr>
            <p:spPr>
              <a:xfrm>
                <a:off x="3875366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04" name="矩形 403"/>
              <p:cNvSpPr/>
              <p:nvPr/>
            </p:nvSpPr>
            <p:spPr>
              <a:xfrm>
                <a:off x="417807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05" name="矩形 404"/>
              <p:cNvSpPr/>
              <p:nvPr/>
            </p:nvSpPr>
            <p:spPr>
              <a:xfrm>
                <a:off x="448078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06" name="矩形 405"/>
              <p:cNvSpPr/>
              <p:nvPr/>
            </p:nvSpPr>
            <p:spPr>
              <a:xfrm>
                <a:off x="478558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07" name="矩形 406"/>
              <p:cNvSpPr/>
              <p:nvPr/>
            </p:nvSpPr>
            <p:spPr>
              <a:xfrm>
                <a:off x="5089234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08" name="矩形 407"/>
              <p:cNvSpPr/>
              <p:nvPr/>
            </p:nvSpPr>
            <p:spPr>
              <a:xfrm>
                <a:off x="5391943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09" name="矩形 408"/>
              <p:cNvSpPr/>
              <p:nvPr/>
            </p:nvSpPr>
            <p:spPr>
              <a:xfrm>
                <a:off x="5685455" y="2439811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10" name="矩形 409"/>
              <p:cNvSpPr/>
              <p:nvPr/>
            </p:nvSpPr>
            <p:spPr>
              <a:xfrm>
                <a:off x="3875366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11" name="矩形 410"/>
              <p:cNvSpPr/>
              <p:nvPr/>
            </p:nvSpPr>
            <p:spPr>
              <a:xfrm>
                <a:off x="417807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12" name="矩形 411"/>
              <p:cNvSpPr/>
              <p:nvPr/>
            </p:nvSpPr>
            <p:spPr>
              <a:xfrm>
                <a:off x="448078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13" name="矩形 412"/>
              <p:cNvSpPr/>
              <p:nvPr/>
            </p:nvSpPr>
            <p:spPr>
              <a:xfrm>
                <a:off x="478558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14" name="矩形 413"/>
              <p:cNvSpPr/>
              <p:nvPr/>
            </p:nvSpPr>
            <p:spPr>
              <a:xfrm>
                <a:off x="5089234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15" name="矩形 414"/>
              <p:cNvSpPr/>
              <p:nvPr/>
            </p:nvSpPr>
            <p:spPr>
              <a:xfrm>
                <a:off x="5391943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16" name="矩形 415"/>
              <p:cNvSpPr/>
              <p:nvPr/>
            </p:nvSpPr>
            <p:spPr>
              <a:xfrm>
                <a:off x="5685455" y="2754489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17" name="矩形 416"/>
              <p:cNvSpPr/>
              <p:nvPr/>
            </p:nvSpPr>
            <p:spPr>
              <a:xfrm>
                <a:off x="3873274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18" name="矩形 417"/>
              <p:cNvSpPr/>
              <p:nvPr/>
            </p:nvSpPr>
            <p:spPr>
              <a:xfrm>
                <a:off x="417598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19" name="矩形 418"/>
              <p:cNvSpPr/>
              <p:nvPr/>
            </p:nvSpPr>
            <p:spPr>
              <a:xfrm>
                <a:off x="447869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20" name="矩形 419"/>
              <p:cNvSpPr/>
              <p:nvPr/>
            </p:nvSpPr>
            <p:spPr>
              <a:xfrm>
                <a:off x="478349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21" name="矩形 420"/>
              <p:cNvSpPr/>
              <p:nvPr/>
            </p:nvSpPr>
            <p:spPr>
              <a:xfrm>
                <a:off x="5087142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22" name="矩形 421"/>
              <p:cNvSpPr/>
              <p:nvPr/>
            </p:nvSpPr>
            <p:spPr>
              <a:xfrm>
                <a:off x="5389851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23" name="矩形 422"/>
              <p:cNvSpPr/>
              <p:nvPr/>
            </p:nvSpPr>
            <p:spPr>
              <a:xfrm>
                <a:off x="5683363" y="3069167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24" name="矩形 423"/>
              <p:cNvSpPr/>
              <p:nvPr/>
            </p:nvSpPr>
            <p:spPr>
              <a:xfrm>
                <a:off x="3873274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25" name="矩形 424"/>
              <p:cNvSpPr/>
              <p:nvPr/>
            </p:nvSpPr>
            <p:spPr>
              <a:xfrm>
                <a:off x="4175983" y="3383845"/>
                <a:ext cx="302709" cy="314678"/>
              </a:xfrm>
              <a:prstGeom prst="rect">
                <a:avLst/>
              </a:prstGeom>
              <a:solidFill>
                <a:srgbClr val="2AA198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26" name="矩形 425"/>
              <p:cNvSpPr/>
              <p:nvPr/>
            </p:nvSpPr>
            <p:spPr>
              <a:xfrm>
                <a:off x="447869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27" name="矩形 426"/>
              <p:cNvSpPr/>
              <p:nvPr/>
            </p:nvSpPr>
            <p:spPr>
              <a:xfrm>
                <a:off x="478349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28" name="矩形 427"/>
              <p:cNvSpPr/>
              <p:nvPr/>
            </p:nvSpPr>
            <p:spPr>
              <a:xfrm>
                <a:off x="5087142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29" name="矩形 428"/>
              <p:cNvSpPr/>
              <p:nvPr/>
            </p:nvSpPr>
            <p:spPr>
              <a:xfrm>
                <a:off x="5389851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30" name="矩形 429"/>
              <p:cNvSpPr/>
              <p:nvPr/>
            </p:nvSpPr>
            <p:spPr>
              <a:xfrm>
                <a:off x="5683363" y="3383845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31" name="矩形 430"/>
              <p:cNvSpPr/>
              <p:nvPr/>
            </p:nvSpPr>
            <p:spPr>
              <a:xfrm>
                <a:off x="3873274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32" name="矩形 431"/>
              <p:cNvSpPr/>
              <p:nvPr/>
            </p:nvSpPr>
            <p:spPr>
              <a:xfrm>
                <a:off x="417598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33" name="矩形 432"/>
              <p:cNvSpPr/>
              <p:nvPr/>
            </p:nvSpPr>
            <p:spPr>
              <a:xfrm>
                <a:off x="447869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34" name="矩形 433"/>
              <p:cNvSpPr/>
              <p:nvPr/>
            </p:nvSpPr>
            <p:spPr>
              <a:xfrm>
                <a:off x="478349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35" name="矩形 434"/>
              <p:cNvSpPr/>
              <p:nvPr/>
            </p:nvSpPr>
            <p:spPr>
              <a:xfrm>
                <a:off x="5087142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36" name="矩形 435"/>
              <p:cNvSpPr/>
              <p:nvPr/>
            </p:nvSpPr>
            <p:spPr>
              <a:xfrm>
                <a:off x="5389851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37" name="矩形 436"/>
              <p:cNvSpPr/>
              <p:nvPr/>
            </p:nvSpPr>
            <p:spPr>
              <a:xfrm>
                <a:off x="5683363" y="3697112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38" name="矩形 437"/>
              <p:cNvSpPr/>
              <p:nvPr/>
            </p:nvSpPr>
            <p:spPr>
              <a:xfrm>
                <a:off x="3873274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39" name="矩形 438"/>
              <p:cNvSpPr/>
              <p:nvPr/>
            </p:nvSpPr>
            <p:spPr>
              <a:xfrm>
                <a:off x="417598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40" name="矩形 439"/>
              <p:cNvSpPr/>
              <p:nvPr/>
            </p:nvSpPr>
            <p:spPr>
              <a:xfrm>
                <a:off x="447869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41" name="矩形 440"/>
              <p:cNvSpPr/>
              <p:nvPr/>
            </p:nvSpPr>
            <p:spPr>
              <a:xfrm>
                <a:off x="478349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42" name="矩形 441"/>
              <p:cNvSpPr/>
              <p:nvPr/>
            </p:nvSpPr>
            <p:spPr>
              <a:xfrm>
                <a:off x="5087142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43" name="矩形 442"/>
              <p:cNvSpPr/>
              <p:nvPr/>
            </p:nvSpPr>
            <p:spPr>
              <a:xfrm>
                <a:off x="5389851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44" name="矩形 443"/>
              <p:cNvSpPr/>
              <p:nvPr/>
            </p:nvSpPr>
            <p:spPr>
              <a:xfrm>
                <a:off x="5683363" y="4011790"/>
                <a:ext cx="302709" cy="314678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cxnSp>
        <p:nvCxnSpPr>
          <p:cNvPr id="445" name="直线连接符 444"/>
          <p:cNvCxnSpPr/>
          <p:nvPr/>
        </p:nvCxnSpPr>
        <p:spPr>
          <a:xfrm>
            <a:off x="1588329" y="2014025"/>
            <a:ext cx="2568942" cy="13139"/>
          </a:xfrm>
          <a:prstGeom prst="line">
            <a:avLst/>
          </a:prstGeom>
          <a:ln w="381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矩形 445"/>
          <p:cNvSpPr/>
          <p:nvPr/>
        </p:nvSpPr>
        <p:spPr>
          <a:xfrm>
            <a:off x="2670926" y="2745042"/>
            <a:ext cx="170510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Convolutions</a:t>
            </a:r>
            <a:endParaRPr lang="zh-CN" altLang="en-US" b="0" cap="none" spc="0" dirty="0">
              <a:ln w="0">
                <a:solidFill>
                  <a:sysClr val="windowText" lastClr="000000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47" name="Rectangle 27"/>
          <p:cNvSpPr/>
          <p:nvPr/>
        </p:nvSpPr>
        <p:spPr>
          <a:xfrm rot="21154562">
            <a:off x="1738430" y="4157967"/>
            <a:ext cx="243262" cy="247167"/>
          </a:xfrm>
          <a:prstGeom prst="rect">
            <a:avLst/>
          </a:prstGeom>
          <a:solidFill>
            <a:srgbClr val="ED87B5"/>
          </a:solidFill>
          <a:ln w="34925">
            <a:solidFill>
              <a:srgbClr val="ED87B5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448" name="矩形 447"/>
          <p:cNvSpPr/>
          <p:nvPr/>
        </p:nvSpPr>
        <p:spPr>
          <a:xfrm>
            <a:off x="1035996" y="3758826"/>
            <a:ext cx="170510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Graph filter</a:t>
            </a:r>
            <a:endParaRPr lang="zh-CN" altLang="en-US" b="0" cap="none" spc="0" dirty="0">
              <a:ln w="0">
                <a:solidFill>
                  <a:sysClr val="windowText" lastClr="000000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9" name="文本框 448"/>
              <p:cNvSpPr txBox="1"/>
              <p:nvPr/>
            </p:nvSpPr>
            <p:spPr>
              <a:xfrm>
                <a:off x="1328292" y="4541325"/>
                <a:ext cx="1219436" cy="3073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kumimoji="1" lang="en-US" altLang="zh-CN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sub>
                          </m:sSub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</a:rPr>
                        <m:t>=</m:t>
                      </m:r>
                      <m:r>
                        <a:rPr kumimoji="1" lang="en-US" altLang="zh-CN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𝜃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(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449" name="文本框 4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8292" y="4541325"/>
                <a:ext cx="1219436" cy="307392"/>
              </a:xfrm>
              <a:prstGeom prst="rect">
                <a:avLst/>
              </a:prstGeom>
              <a:blipFill rotWithShape="0">
                <a:blip r:embed="rId4"/>
                <a:stretch>
                  <a:fillRect l="-4000" r="-6500" b="-24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grpSp>
        <p:nvGrpSpPr>
          <p:cNvPr id="450" name="组 449"/>
          <p:cNvGrpSpPr/>
          <p:nvPr/>
        </p:nvGrpSpPr>
        <p:grpSpPr>
          <a:xfrm>
            <a:off x="1121974" y="5076334"/>
            <a:ext cx="1574953" cy="1061950"/>
            <a:chOff x="6052458" y="3547223"/>
            <a:chExt cx="1574953" cy="1061950"/>
          </a:xfrm>
        </p:grpSpPr>
        <p:cxnSp>
          <p:nvCxnSpPr>
            <p:cNvPr id="451" name="Straight Connector 247"/>
            <p:cNvCxnSpPr/>
            <p:nvPr/>
          </p:nvCxnSpPr>
          <p:spPr>
            <a:xfrm>
              <a:off x="6292953" y="3828097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247"/>
            <p:cNvCxnSpPr/>
            <p:nvPr/>
          </p:nvCxnSpPr>
          <p:spPr>
            <a:xfrm>
              <a:off x="6539566" y="3547223"/>
              <a:ext cx="0" cy="651799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Straight Connector 247"/>
            <p:cNvCxnSpPr/>
            <p:nvPr/>
          </p:nvCxnSpPr>
          <p:spPr>
            <a:xfrm>
              <a:off x="6788014" y="3809811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Straight Connector 247"/>
            <p:cNvCxnSpPr/>
            <p:nvPr/>
          </p:nvCxnSpPr>
          <p:spPr>
            <a:xfrm>
              <a:off x="7379555" y="3729450"/>
              <a:ext cx="0" cy="437923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5" name="矩形 454"/>
                <p:cNvSpPr/>
                <p:nvPr/>
              </p:nvSpPr>
              <p:spPr>
                <a:xfrm>
                  <a:off x="6052458" y="4193350"/>
                  <a:ext cx="46217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455" name="矩形 4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2458" y="4193350"/>
                  <a:ext cx="462178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1667" r="-27632" b="-166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6" name="矩形 455"/>
                <p:cNvSpPr/>
                <p:nvPr/>
              </p:nvSpPr>
              <p:spPr>
                <a:xfrm>
                  <a:off x="6320515" y="4203535"/>
                  <a:ext cx="46749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456" name="矩形 45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0515" y="4203535"/>
                  <a:ext cx="467499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t="-1639" r="-2597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7" name="矩形 456"/>
                <p:cNvSpPr/>
                <p:nvPr/>
              </p:nvSpPr>
              <p:spPr>
                <a:xfrm>
                  <a:off x="6580737" y="4202088"/>
                  <a:ext cx="46749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457" name="矩形 45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0737" y="4202088"/>
                  <a:ext cx="467499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t="-1639" r="-26316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8" name="矩形 457"/>
                <p:cNvSpPr/>
                <p:nvPr/>
              </p:nvSpPr>
              <p:spPr>
                <a:xfrm>
                  <a:off x="7145805" y="4210638"/>
                  <a:ext cx="4816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458" name="矩形 45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5805" y="4210638"/>
                  <a:ext cx="481606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1667" r="-2278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9" name="矩形 458"/>
                <p:cNvSpPr/>
                <p:nvPr/>
              </p:nvSpPr>
              <p:spPr>
                <a:xfrm>
                  <a:off x="6868494" y="4239841"/>
                  <a:ext cx="4267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zh-CN" b="0" i="1" smtClean="0">
                            <a:latin typeface="Cambria Math" charset="0"/>
                          </a:rPr>
                          <m:t>…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459" name="矩形 45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8494" y="4239841"/>
                  <a:ext cx="426720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0" name="矩形 459"/>
                <p:cNvSpPr/>
                <p:nvPr/>
              </p:nvSpPr>
              <p:spPr>
                <a:xfrm>
                  <a:off x="6870458" y="3933655"/>
                  <a:ext cx="4267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zh-CN" b="0" i="1" smtClean="0">
                            <a:latin typeface="Cambria Math" charset="0"/>
                          </a:rPr>
                          <m:t>…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460" name="矩形 45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0458" y="3933655"/>
                  <a:ext cx="426720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</p:grpSp>
      <p:cxnSp>
        <p:nvCxnSpPr>
          <p:cNvPr id="461" name="直线箭头连接符 460"/>
          <p:cNvCxnSpPr/>
          <p:nvPr/>
        </p:nvCxnSpPr>
        <p:spPr>
          <a:xfrm>
            <a:off x="2840691" y="4351385"/>
            <a:ext cx="738656" cy="463126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2" name="直线箭头连接符 461"/>
          <p:cNvCxnSpPr/>
          <p:nvPr/>
        </p:nvCxnSpPr>
        <p:spPr>
          <a:xfrm flipV="1">
            <a:off x="2881057" y="5082949"/>
            <a:ext cx="659314" cy="464033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3" name="组 462"/>
          <p:cNvGrpSpPr/>
          <p:nvPr/>
        </p:nvGrpSpPr>
        <p:grpSpPr>
          <a:xfrm>
            <a:off x="3721016" y="4300040"/>
            <a:ext cx="1567258" cy="1061950"/>
            <a:chOff x="6052458" y="3547223"/>
            <a:chExt cx="1567258" cy="1061950"/>
          </a:xfrm>
        </p:grpSpPr>
        <p:cxnSp>
          <p:nvCxnSpPr>
            <p:cNvPr id="464" name="Straight Connector 247"/>
            <p:cNvCxnSpPr/>
            <p:nvPr/>
          </p:nvCxnSpPr>
          <p:spPr>
            <a:xfrm>
              <a:off x="6292953" y="3828097"/>
              <a:ext cx="0" cy="375438"/>
            </a:xfrm>
            <a:prstGeom prst="line">
              <a:avLst/>
            </a:prstGeom>
            <a:ln w="76200">
              <a:solidFill>
                <a:srgbClr val="268B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Straight Connector 247"/>
            <p:cNvCxnSpPr/>
            <p:nvPr/>
          </p:nvCxnSpPr>
          <p:spPr>
            <a:xfrm>
              <a:off x="6539566" y="3547223"/>
              <a:ext cx="0" cy="651799"/>
            </a:xfrm>
            <a:prstGeom prst="line">
              <a:avLst/>
            </a:prstGeom>
            <a:ln w="76200">
              <a:solidFill>
                <a:srgbClr val="268B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Straight Connector 247"/>
            <p:cNvCxnSpPr/>
            <p:nvPr/>
          </p:nvCxnSpPr>
          <p:spPr>
            <a:xfrm>
              <a:off x="6788014" y="3809811"/>
              <a:ext cx="0" cy="375438"/>
            </a:xfrm>
            <a:prstGeom prst="line">
              <a:avLst/>
            </a:prstGeom>
            <a:ln w="76200">
              <a:solidFill>
                <a:srgbClr val="268B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Straight Connector 247"/>
            <p:cNvCxnSpPr/>
            <p:nvPr/>
          </p:nvCxnSpPr>
          <p:spPr>
            <a:xfrm>
              <a:off x="7379555" y="3729450"/>
              <a:ext cx="0" cy="437923"/>
            </a:xfrm>
            <a:prstGeom prst="line">
              <a:avLst/>
            </a:prstGeom>
            <a:ln w="76200">
              <a:solidFill>
                <a:srgbClr val="268B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8" name="矩形 467"/>
                <p:cNvSpPr/>
                <p:nvPr/>
              </p:nvSpPr>
              <p:spPr>
                <a:xfrm>
                  <a:off x="6052458" y="4193350"/>
                  <a:ext cx="47846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468" name="矩形 46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2458" y="4193350"/>
                  <a:ext cx="478464" cy="369332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t="-1639" r="-13924" b="-655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9" name="矩形 468"/>
                <p:cNvSpPr/>
                <p:nvPr/>
              </p:nvSpPr>
              <p:spPr>
                <a:xfrm>
                  <a:off x="6320515" y="4203535"/>
                  <a:ext cx="48378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469" name="矩形 46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0515" y="4203535"/>
                  <a:ext cx="483787" cy="369332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t="-1639" r="-13750" b="-655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0" name="矩形 469"/>
                <p:cNvSpPr/>
                <p:nvPr/>
              </p:nvSpPr>
              <p:spPr>
                <a:xfrm>
                  <a:off x="6580737" y="4202088"/>
                  <a:ext cx="48378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470" name="矩形 46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0737" y="4202088"/>
                  <a:ext cx="483787" cy="369332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t="-1667" r="-15190"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1" name="矩形 470"/>
                <p:cNvSpPr/>
                <p:nvPr/>
              </p:nvSpPr>
              <p:spPr>
                <a:xfrm>
                  <a:off x="7145805" y="4210638"/>
                  <a:ext cx="4739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471" name="矩形 47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5805" y="4210638"/>
                  <a:ext cx="473911" cy="36933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t="-1639" r="-15584" b="-655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2" name="矩形 471"/>
                <p:cNvSpPr/>
                <p:nvPr/>
              </p:nvSpPr>
              <p:spPr>
                <a:xfrm>
                  <a:off x="6868494" y="4239841"/>
                  <a:ext cx="4267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zh-CN" b="0" i="1" smtClean="0">
                            <a:latin typeface="Cambria Math" charset="0"/>
                          </a:rPr>
                          <m:t>…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472" name="矩形 47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8494" y="4239841"/>
                  <a:ext cx="426720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3" name="矩形 472"/>
                <p:cNvSpPr/>
                <p:nvPr/>
              </p:nvSpPr>
              <p:spPr>
                <a:xfrm>
                  <a:off x="6870458" y="3933655"/>
                  <a:ext cx="4267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zh-CN" b="0" i="1" smtClean="0">
                            <a:latin typeface="Cambria Math" charset="0"/>
                          </a:rPr>
                          <m:t>…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473" name="矩形 47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0458" y="3933655"/>
                  <a:ext cx="426720" cy="369332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74" name="文本框 473"/>
              <p:cNvSpPr txBox="1"/>
              <p:nvPr/>
            </p:nvSpPr>
            <p:spPr>
              <a:xfrm>
                <a:off x="3822360" y="5444094"/>
                <a:ext cx="126842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𝑦</m:t>
                              </m:r>
                            </m:e>
                          </m:acc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𝑧</m:t>
                              </m:r>
                            </m:e>
                          </m:acc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𝜃</m:t>
                      </m:r>
                      <m:r>
                        <a:rPr kumimoji="1" lang="en-US" altLang="zh-CN" b="0" i="1" smtClean="0">
                          <a:latin typeface="Cambria Math" charset="0"/>
                        </a:rPr>
                        <m:t>(</m:t>
                      </m:r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zh-CN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474" name="文本框 4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2360" y="5444094"/>
                <a:ext cx="1268424" cy="276999"/>
              </a:xfrm>
              <a:prstGeom prst="rect">
                <a:avLst/>
              </a:prstGeom>
              <a:blipFill rotWithShape="0">
                <a:blip r:embed="rId16"/>
                <a:stretch>
                  <a:fillRect l="-3365" t="-17778" r="-6250" b="-37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475" name="矩形 474"/>
          <p:cNvSpPr/>
          <p:nvPr/>
        </p:nvSpPr>
        <p:spPr>
          <a:xfrm>
            <a:off x="5744058" y="1247421"/>
            <a:ext cx="434311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000" dirty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</a:t>
            </a:r>
            <a:r>
              <a:rPr lang="en-US" altLang="zh-CN" sz="20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raditional </a:t>
            </a:r>
            <a:r>
              <a:rPr lang="en-US" altLang="zh-CN" sz="2000" dirty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</a:t>
            </a:r>
            <a:r>
              <a:rPr lang="en-US" altLang="zh-CN" sz="20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patial view</a:t>
            </a:r>
          </a:p>
          <a:p>
            <a:pPr algn="ctr"/>
            <a:r>
              <a:rPr lang="en-US" altLang="zh-CN" sz="2000" dirty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</a:t>
            </a:r>
            <a:r>
              <a:rPr lang="en-US" altLang="zh-CN" sz="20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earning</a:t>
            </a:r>
            <a:r>
              <a:rPr lang="zh-CN" altLang="en-US" sz="20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2000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 self </a:t>
            </a:r>
            <a:r>
              <a:rPr lang="en-US" altLang="zh-CN" sz="200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</a:t>
            </a:r>
            <a:r>
              <a:rPr lang="en-US" altLang="zh-CN" sz="2000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apping</a:t>
            </a:r>
          </a:p>
          <a:p>
            <a:pPr algn="ctr"/>
            <a:r>
              <a:rPr lang="en-US" altLang="zh-CN" sz="2000" dirty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</a:t>
            </a:r>
            <a:r>
              <a:rPr lang="en-US" altLang="zh-CN" sz="20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 an aggregation </a:t>
            </a:r>
            <a:r>
              <a:rPr lang="en-US" altLang="zh-CN" sz="2000" dirty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</a:t>
            </a:r>
            <a:r>
              <a:rPr lang="en-US" altLang="zh-CN" sz="20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eatures </a:t>
            </a:r>
          </a:p>
          <a:p>
            <a:pPr algn="ctr"/>
            <a:r>
              <a:rPr lang="en-US" altLang="zh-CN" sz="2000" dirty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</a:t>
            </a:r>
            <a:r>
              <a:rPr lang="en-US" altLang="zh-CN" sz="2000" b="0" cap="none" spc="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ithout concerning the correlations</a:t>
            </a:r>
            <a:endParaRPr lang="zh-CN" altLang="en-US" sz="2000" b="0" cap="none" spc="0" dirty="0">
              <a:ln w="0">
                <a:solidFill>
                  <a:sysClr val="windowText" lastClr="000000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6" name="矩形 475"/>
              <p:cNvSpPr/>
              <p:nvPr/>
            </p:nvSpPr>
            <p:spPr>
              <a:xfrm>
                <a:off x="5639654" y="4575117"/>
                <a:ext cx="4447514" cy="101566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altLang="zh-CN" sz="2000" dirty="0" smtClean="0">
                    <a:ln w="0">
                      <a:solidFill>
                        <a:sysClr val="windowText" lastClr="000000"/>
                      </a:solidFill>
                    </a:ln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Our spectral view</a:t>
                </a:r>
              </a:p>
              <a:p>
                <a:pPr algn="ctr"/>
                <a:r>
                  <a:rPr lang="en-US" altLang="zh-CN" sz="2000" dirty="0" smtClean="0">
                    <a:ln w="0">
                      <a:solidFill>
                        <a:sysClr val="windowText" lastClr="000000"/>
                      </a:solidFill>
                    </a:ln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Learning </a:t>
                </a:r>
                <a:r>
                  <a:rPr lang="en-US" altLang="zh-CN" sz="2000" dirty="0" smtClean="0">
                    <a:ln w="0">
                      <a:solidFill>
                        <a:srgbClr val="FF0000"/>
                      </a:solidFill>
                    </a:ln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a global graph filter </a:t>
                </a:r>
                <a:r>
                  <a:rPr lang="en-US" altLang="zh-CN" sz="2000" dirty="0" smtClean="0">
                    <a:ln w="0">
                      <a:solidFill>
                        <a:sysClr val="windowText" lastClr="000000"/>
                      </a:solidFill>
                    </a:ln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concerning the graph structure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b="1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b="1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𝝀</m:t>
                        </m:r>
                      </m:e>
                      <m:sub>
                        <m:r>
                          <a:rPr kumimoji="1" lang="en-US" altLang="zh-CN" sz="2000" b="1" i="1" smtClean="0">
                            <a:latin typeface="Cambria Math" charset="0"/>
                          </a:rPr>
                          <m:t>𝒊</m:t>
                        </m:r>
                      </m:sub>
                    </m:sSub>
                  </m:oMath>
                </a14:m>
                <a:endParaRPr lang="zh-CN" altLang="en-US" sz="2000" b="1" cap="none" spc="0" dirty="0">
                  <a:ln w="0">
                    <a:solidFill>
                      <a:sysClr val="windowText" lastClr="000000"/>
                    </a:solidFill>
                  </a:ln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76" name="矩形 4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9654" y="4575117"/>
                <a:ext cx="4447514" cy="1015663"/>
              </a:xfrm>
              <a:prstGeom prst="rect">
                <a:avLst/>
              </a:prstGeom>
              <a:blipFill rotWithShape="0">
                <a:blip r:embed="rId17"/>
                <a:stretch>
                  <a:fillRect b="-6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00012" y="0"/>
            <a:ext cx="104159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Relation Between Spectral View &amp; Spatial View</a:t>
            </a:r>
            <a:endParaRPr lang="zh-CN" altLang="en-US" sz="3200" b="0" cap="none" spc="0" dirty="0">
              <a:ln w="0">
                <a:solidFill>
                  <a:sysClr val="windowText" lastClr="000000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5" name="Rectangle 27"/>
          <p:cNvSpPr/>
          <p:nvPr/>
        </p:nvSpPr>
        <p:spPr>
          <a:xfrm rot="21154562">
            <a:off x="1811245" y="2006226"/>
            <a:ext cx="243262" cy="247167"/>
          </a:xfrm>
          <a:prstGeom prst="rect">
            <a:avLst/>
          </a:prstGeom>
          <a:solidFill>
            <a:srgbClr val="ED87B5"/>
          </a:solidFill>
          <a:ln w="34925">
            <a:solidFill>
              <a:srgbClr val="ED87B5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文本框 126"/>
              <p:cNvSpPr txBox="1"/>
              <p:nvPr/>
            </p:nvSpPr>
            <p:spPr>
              <a:xfrm>
                <a:off x="1214219" y="2389584"/>
                <a:ext cx="1887760" cy="7791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𝒈</m:t>
                          </m:r>
                        </m:e>
                        <m:sub>
                          <m:r>
                            <a:rPr kumimoji="1" lang="en-US" altLang="zh-CN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𝜽</m:t>
                          </m:r>
                        </m:sub>
                      </m:sSub>
                      <m:r>
                        <a:rPr kumimoji="1" lang="en-US" altLang="zh-CN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kumimoji="1" lang="is-I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𝑘</m:t>
                          </m:r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=0</m:t>
                          </m:r>
                        </m:sub>
                        <m:sup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𝐾</m:t>
                          </m:r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−1</m:t>
                          </m:r>
                        </m:sup>
                        <m:e>
                          <m:sSub>
                            <m:sSubPr>
                              <m:ctrlPr>
                                <a:rPr kumimoji="1"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kumimoji="1" lang="en-US" altLang="zh-CN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kumimoji="1" lang="en-US" altLang="zh-CN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kumimoji="1" lang="en-US" altLang="zh-C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kumimoji="1" lang="en-US" altLang="zh-CN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kumimoji="1"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1"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(</m:t>
                          </m:r>
                          <m:r>
                            <a:rPr kumimoji="1" lang="el-GR" altLang="zh-CN" b="1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𝜦</m:t>
                          </m:r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  <m:r>
                            <a:rPr kumimoji="1" lang="zh-CN" altLang="en-US" dirty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kumimoji="1"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7" name="文本框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4219" y="2389584"/>
                <a:ext cx="1887760" cy="77912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grpSp>
        <p:nvGrpSpPr>
          <p:cNvPr id="128" name="组 127"/>
          <p:cNvGrpSpPr/>
          <p:nvPr/>
        </p:nvGrpSpPr>
        <p:grpSpPr>
          <a:xfrm>
            <a:off x="1194789" y="3533961"/>
            <a:ext cx="1574953" cy="1061950"/>
            <a:chOff x="6052458" y="3547223"/>
            <a:chExt cx="1574953" cy="1061950"/>
          </a:xfrm>
        </p:grpSpPr>
        <p:cxnSp>
          <p:nvCxnSpPr>
            <p:cNvPr id="129" name="Straight Connector 247"/>
            <p:cNvCxnSpPr/>
            <p:nvPr/>
          </p:nvCxnSpPr>
          <p:spPr>
            <a:xfrm>
              <a:off x="6292953" y="3828097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247"/>
            <p:cNvCxnSpPr/>
            <p:nvPr/>
          </p:nvCxnSpPr>
          <p:spPr>
            <a:xfrm>
              <a:off x="6539566" y="3547223"/>
              <a:ext cx="0" cy="651799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247"/>
            <p:cNvCxnSpPr/>
            <p:nvPr/>
          </p:nvCxnSpPr>
          <p:spPr>
            <a:xfrm>
              <a:off x="6788014" y="3809811"/>
              <a:ext cx="0" cy="375438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247"/>
            <p:cNvCxnSpPr/>
            <p:nvPr/>
          </p:nvCxnSpPr>
          <p:spPr>
            <a:xfrm>
              <a:off x="7379555" y="3729450"/>
              <a:ext cx="0" cy="437923"/>
            </a:xfrm>
            <a:prstGeom prst="line">
              <a:avLst/>
            </a:prstGeom>
            <a:ln w="76200">
              <a:solidFill>
                <a:srgbClr val="14E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3" name="矩形 132"/>
                <p:cNvSpPr/>
                <p:nvPr/>
              </p:nvSpPr>
              <p:spPr>
                <a:xfrm>
                  <a:off x="6052458" y="4193350"/>
                  <a:ext cx="46217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33" name="矩形 1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2458" y="4193350"/>
                  <a:ext cx="462178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1667" r="-26316" b="-166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4" name="矩形 133"/>
                <p:cNvSpPr/>
                <p:nvPr/>
              </p:nvSpPr>
              <p:spPr>
                <a:xfrm>
                  <a:off x="6320515" y="4203535"/>
                  <a:ext cx="46749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34" name="矩形 1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0515" y="4203535"/>
                  <a:ext cx="467499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1639" r="-2467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5" name="矩形 134"/>
                <p:cNvSpPr/>
                <p:nvPr/>
              </p:nvSpPr>
              <p:spPr>
                <a:xfrm>
                  <a:off x="6580737" y="4202088"/>
                  <a:ext cx="46749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35" name="矩形 1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0737" y="4202088"/>
                  <a:ext cx="467499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t="-1639" r="-26316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矩形 135"/>
                <p:cNvSpPr/>
                <p:nvPr/>
              </p:nvSpPr>
              <p:spPr>
                <a:xfrm>
                  <a:off x="7145805" y="4210638"/>
                  <a:ext cx="4816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𝑧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36" name="矩形 13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5805" y="4210638"/>
                  <a:ext cx="481606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t="-1667" r="-2278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7" name="矩形 136"/>
                <p:cNvSpPr/>
                <p:nvPr/>
              </p:nvSpPr>
              <p:spPr>
                <a:xfrm>
                  <a:off x="6868494" y="4239841"/>
                  <a:ext cx="4267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zh-CN" b="0" i="1" smtClean="0">
                            <a:latin typeface="Cambria Math" charset="0"/>
                          </a:rPr>
                          <m:t>…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37" name="矩形 1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8494" y="4239841"/>
                  <a:ext cx="426720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8" name="矩形 137"/>
                <p:cNvSpPr/>
                <p:nvPr/>
              </p:nvSpPr>
              <p:spPr>
                <a:xfrm>
                  <a:off x="6870458" y="3933655"/>
                  <a:ext cx="4267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zh-CN" b="0" i="1" smtClean="0">
                            <a:latin typeface="Cambria Math" charset="0"/>
                          </a:rPr>
                          <m:t>…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38" name="矩形 13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0458" y="3933655"/>
                  <a:ext cx="426720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</p:grpSp>
      <p:sp>
        <p:nvSpPr>
          <p:cNvPr id="153" name="矩形 152"/>
          <p:cNvSpPr/>
          <p:nvPr/>
        </p:nvSpPr>
        <p:spPr>
          <a:xfrm>
            <a:off x="944667" y="1493418"/>
            <a:ext cx="213231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Chebyshev filter</a:t>
            </a:r>
            <a:endParaRPr lang="zh-CN" altLang="en-US" sz="2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54" name="直线箭头连接符 153"/>
          <p:cNvCxnSpPr/>
          <p:nvPr/>
        </p:nvCxnSpPr>
        <p:spPr>
          <a:xfrm>
            <a:off x="2802048" y="2343093"/>
            <a:ext cx="738656" cy="463126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线箭头连接符 154"/>
          <p:cNvCxnSpPr/>
          <p:nvPr/>
        </p:nvCxnSpPr>
        <p:spPr>
          <a:xfrm flipV="1">
            <a:off x="2842414" y="3684025"/>
            <a:ext cx="659314" cy="464033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组 155"/>
          <p:cNvGrpSpPr/>
          <p:nvPr/>
        </p:nvGrpSpPr>
        <p:grpSpPr>
          <a:xfrm>
            <a:off x="3618947" y="2676974"/>
            <a:ext cx="1567258" cy="1061950"/>
            <a:chOff x="6052458" y="3547223"/>
            <a:chExt cx="1567258" cy="1061950"/>
          </a:xfrm>
        </p:grpSpPr>
        <p:cxnSp>
          <p:nvCxnSpPr>
            <p:cNvPr id="157" name="Straight Connector 247"/>
            <p:cNvCxnSpPr/>
            <p:nvPr/>
          </p:nvCxnSpPr>
          <p:spPr>
            <a:xfrm>
              <a:off x="6292953" y="3828097"/>
              <a:ext cx="0" cy="375438"/>
            </a:xfrm>
            <a:prstGeom prst="line">
              <a:avLst/>
            </a:prstGeom>
            <a:ln w="76200">
              <a:solidFill>
                <a:srgbClr val="268B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247"/>
            <p:cNvCxnSpPr/>
            <p:nvPr/>
          </p:nvCxnSpPr>
          <p:spPr>
            <a:xfrm>
              <a:off x="6539566" y="3547223"/>
              <a:ext cx="0" cy="651799"/>
            </a:xfrm>
            <a:prstGeom prst="line">
              <a:avLst/>
            </a:prstGeom>
            <a:ln w="76200">
              <a:solidFill>
                <a:srgbClr val="268B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247"/>
            <p:cNvCxnSpPr/>
            <p:nvPr/>
          </p:nvCxnSpPr>
          <p:spPr>
            <a:xfrm>
              <a:off x="6788014" y="3809811"/>
              <a:ext cx="0" cy="375438"/>
            </a:xfrm>
            <a:prstGeom prst="line">
              <a:avLst/>
            </a:prstGeom>
            <a:ln w="76200">
              <a:solidFill>
                <a:srgbClr val="268B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247"/>
            <p:cNvCxnSpPr/>
            <p:nvPr/>
          </p:nvCxnSpPr>
          <p:spPr>
            <a:xfrm>
              <a:off x="7379555" y="3729450"/>
              <a:ext cx="0" cy="437923"/>
            </a:xfrm>
            <a:prstGeom prst="line">
              <a:avLst/>
            </a:prstGeom>
            <a:ln w="76200">
              <a:solidFill>
                <a:srgbClr val="268B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1" name="矩形 160"/>
                <p:cNvSpPr/>
                <p:nvPr/>
              </p:nvSpPr>
              <p:spPr>
                <a:xfrm>
                  <a:off x="6052458" y="4193350"/>
                  <a:ext cx="47846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61" name="矩形 16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2458" y="4193350"/>
                  <a:ext cx="478464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t="-1639" r="-14103" b="-655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2" name="矩形 161"/>
                <p:cNvSpPr/>
                <p:nvPr/>
              </p:nvSpPr>
              <p:spPr>
                <a:xfrm>
                  <a:off x="6320515" y="4203535"/>
                  <a:ext cx="48378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62" name="矩形 16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0515" y="4203535"/>
                  <a:ext cx="483787" cy="369332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t="-1667" r="-13924"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3" name="矩形 162"/>
                <p:cNvSpPr/>
                <p:nvPr/>
              </p:nvSpPr>
              <p:spPr>
                <a:xfrm>
                  <a:off x="6580737" y="4202088"/>
                  <a:ext cx="48378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63" name="矩形 16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0737" y="4202088"/>
                  <a:ext cx="483787" cy="369332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t="-1667" r="-13750"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4" name="矩形 163"/>
                <p:cNvSpPr/>
                <p:nvPr/>
              </p:nvSpPr>
              <p:spPr>
                <a:xfrm>
                  <a:off x="7145805" y="4210638"/>
                  <a:ext cx="47391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kumimoji="1" lang="en-US" altLang="zh-CN" b="0" i="1" smtClean="0"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kumimoji="1" lang="en-US" altLang="zh-CN" b="0" i="1" smtClean="0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kumimoji="1" lang="en-US" altLang="zh-CN" b="0" i="1" smtClean="0">
                                <a:latin typeface="Cambria Math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64" name="矩形 16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5805" y="4210638"/>
                  <a:ext cx="473911" cy="369332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t="-1639" r="-15385" b="-655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5" name="矩形 164"/>
                <p:cNvSpPr/>
                <p:nvPr/>
              </p:nvSpPr>
              <p:spPr>
                <a:xfrm>
                  <a:off x="6868494" y="4239841"/>
                  <a:ext cx="4267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zh-CN" b="0" i="1" smtClean="0">
                            <a:latin typeface="Cambria Math" charset="0"/>
                          </a:rPr>
                          <m:t>…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65" name="矩形 16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8494" y="4239841"/>
                  <a:ext cx="426720" cy="36933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6" name="矩形 165"/>
                <p:cNvSpPr/>
                <p:nvPr/>
              </p:nvSpPr>
              <p:spPr>
                <a:xfrm>
                  <a:off x="6870458" y="3933655"/>
                  <a:ext cx="42672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zh-CN" b="0" i="1" smtClean="0">
                            <a:latin typeface="Cambria Math" charset="0"/>
                          </a:rPr>
                          <m:t>…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66" name="矩形 16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0458" y="3933655"/>
                  <a:ext cx="426720" cy="36933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8" name="文本框 167"/>
              <p:cNvSpPr txBox="1"/>
              <p:nvPr/>
            </p:nvSpPr>
            <p:spPr>
              <a:xfrm>
                <a:off x="3449623" y="3765925"/>
                <a:ext cx="1905906" cy="7791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𝑦</m:t>
                          </m:r>
                        </m:e>
                        <m:sub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zh-CN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kumimoji="1" lang="is-IS" altLang="zh-CN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𝑘</m:t>
                          </m:r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=0</m:t>
                          </m:r>
                        </m:sub>
                        <m:sup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𝐾</m:t>
                          </m:r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−1</m:t>
                          </m:r>
                        </m:sup>
                        <m:e>
                          <m:sSub>
                            <m:sSubPr>
                              <m:ctrlPr>
                                <a:rPr kumimoji="1"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kumimoji="1" lang="en-US" altLang="zh-CN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kumimoji="1" lang="en-US" altLang="zh-CN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</m:acc>
                            </m:e>
                            <m:sub>
                              <m:r>
                                <a:rPr kumimoji="1"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zh-CN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1"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kumimoji="1" lang="en-US" altLang="zh-CN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𝐿</m:t>
                              </m:r>
                            </m:e>
                          </m:d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𝑍</m:t>
                          </m:r>
                        </m:e>
                      </m:nary>
                    </m:oMath>
                  </m:oMathPara>
                </a14:m>
                <a:endParaRPr lang="zh-CN" alt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68" name="文本框 1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9623" y="3765925"/>
                <a:ext cx="1905906" cy="779124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171" name="直线箭头连接符 170"/>
          <p:cNvCxnSpPr/>
          <p:nvPr/>
        </p:nvCxnSpPr>
        <p:spPr>
          <a:xfrm>
            <a:off x="5355529" y="3292509"/>
            <a:ext cx="892895" cy="0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4" name="文本框 173"/>
              <p:cNvSpPr txBox="1"/>
              <p:nvPr/>
            </p:nvSpPr>
            <p:spPr>
              <a:xfrm>
                <a:off x="6248424" y="2881005"/>
                <a:ext cx="1661417" cy="7791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𝑦</m:t>
                          </m:r>
                        </m:e>
                        <m:sub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zh-CN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kumimoji="1" lang="is-IS" altLang="zh-CN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𝑘</m:t>
                          </m:r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=0</m:t>
                          </m:r>
                        </m:sub>
                        <m:sup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𝐾</m:t>
                          </m:r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−1</m:t>
                          </m:r>
                        </m:sup>
                        <m:e>
                          <m:sSup>
                            <m:sSupPr>
                              <m:ctrlPr>
                                <a:rPr kumimoji="1" lang="en-US" altLang="zh-CN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kumimoji="1"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𝑘</m:t>
                              </m:r>
                            </m:sup>
                          </m:sSup>
                          <m:r>
                            <a:rPr kumimoji="1" lang="en-US" altLang="zh-CN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𝑍</m:t>
                          </m:r>
                          <m:sSub>
                            <m:sSubPr>
                              <m:ctrlPr>
                                <a:rPr kumimoji="1" lang="en-US" altLang="zh-CN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kumimoji="1"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zh-CN" alt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74" name="文本框 1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424" y="2881005"/>
                <a:ext cx="1661417" cy="779124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8" name="文本框 7"/>
          <p:cNvSpPr txBox="1"/>
          <p:nvPr/>
        </p:nvSpPr>
        <p:spPr>
          <a:xfrm>
            <a:off x="7874767" y="2830844"/>
            <a:ext cx="2441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Aggregation Feature</a:t>
            </a:r>
          </a:p>
          <a:p>
            <a:r>
              <a:rPr kumimoji="1" lang="en-US" altLang="zh-CN" dirty="0"/>
              <a:t>w</a:t>
            </a:r>
            <a:r>
              <a:rPr kumimoji="1" lang="en-US" altLang="zh-CN" dirty="0" smtClean="0"/>
              <a:t>ith the different scale weight mean </a:t>
            </a:r>
            <a:endParaRPr kumimoji="1" lang="zh-CN" altLang="en-US" dirty="0"/>
          </a:p>
        </p:txBody>
      </p:sp>
      <p:cxnSp>
        <p:nvCxnSpPr>
          <p:cNvPr id="182" name="直线箭头连接符 181"/>
          <p:cNvCxnSpPr/>
          <p:nvPr/>
        </p:nvCxnSpPr>
        <p:spPr>
          <a:xfrm flipH="1" flipV="1">
            <a:off x="5851295" y="1991545"/>
            <a:ext cx="503492" cy="795415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线箭头连接符 183"/>
          <p:cNvCxnSpPr/>
          <p:nvPr/>
        </p:nvCxnSpPr>
        <p:spPr>
          <a:xfrm flipV="1">
            <a:off x="7031167" y="1922580"/>
            <a:ext cx="0" cy="864380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线箭头连接符 185"/>
          <p:cNvCxnSpPr/>
          <p:nvPr/>
        </p:nvCxnSpPr>
        <p:spPr>
          <a:xfrm flipV="1">
            <a:off x="7593684" y="2045543"/>
            <a:ext cx="602660" cy="864380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 flipH="1">
            <a:off x="4861703" y="1060806"/>
            <a:ext cx="15382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 smtClean="0"/>
              <a:t>Original</a:t>
            </a:r>
          </a:p>
          <a:p>
            <a:pPr algn="ctr"/>
            <a:r>
              <a:rPr kumimoji="1" lang="en-US" altLang="zh-CN" sz="1600" dirty="0" smtClean="0"/>
              <a:t>Nonlocal</a:t>
            </a:r>
          </a:p>
          <a:p>
            <a:pPr algn="ctr"/>
            <a:r>
              <a:rPr kumimoji="1" lang="en-US" altLang="zh-CN" sz="1600" dirty="0" smtClean="0"/>
              <a:t>(Wang,2018)</a:t>
            </a:r>
            <a:endParaRPr kumimoji="1" lang="zh-CN" altLang="en-US" sz="1600" dirty="0"/>
          </a:p>
        </p:txBody>
      </p:sp>
      <p:sp>
        <p:nvSpPr>
          <p:cNvPr id="190" name="文本框 189"/>
          <p:cNvSpPr txBox="1"/>
          <p:nvPr/>
        </p:nvSpPr>
        <p:spPr>
          <a:xfrm flipH="1">
            <a:off x="6458160" y="1040668"/>
            <a:ext cx="11460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 smtClean="0"/>
              <a:t>Nonlocal Stage</a:t>
            </a:r>
          </a:p>
          <a:p>
            <a:pPr algn="ctr"/>
            <a:r>
              <a:rPr kumimoji="1" lang="en-US" altLang="zh-CN" sz="1600" dirty="0" smtClean="0"/>
              <a:t>(Tao, 2018)</a:t>
            </a:r>
            <a:endParaRPr kumimoji="1" lang="zh-CN" altLang="en-US" sz="1600" dirty="0"/>
          </a:p>
        </p:txBody>
      </p:sp>
      <p:sp>
        <p:nvSpPr>
          <p:cNvPr id="191" name="文本框 190"/>
          <p:cNvSpPr txBox="1"/>
          <p:nvPr/>
        </p:nvSpPr>
        <p:spPr>
          <a:xfrm flipH="1">
            <a:off x="7744923" y="1063462"/>
            <a:ext cx="11460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 smtClean="0">
                <a:solidFill>
                  <a:srgbClr val="FF0000"/>
                </a:solidFill>
              </a:rPr>
              <a:t>Spectral</a:t>
            </a:r>
          </a:p>
          <a:p>
            <a:pPr algn="ctr"/>
            <a:r>
              <a:rPr kumimoji="1" lang="en-US" altLang="zh-CN" sz="1600" dirty="0" smtClean="0">
                <a:solidFill>
                  <a:srgbClr val="FF0000"/>
                </a:solidFill>
              </a:rPr>
              <a:t>Nonlocal</a:t>
            </a:r>
          </a:p>
          <a:p>
            <a:pPr algn="ctr"/>
            <a:r>
              <a:rPr kumimoji="1" lang="en-US" altLang="zh-CN" sz="1600" dirty="0" smtClean="0">
                <a:solidFill>
                  <a:srgbClr val="FF0000"/>
                </a:solidFill>
              </a:rPr>
              <a:t>(Ours)</a:t>
            </a:r>
            <a:endParaRPr kumimoji="1" lang="zh-CN" altLang="en-US" sz="1600" dirty="0">
              <a:solidFill>
                <a:srgbClr val="FF0000"/>
              </a:solidFill>
            </a:endParaRPr>
          </a:p>
        </p:txBody>
      </p:sp>
      <p:grpSp>
        <p:nvGrpSpPr>
          <p:cNvPr id="18" name="组 17"/>
          <p:cNvGrpSpPr/>
          <p:nvPr/>
        </p:nvGrpSpPr>
        <p:grpSpPr>
          <a:xfrm rot="10800000">
            <a:off x="5893726" y="3814835"/>
            <a:ext cx="2341620" cy="933345"/>
            <a:chOff x="5692209" y="4792166"/>
            <a:chExt cx="2341620" cy="933345"/>
          </a:xfrm>
        </p:grpSpPr>
        <p:cxnSp>
          <p:nvCxnSpPr>
            <p:cNvPr id="192" name="直线箭头连接符 191"/>
            <p:cNvCxnSpPr/>
            <p:nvPr/>
          </p:nvCxnSpPr>
          <p:spPr>
            <a:xfrm flipH="1" flipV="1">
              <a:off x="5692209" y="4861131"/>
              <a:ext cx="503492" cy="795415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线箭头连接符 192"/>
            <p:cNvCxnSpPr/>
            <p:nvPr/>
          </p:nvCxnSpPr>
          <p:spPr>
            <a:xfrm flipV="1">
              <a:off x="6918306" y="4792166"/>
              <a:ext cx="0" cy="86438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线箭头连接符 193"/>
            <p:cNvCxnSpPr/>
            <p:nvPr/>
          </p:nvCxnSpPr>
          <p:spPr>
            <a:xfrm flipV="1">
              <a:off x="7431169" y="4861131"/>
              <a:ext cx="602660" cy="86438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6" name="文本框 195"/>
          <p:cNvSpPr txBox="1"/>
          <p:nvPr/>
        </p:nvSpPr>
        <p:spPr>
          <a:xfrm flipH="1">
            <a:off x="5113231" y="4768766"/>
            <a:ext cx="14275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 smtClean="0"/>
              <a:t>Compact</a:t>
            </a:r>
          </a:p>
          <a:p>
            <a:pPr algn="ctr"/>
            <a:r>
              <a:rPr kumimoji="1" lang="en-US" altLang="zh-CN" sz="1600" dirty="0" smtClean="0"/>
              <a:t>Generalized</a:t>
            </a:r>
          </a:p>
          <a:p>
            <a:pPr algn="ctr"/>
            <a:r>
              <a:rPr kumimoji="1" lang="en-US" altLang="zh-CN" sz="1600" dirty="0" smtClean="0"/>
              <a:t>Nonlocal</a:t>
            </a:r>
          </a:p>
          <a:p>
            <a:pPr algn="ctr"/>
            <a:r>
              <a:rPr kumimoji="1" lang="en-US" altLang="zh-CN" sz="1600" dirty="0" smtClean="0"/>
              <a:t>(Yue, 2018)</a:t>
            </a:r>
            <a:endParaRPr kumimoji="1" lang="zh-CN" altLang="en-US" sz="1600" dirty="0"/>
          </a:p>
        </p:txBody>
      </p:sp>
      <p:sp>
        <p:nvSpPr>
          <p:cNvPr id="198" name="文本框 197"/>
          <p:cNvSpPr txBox="1"/>
          <p:nvPr/>
        </p:nvSpPr>
        <p:spPr>
          <a:xfrm flipH="1">
            <a:off x="6317410" y="4768766"/>
            <a:ext cx="1427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 smtClean="0"/>
              <a:t>Double </a:t>
            </a:r>
          </a:p>
          <a:p>
            <a:pPr algn="ctr"/>
            <a:r>
              <a:rPr kumimoji="1" lang="en-US" altLang="zh-CN" sz="1600" dirty="0" smtClean="0"/>
              <a:t>Attention</a:t>
            </a:r>
          </a:p>
          <a:p>
            <a:pPr algn="ctr"/>
            <a:r>
              <a:rPr kumimoji="1" lang="en-US" altLang="zh-CN" sz="1600" dirty="0" smtClean="0"/>
              <a:t>(Chen,2018)</a:t>
            </a:r>
            <a:endParaRPr kumimoji="1" lang="zh-CN" altLang="en-US" sz="1600" dirty="0"/>
          </a:p>
        </p:txBody>
      </p:sp>
      <p:sp>
        <p:nvSpPr>
          <p:cNvPr id="199" name="文本框 198"/>
          <p:cNvSpPr txBox="1"/>
          <p:nvPr/>
        </p:nvSpPr>
        <p:spPr>
          <a:xfrm flipH="1">
            <a:off x="7604174" y="4777373"/>
            <a:ext cx="1427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 err="1" smtClean="0"/>
              <a:t>Criss</a:t>
            </a:r>
            <a:r>
              <a:rPr kumimoji="1" lang="en-US" altLang="zh-CN" sz="1600" dirty="0" smtClean="0"/>
              <a:t>-Cross</a:t>
            </a:r>
          </a:p>
          <a:p>
            <a:pPr algn="ctr"/>
            <a:r>
              <a:rPr kumimoji="1" lang="en-US" altLang="zh-CN" sz="1600" dirty="0" smtClean="0"/>
              <a:t>Attention</a:t>
            </a:r>
          </a:p>
          <a:p>
            <a:pPr algn="ctr"/>
            <a:r>
              <a:rPr kumimoji="1" lang="en-US" altLang="zh-CN" sz="1600" dirty="0" smtClean="0"/>
              <a:t>(Huang,2019)</a:t>
            </a:r>
            <a:endParaRPr kumimoji="1"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1" name="文本框 200"/>
              <p:cNvSpPr txBox="1"/>
              <p:nvPr/>
            </p:nvSpPr>
            <p:spPr>
              <a:xfrm>
                <a:off x="1341439" y="3193482"/>
                <a:ext cx="150053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sz="20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𝑠</m:t>
                      </m:r>
                      <m:r>
                        <a:rPr kumimoji="1" lang="en-US" altLang="zh-CN" sz="20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.</m:t>
                      </m:r>
                      <m:r>
                        <a:rPr kumimoji="1" lang="en-US" altLang="zh-CN" sz="20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𝑡</m:t>
                      </m:r>
                      <m:r>
                        <a:rPr kumimoji="1" lang="en-US" altLang="zh-CN" sz="20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. </m:t>
                      </m:r>
                      <m:sSub>
                        <m:sSubPr>
                          <m:ctrlPr>
                            <a:rPr kumimoji="1" lang="en-US" altLang="zh-CN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zh-CN" sz="200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max</m:t>
                          </m:r>
                        </m:sub>
                      </m:sSub>
                      <m:r>
                        <a:rPr kumimoji="1" lang="en-US" altLang="zh-CN" sz="20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=2</m:t>
                      </m:r>
                    </m:oMath>
                  </m:oMathPara>
                </a14:m>
                <a:endParaRPr kumimoji="1" lang="zh-CN" alt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1" name="文本框 2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439" y="3193482"/>
                <a:ext cx="1500539" cy="307777"/>
              </a:xfrm>
              <a:prstGeom prst="rect">
                <a:avLst/>
              </a:prstGeom>
              <a:blipFill rotWithShape="0">
                <a:blip r:embed="rId17"/>
                <a:stretch>
                  <a:fillRect l="-1220" r="-3252" b="-16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846077" y="0"/>
            <a:ext cx="104159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Our Proposed Spectral 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Nonlocal Block</a:t>
            </a:r>
            <a:endParaRPr lang="zh-CN" altLang="en-US" sz="3200" b="0" cap="none" spc="0" dirty="0">
              <a:ln w="0">
                <a:solidFill>
                  <a:sysClr val="windowText" lastClr="000000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7" name="组 6"/>
          <p:cNvGrpSpPr/>
          <p:nvPr/>
        </p:nvGrpSpPr>
        <p:grpSpPr>
          <a:xfrm>
            <a:off x="503194" y="2552342"/>
            <a:ext cx="9200428" cy="2123176"/>
            <a:chOff x="-2318230" y="2483329"/>
            <a:chExt cx="12382500" cy="28575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61570" y="2483329"/>
              <a:ext cx="8902700" cy="28575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2318230" y="2483329"/>
              <a:ext cx="3479800" cy="285750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文本框 52"/>
              <p:cNvSpPr txBox="1"/>
              <p:nvPr/>
            </p:nvSpPr>
            <p:spPr>
              <a:xfrm>
                <a:off x="5828473" y="1003993"/>
                <a:ext cx="2843818" cy="8657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20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𝑦</m:t>
                          </m:r>
                        </m:e>
                        <m:sub>
                          <m: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zh-CN" sz="20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kumimoji="1" lang="is-IS" altLang="zh-CN" sz="200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𝑘</m:t>
                          </m:r>
                          <m: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=0</m:t>
                          </m:r>
                        </m:sub>
                        <m:sup>
                          <m: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𝐾</m:t>
                          </m:r>
                          <m: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−1</m:t>
                          </m:r>
                        </m:sup>
                        <m:e>
                          <m:sSup>
                            <m:sSupPr>
                              <m:ctrlPr>
                                <a:rPr kumimoji="1" lang="en-US" altLang="zh-CN" sz="200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kumimoji="1"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𝑘</m:t>
                              </m:r>
                            </m:sup>
                          </m:sSup>
                          <m:r>
                            <a:rPr kumimoji="1" lang="en-US" altLang="zh-CN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𝑍</m:t>
                          </m:r>
                          <m:sSub>
                            <m:sSubPr>
                              <m:ctrlPr>
                                <a:rPr kumimoji="1" lang="en-US" altLang="zh-CN" sz="200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kumimoji="1"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zh-CN" alt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3" name="文本框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8473" y="1003993"/>
                <a:ext cx="2843818" cy="86575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54" name="矩形 53"/>
          <p:cNvSpPr/>
          <p:nvPr/>
        </p:nvSpPr>
        <p:spPr>
          <a:xfrm>
            <a:off x="1279122" y="1082925"/>
            <a:ext cx="231505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Spectral view with</a:t>
            </a:r>
          </a:p>
          <a:p>
            <a:pPr algn="ctr"/>
            <a:r>
              <a:rPr lang="en-US" altLang="zh-CN" sz="20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Chebyshev filter</a:t>
            </a:r>
            <a:endParaRPr lang="zh-CN" altLang="en-US" sz="20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文本框 54"/>
              <p:cNvSpPr txBox="1"/>
              <p:nvPr/>
            </p:nvSpPr>
            <p:spPr>
              <a:xfrm>
                <a:off x="3513416" y="1293416"/>
                <a:ext cx="265469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sz="24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𝐺</m:t>
                      </m:r>
                      <m:r>
                        <a:rPr kumimoji="1" lang="en-US" altLang="zh-CN" sz="24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=(</m:t>
                      </m:r>
                      <m:r>
                        <a:rPr kumimoji="1" lang="en-US" altLang="zh-CN" sz="24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𝑉</m:t>
                      </m:r>
                      <m:r>
                        <a:rPr kumimoji="1" lang="en-US" altLang="zh-CN" sz="24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,</m:t>
                      </m:r>
                      <m:r>
                        <a:rPr kumimoji="1" lang="en-US" altLang="zh-CN" sz="24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𝐸</m:t>
                      </m:r>
                      <m:r>
                        <a:rPr kumimoji="1" lang="en-US" altLang="zh-CN" sz="24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,</m:t>
                      </m:r>
                      <m:r>
                        <a:rPr kumimoji="1" lang="en-US" altLang="zh-CN" sz="24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𝑍</m:t>
                      </m:r>
                      <m:r>
                        <a:rPr kumimoji="1" lang="en-US" altLang="zh-CN" sz="24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,</m:t>
                      </m:r>
                      <m:r>
                        <a:rPr kumimoji="1" lang="en-US" altLang="zh-CN" sz="24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𝐴</m:t>
                      </m:r>
                      <m:r>
                        <a:rPr kumimoji="1" lang="en-US" altLang="zh-CN" sz="2400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kumimoji="1" lang="zh-CN" alt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5" name="文本框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3416" y="1293416"/>
                <a:ext cx="2654697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377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文本框 55"/>
              <p:cNvSpPr txBox="1"/>
              <p:nvPr/>
            </p:nvSpPr>
            <p:spPr>
              <a:xfrm>
                <a:off x="4164154" y="1914981"/>
                <a:ext cx="128977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sz="20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𝑠</m:t>
                      </m:r>
                      <m:r>
                        <a:rPr kumimoji="1" lang="en-US" altLang="zh-CN" sz="20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.</m:t>
                      </m:r>
                      <m:r>
                        <a:rPr kumimoji="1" lang="en-US" altLang="zh-CN" sz="20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𝑡</m:t>
                      </m:r>
                      <m:r>
                        <a:rPr kumimoji="1" lang="en-US" altLang="zh-CN" sz="20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. </m:t>
                      </m:r>
                      <m:r>
                        <a:rPr kumimoji="1" lang="en-US" altLang="zh-CN" sz="20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𝐴</m:t>
                      </m:r>
                      <m:r>
                        <a:rPr kumimoji="1" lang="en-US" altLang="zh-CN" sz="20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kumimoji="1" lang="en-US" altLang="zh-CN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𝐴</m:t>
                          </m:r>
                        </m:e>
                        <m:sup>
                          <m:r>
                            <a:rPr kumimoji="1" lang="en-US" altLang="zh-CN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𝑇</m:t>
                          </m:r>
                        </m:sup>
                      </m:sSup>
                    </m:oMath>
                  </m:oMathPara>
                </a14:m>
                <a:endParaRPr kumimoji="1" lang="zh-CN" alt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6" name="文本框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4154" y="1914981"/>
                <a:ext cx="1289777" cy="307777"/>
              </a:xfrm>
              <a:prstGeom prst="rect">
                <a:avLst/>
              </a:prstGeom>
              <a:blipFill rotWithShape="0">
                <a:blip r:embed="rId7"/>
                <a:stretch>
                  <a:fillRect l="-1415" r="-472" b="-78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文本框 56"/>
              <p:cNvSpPr txBox="1"/>
              <p:nvPr/>
            </p:nvSpPr>
            <p:spPr>
              <a:xfrm>
                <a:off x="6465198" y="1914981"/>
                <a:ext cx="150053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sz="20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𝑠</m:t>
                      </m:r>
                      <m:r>
                        <a:rPr kumimoji="1" lang="en-US" altLang="zh-CN" sz="20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.</m:t>
                      </m:r>
                      <m:r>
                        <a:rPr kumimoji="1" lang="en-US" altLang="zh-CN" sz="20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𝑡</m:t>
                      </m:r>
                      <m:r>
                        <a:rPr kumimoji="1" lang="en-US" altLang="zh-CN" sz="20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. </m:t>
                      </m:r>
                      <m:sSub>
                        <m:sSubPr>
                          <m:ctrlPr>
                            <a:rPr kumimoji="1" lang="en-US" altLang="zh-CN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zh-CN" sz="200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max</m:t>
                          </m:r>
                        </m:sub>
                      </m:sSub>
                      <m:r>
                        <a:rPr kumimoji="1" lang="en-US" altLang="zh-CN" sz="20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=2</m:t>
                      </m:r>
                    </m:oMath>
                  </m:oMathPara>
                </a14:m>
                <a:endParaRPr kumimoji="1" lang="zh-CN" alt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7" name="文本框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5198" y="1914981"/>
                <a:ext cx="1500539" cy="307777"/>
              </a:xfrm>
              <a:prstGeom prst="rect">
                <a:avLst/>
              </a:prstGeom>
              <a:blipFill rotWithShape="0">
                <a:blip r:embed="rId8"/>
                <a:stretch>
                  <a:fillRect l="-1626" r="-2846" b="-156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矩形 58"/>
              <p:cNvSpPr/>
              <p:nvPr/>
            </p:nvSpPr>
            <p:spPr>
              <a:xfrm>
                <a:off x="503194" y="4949617"/>
                <a:ext cx="9300751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zh-CN" sz="2400" b="0" cap="none" spc="0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Our SNL</a:t>
                </a:r>
                <a:r>
                  <a:rPr lang="zh-CN" altLang="en-US" sz="2400" b="0" cap="none" spc="0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</a:t>
                </a:r>
                <a:r>
                  <a:rPr lang="en-US" altLang="zh-CN" sz="2400" b="0" cap="none" spc="0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satisfies</a:t>
                </a:r>
                <a:r>
                  <a:rPr lang="zh-CN" altLang="en-US" sz="2400" b="0" cap="none" spc="0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</a:t>
                </a:r>
                <a:r>
                  <a:rPr lang="en-US" altLang="zh-CN" sz="2400" b="0" cap="none" spc="0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the “</a:t>
                </a:r>
                <a:r>
                  <a:rPr lang="en-US" altLang="zh-CN" sz="2400" b="0" cap="none" spc="0" dirty="0" err="1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s.t.</a:t>
                </a:r>
                <a:r>
                  <a:rPr lang="en-US" altLang="zh-CN" sz="2400" b="0" cap="none" spc="0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” by making</a:t>
                </a:r>
                <a:r>
                  <a:rPr kumimoji="1" lang="en-US" altLang="zh-CN" sz="2400" b="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400" b="1" i="1" smtClean="0">
                        <a:solidFill>
                          <a:srgbClr val="FF0000"/>
                        </a:solidFill>
                        <a:latin typeface="Cambria Math" charset="0"/>
                      </a:rPr>
                      <m:t>𝑨</m:t>
                    </m:r>
                  </m:oMath>
                </a14:m>
                <a:r>
                  <a:rPr lang="en-US" altLang="zh-CN" sz="2400" b="0" cap="none" spc="0" dirty="0" smtClean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</a:t>
                </a:r>
                <a:r>
                  <a:rPr lang="en-US" altLang="zh-CN" sz="2400" b="1" cap="none" spc="0" dirty="0" smtClean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symmetry normalization</a:t>
                </a:r>
                <a:endParaRPr lang="zh-CN" altLang="en-US" sz="2400" b="1" cap="none" spc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9" name="矩形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194" y="4949617"/>
                <a:ext cx="9300751" cy="461665"/>
              </a:xfrm>
              <a:prstGeom prst="rect">
                <a:avLst/>
              </a:prstGeom>
              <a:blipFill rotWithShape="0">
                <a:blip r:embed="rId9"/>
                <a:stretch>
                  <a:fillRect l="-721" t="-13158" r="-852" b="-34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矩形 59"/>
              <p:cNvSpPr/>
              <p:nvPr/>
            </p:nvSpPr>
            <p:spPr>
              <a:xfrm>
                <a:off x="560003" y="5642822"/>
                <a:ext cx="7277313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zh-CN" sz="2400" b="0" cap="none" spc="0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Our SNL uses the </a:t>
                </a:r>
                <a:r>
                  <a:rPr lang="en-US" altLang="zh-CN" sz="2400" b="0" cap="none" spc="0" dirty="0" smtClean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complete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400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400" b="0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1</m:t>
                        </m:r>
                      </m:e>
                      <m:sub>
                        <m:r>
                          <a:rPr kumimoji="1" lang="en-US" altLang="zh-CN" sz="2400" b="0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𝑠𝑡</m:t>
                        </m:r>
                      </m:sub>
                    </m:sSub>
                  </m:oMath>
                </a14:m>
                <a:r>
                  <a:rPr lang="en-US" altLang="zh-CN" sz="2400" cap="none" spc="0" dirty="0" smtClean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-order approximation</a:t>
                </a:r>
                <a:endParaRPr lang="zh-CN" altLang="en-US" sz="2400" cap="none" spc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0" name="矩形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003" y="5642822"/>
                <a:ext cx="7277313" cy="461665"/>
              </a:xfrm>
              <a:prstGeom prst="rect">
                <a:avLst/>
              </a:prstGeom>
              <a:blipFill rotWithShape="0">
                <a:blip r:embed="rId10"/>
                <a:stretch>
                  <a:fillRect l="-1173" t="-13333" r="-1424" b="-36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289793" y="0"/>
            <a:ext cx="104159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Implementation of Spectral </a:t>
            </a:r>
            <a:r>
              <a:rPr lang="en-US" altLang="zh-CN" sz="3200" dirty="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Nonlocal Block</a:t>
            </a:r>
            <a:endParaRPr lang="zh-CN" altLang="en-US" sz="3200" b="0" cap="none" spc="0" dirty="0">
              <a:ln w="0">
                <a:solidFill>
                  <a:sysClr val="windowText" lastClr="000000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82" y="988683"/>
            <a:ext cx="9119228" cy="35665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507032" y="4728328"/>
                <a:ext cx="8891280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zh-CN" sz="2400" b="0" cap="none" spc="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Part A: Calcu</a:t>
                </a:r>
                <a:r>
                  <a:rPr lang="en-US" altLang="zh-CN" sz="240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lating the </a:t>
                </a:r>
                <a:r>
                  <a:rPr lang="en-US" altLang="zh-CN" sz="2400" dirty="0" smtClean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affinity matrix </a:t>
                </a:r>
                <a14:m>
                  <m:oMath xmlns:m="http://schemas.openxmlformats.org/officeDocument/2006/math">
                    <m:r>
                      <a:rPr kumimoji="1" lang="en-US" altLang="zh-CN" sz="2400" b="1" i="1" smtClean="0">
                        <a:solidFill>
                          <a:srgbClr val="FF0000"/>
                        </a:solidFill>
                        <a:latin typeface="Cambria Math" charset="0"/>
                      </a:rPr>
                      <m:t>𝑨</m:t>
                    </m:r>
                  </m:oMath>
                </a14:m>
                <a:r>
                  <a:rPr lang="en-US" altLang="zh-CN" sz="240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to define G=(V,E,Z,A) </a:t>
                </a:r>
                <a:endParaRPr lang="zh-CN" altLang="en-US" sz="240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032" y="4728328"/>
                <a:ext cx="8891280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343" t="-13333" r="-480" b="-36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矩形 10"/>
          <p:cNvSpPr/>
          <p:nvPr/>
        </p:nvSpPr>
        <p:spPr>
          <a:xfrm>
            <a:off x="431676" y="5363068"/>
            <a:ext cx="883498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Part B: Calculating the second term of </a:t>
            </a:r>
            <a:r>
              <a:rPr lang="en-US" altLang="zh-CN" sz="2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Chebyshev Polynomial</a:t>
            </a:r>
            <a:endParaRPr lang="zh-CN" altLang="en-US" sz="240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521200" y="5997808"/>
                <a:ext cx="8481617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zh-CN" sz="2400" b="0" cap="none" spc="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Part C: Get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4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4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1</m:t>
                        </m:r>
                      </m:e>
                      <m:sub>
                        <m:r>
                          <a:rPr kumimoji="1" lang="en-US" altLang="zh-CN" sz="2400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𝑠𝑡</m:t>
                        </m:r>
                      </m:sub>
                    </m:sSub>
                  </m:oMath>
                </a14:m>
                <a:r>
                  <a:rPr lang="en-US" altLang="zh-CN" sz="2400" cap="none" spc="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-order </a:t>
                </a:r>
                <a:r>
                  <a:rPr lang="en-US" altLang="zh-CN" sz="2400" cap="none" spc="0" dirty="0" smtClean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approximation</a:t>
                </a:r>
                <a:r>
                  <a:rPr lang="en-US" altLang="zh-CN" sz="2400" cap="none" spc="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of Chebyshev filter</a:t>
                </a:r>
                <a:endParaRPr lang="zh-CN" altLang="en-US" sz="240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200" y="5997808"/>
                <a:ext cx="8481617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431" t="-13158" r="-575" b="-34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691467" y="0"/>
            <a:ext cx="104159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smtClean="0">
                <a:ln w="0">
                  <a:solidFill>
                    <a:sysClr val="windowText" lastClr="000000"/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Feature Visualization Results</a:t>
            </a:r>
            <a:endParaRPr lang="zh-CN" altLang="en-US" sz="3200" b="0" cap="none" spc="0" dirty="0">
              <a:ln w="0">
                <a:solidFill>
                  <a:sysClr val="windowText" lastClr="000000"/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61" y="1352669"/>
            <a:ext cx="8440468" cy="4559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平面">
  <a:themeElements>
    <a:clrScheme name="平面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平面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平面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142</TotalTime>
  <Words>1259</Words>
  <Application>Microsoft Macintosh PowerPoint</Application>
  <PresentationFormat>宽屏</PresentationFormat>
  <Paragraphs>162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Cambria Math</vt:lpstr>
      <vt:lpstr>DengXian</vt:lpstr>
      <vt:lpstr>Mangal</vt:lpstr>
      <vt:lpstr>Trebuchet MS</vt:lpstr>
      <vt:lpstr>Wingdings 3</vt:lpstr>
      <vt:lpstr>方正姚体</vt:lpstr>
      <vt:lpstr>华文新魏</vt:lpstr>
      <vt:lpstr>Arial</vt:lpstr>
      <vt:lpstr>平面</vt:lpstr>
      <vt:lpstr>A Unified Framework to Analyze and Design the Nonlocal Blocks for Neural Networks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 you for your precious time in reviewing our work</vt:lpstr>
    </vt:vector>
  </TitlesOfParts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Microsoft Office 用户</cp:lastModifiedBy>
  <cp:revision>327</cp:revision>
  <dcterms:created xsi:type="dcterms:W3CDTF">2020-02-11T01:56:00Z</dcterms:created>
  <dcterms:modified xsi:type="dcterms:W3CDTF">2020-10-01T13:07:37Z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