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90" d="100"/>
          <a:sy n="90" d="100"/>
        </p:scale>
        <p:origin x="370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C26F59-7C6F-3F88-7A05-67029C931E1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B328E71-6784-BED7-20CB-D85AA163A4E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5739EE2-A9D8-9209-237F-331CE07351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CEE6AF-4050-4D00-8BE0-DB84DDB7DA25}" type="datetimeFigureOut">
              <a:rPr lang="en-US" smtClean="0"/>
              <a:t>1/30/2025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79E3538-938B-C3DD-0C04-B2D40B2A40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B7F26FA-DC9A-AA27-2788-4696D32B11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552CF6-078F-4DB3-802F-C18A667ED9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8771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7C1B7D-2329-5C81-BD94-DB0210003F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3281812-75DA-1A94-1D37-9441C641964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037267-29DF-FDD6-5FFF-C53220CB47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CEE6AF-4050-4D00-8BE0-DB84DDB7DA25}" type="datetimeFigureOut">
              <a:rPr lang="en-US" smtClean="0"/>
              <a:t>1/30/2025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9046A01-E4EC-85DA-4EDE-2C38D0A77F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DF8F07B-5BEF-0C3A-116E-C22652AFD8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552CF6-078F-4DB3-802F-C18A667ED9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48864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AF4B4AC-55B6-A96A-60AA-B5D7F8D2FB4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F1E2627-9316-9247-8E09-7342DAC6E46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1D9063E-D981-5D2C-6D8E-F7D4596333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CEE6AF-4050-4D00-8BE0-DB84DDB7DA25}" type="datetimeFigureOut">
              <a:rPr lang="en-US" smtClean="0"/>
              <a:t>1/30/2025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AB2571A-D0B2-7897-7B88-F01D2ED8FB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18DE63-7258-63C1-4390-A84CDA02A9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552CF6-078F-4DB3-802F-C18A667ED9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92465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542F8B-3787-E31C-0C6C-87C7AF272F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E5C7D48-CBE1-6AC5-32EF-BAC665B4978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2F9CF21-E06E-DA95-69DA-EAE0068D24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CEE6AF-4050-4D00-8BE0-DB84DDB7DA25}" type="datetimeFigureOut">
              <a:rPr lang="en-US" smtClean="0"/>
              <a:t>1/30/2025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32D3792-B598-91C8-46AD-26C0050B8A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4F29D46-D572-970E-638E-46189E70C0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552CF6-078F-4DB3-802F-C18A667ED9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3012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8A27ED-387B-C8FD-96E4-DB8FD21450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FBB3DC4-F7DE-713E-9B8B-9591CDEB0A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D413708-874A-5CF1-EEA8-2A8C9A5E03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CEE6AF-4050-4D00-8BE0-DB84DDB7DA25}" type="datetimeFigureOut">
              <a:rPr lang="en-US" smtClean="0"/>
              <a:t>1/30/2025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26D3EC-5C27-C6D0-461A-AF5740103D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806B38E-8C9B-C9CE-016D-3275323E6F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552CF6-078F-4DB3-802F-C18A667ED9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00850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4C4B51-9B1D-6853-52A1-3E83941173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9BA70FE-7F5E-5418-7BE5-6F663ACD7F1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5F64851-E24A-E420-6756-1B391194C70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7F1AAC4-BCD8-4EA0-2413-11CB408AEC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CEE6AF-4050-4D00-8BE0-DB84DDB7DA25}" type="datetimeFigureOut">
              <a:rPr lang="en-US" smtClean="0"/>
              <a:t>1/30/2025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C84638F-2811-56C7-0264-744B880FE8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FC939E4-2D78-C36A-3B86-8B7CEF0A8A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552CF6-078F-4DB3-802F-C18A667ED9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87022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1461C3-2FB3-7EE6-C1D0-219ACF6071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6196DFF-72DF-45E1-E86B-1A49BECC3E4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5ED119A-15CF-2175-857C-F7DBE0F40C1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1F161A3-885C-A8CA-1078-889E3BA4E06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B498F1E-D383-2F27-F0C9-89D86F202ED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86D36EB-DFB7-F407-848F-41724DFB37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CEE6AF-4050-4D00-8BE0-DB84DDB7DA25}" type="datetimeFigureOut">
              <a:rPr lang="en-US" smtClean="0"/>
              <a:t>1/30/2025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CB5FA7F-DC6D-FF13-1CD3-67E57516F0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9844C8F-3DDC-C098-7966-438EB1FD59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552CF6-078F-4DB3-802F-C18A667ED9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88090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46DD11-9EA8-A4A1-DDB1-F2234D9B7F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C5B0481-3C40-4ACB-9C0C-77F73F29C0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CEE6AF-4050-4D00-8BE0-DB84DDB7DA25}" type="datetimeFigureOut">
              <a:rPr lang="en-US" smtClean="0"/>
              <a:t>1/30/2025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960CD1D-3AE2-7EC0-55B5-7649C924E2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ADD9338-EBD8-0405-205C-1D36902FE6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552CF6-078F-4DB3-802F-C18A667ED9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6670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87F867D-FAD2-4A0A-6C5A-21A2535444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CEE6AF-4050-4D00-8BE0-DB84DDB7DA25}" type="datetimeFigureOut">
              <a:rPr lang="en-US" smtClean="0"/>
              <a:t>1/30/2025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92D5280-69C2-5E6D-6E4C-1FACDE088A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8F1AB98-30E2-3CAC-120B-5F721753EC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552CF6-078F-4DB3-802F-C18A667ED9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3204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510EF7-3701-22A7-24D4-0EB2CF81E4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ABFC1B-67FF-ACB7-9A10-10654D932A0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DA5B819-7D63-E7A4-90F0-BB5A550829A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20C3E2D-32FA-679D-3216-B4F3076422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CEE6AF-4050-4D00-8BE0-DB84DDB7DA25}" type="datetimeFigureOut">
              <a:rPr lang="en-US" smtClean="0"/>
              <a:t>1/30/2025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CB398EA-3CAD-1518-5EB2-D33D53F885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352AB88-692A-5A58-62A5-66E7CAA416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552CF6-078F-4DB3-802F-C18A667ED9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68712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77BCA6-C3CF-9CBA-797D-035413D84B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F9118A0-6059-90B4-0AF8-3C4B7500D15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986562F-BC98-B8B2-15D6-1B2CC558FD8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01F7A0-1F6D-2CD8-497B-1BFD566629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CEE6AF-4050-4D00-8BE0-DB84DDB7DA25}" type="datetimeFigureOut">
              <a:rPr lang="en-US" smtClean="0"/>
              <a:t>1/30/2025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6F692B6-687F-923C-1C50-D8E1D04A81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5F257C8-2FF4-5CB8-B2A8-15FB01E45F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552CF6-078F-4DB3-802F-C18A667ED9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95070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9F92271-C91E-AE18-AF7B-5B04293EA8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54575C3-0D6F-F0FD-346D-85BD51A39DE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718B6CC-4099-9D68-CD47-75708171B68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1CEE6AF-4050-4D00-8BE0-DB84DDB7DA25}" type="datetimeFigureOut">
              <a:rPr lang="en-US" smtClean="0"/>
              <a:t>1/30/2025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B177195-2A74-D068-386F-A401ACFF40D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9AAB6B5-8A7E-AE6A-5959-34C088E16E9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7552CF6-078F-4DB3-802F-C18A667ED9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95579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311FCF76-CB5B-30A8-6241-6CF0AE1F8DB0}"/>
              </a:ext>
            </a:extLst>
          </p:cNvPr>
          <p:cNvSpPr/>
          <p:nvPr/>
        </p:nvSpPr>
        <p:spPr>
          <a:xfrm>
            <a:off x="414862" y="355597"/>
            <a:ext cx="1679223" cy="562504"/>
          </a:xfrm>
          <a:prstGeom prst="roundRect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  <a:latin typeface="Fira Sans Extra Condensed Mediu" panose="020B0603050000020004" pitchFamily="34" charset="0"/>
              </a:rPr>
              <a:t>Environment </a:t>
            </a:r>
            <a:r>
              <a:rPr lang="en-US" dirty="0" err="1">
                <a:solidFill>
                  <a:schemeClr val="tx1"/>
                </a:solidFill>
                <a:latin typeface="Fira Sans Extra Condensed Mediu" panose="020B0603050000020004" pitchFamily="34" charset="0"/>
              </a:rPr>
              <a:t>e</a:t>
            </a:r>
            <a:r>
              <a:rPr lang="en-US" sz="1000" dirty="0" err="1">
                <a:solidFill>
                  <a:schemeClr val="tx1"/>
                </a:solidFill>
                <a:latin typeface="Fira Sans Extra Condensed Mediu" panose="020B0603050000020004" pitchFamily="34" charset="0"/>
              </a:rPr>
              <a:t>i</a:t>
            </a:r>
            <a:endParaRPr lang="en-US" dirty="0">
              <a:solidFill>
                <a:schemeClr val="tx1"/>
              </a:solidFill>
              <a:latin typeface="Fira Sans Extra Condensed Mediu" panose="020B0603050000020004" pitchFamily="34" charset="0"/>
            </a:endParaRP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6F76CAF6-0728-9A88-B431-648BA80BF5DF}"/>
              </a:ext>
            </a:extLst>
          </p:cNvPr>
          <p:cNvSpPr/>
          <p:nvPr/>
        </p:nvSpPr>
        <p:spPr>
          <a:xfrm>
            <a:off x="414863" y="1320798"/>
            <a:ext cx="1363134" cy="562504"/>
          </a:xfrm>
          <a:prstGeom prst="round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  <a:latin typeface="Fira Sans Extra Condensed Mediu" panose="020B0603050000020004" pitchFamily="34" charset="0"/>
              </a:rPr>
              <a:t>Dataset D</a:t>
            </a:r>
            <a:r>
              <a:rPr lang="en-US" sz="1000" dirty="0">
                <a:solidFill>
                  <a:schemeClr val="tx1"/>
                </a:solidFill>
                <a:latin typeface="Fira Sans Extra Condensed Mediu" panose="020B0603050000020004" pitchFamily="34" charset="0"/>
              </a:rPr>
              <a:t>i</a:t>
            </a:r>
            <a:endParaRPr lang="en-US" dirty="0">
              <a:solidFill>
                <a:schemeClr val="tx1"/>
              </a:solidFill>
              <a:latin typeface="Fira Sans Extra Condensed Mediu" panose="020B0603050000020004" pitchFamily="34" charset="0"/>
            </a:endParaRP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2ED8FFBA-AC50-D7B2-BAD0-F8947F502876}"/>
              </a:ext>
            </a:extLst>
          </p:cNvPr>
          <p:cNvCxnSpPr>
            <a:cxnSpLocks/>
            <a:stCxn id="4" idx="2"/>
            <a:endCxn id="6" idx="0"/>
          </p:cNvCxnSpPr>
          <p:nvPr/>
        </p:nvCxnSpPr>
        <p:spPr>
          <a:xfrm flipH="1">
            <a:off x="1096430" y="918101"/>
            <a:ext cx="158044" cy="40269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F3432B70-7919-9CD7-A999-F0DF0EB24CEB}"/>
              </a:ext>
            </a:extLst>
          </p:cNvPr>
          <p:cNvSpPr/>
          <p:nvPr/>
        </p:nvSpPr>
        <p:spPr>
          <a:xfrm>
            <a:off x="2675463" y="1320798"/>
            <a:ext cx="1363134" cy="562504"/>
          </a:xfrm>
          <a:prstGeom prst="round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  <a:latin typeface="Fira Sans Extra Condensed Mediu" panose="020B0603050000020004" pitchFamily="34" charset="0"/>
              </a:rPr>
              <a:t>Dataset </a:t>
            </a:r>
            <a:r>
              <a:rPr lang="en-US" dirty="0" err="1">
                <a:solidFill>
                  <a:schemeClr val="tx1"/>
                </a:solidFill>
                <a:latin typeface="Fira Sans Extra Condensed Mediu" panose="020B0603050000020004" pitchFamily="34" charset="0"/>
              </a:rPr>
              <a:t>D</a:t>
            </a:r>
            <a:r>
              <a:rPr lang="en-US" sz="1000" dirty="0" err="1">
                <a:solidFill>
                  <a:schemeClr val="tx1"/>
                </a:solidFill>
                <a:latin typeface="Fira Sans Extra Condensed Mediu" panose="020B0603050000020004" pitchFamily="34" charset="0"/>
              </a:rPr>
              <a:t>j</a:t>
            </a:r>
            <a:endParaRPr lang="en-US" dirty="0">
              <a:solidFill>
                <a:schemeClr val="tx1"/>
              </a:solidFill>
              <a:latin typeface="Fira Sans Extra Condensed Mediu" panose="020B0603050000020004" pitchFamily="34" charset="0"/>
            </a:endParaRP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49A4BFB3-2D9D-0EDB-26EB-30506270453E}"/>
              </a:ext>
            </a:extLst>
          </p:cNvPr>
          <p:cNvCxnSpPr>
            <a:cxnSpLocks/>
            <a:endCxn id="11" idx="0"/>
          </p:cNvCxnSpPr>
          <p:nvPr/>
        </p:nvCxnSpPr>
        <p:spPr>
          <a:xfrm flipH="1">
            <a:off x="3357030" y="918101"/>
            <a:ext cx="287866" cy="40269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Oval 12">
            <a:extLst>
              <a:ext uri="{FF2B5EF4-FFF2-40B4-BE49-F238E27FC236}">
                <a16:creationId xmlns:a16="http://schemas.microsoft.com/office/drawing/2014/main" id="{A6869AB5-3E13-AEF6-7D35-280CF9EDC950}"/>
              </a:ext>
            </a:extLst>
          </p:cNvPr>
          <p:cNvSpPr/>
          <p:nvPr/>
        </p:nvSpPr>
        <p:spPr>
          <a:xfrm>
            <a:off x="4919119" y="279398"/>
            <a:ext cx="881312" cy="745066"/>
          </a:xfrm>
          <a:prstGeom prst="ellipse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>
                <a:solidFill>
                  <a:schemeClr val="tx1"/>
                </a:solidFill>
                <a:latin typeface="Fira Sans Extra Condensed Mediu" panose="020B0603050000020004" pitchFamily="34" charset="0"/>
              </a:rPr>
              <a:t>D</a:t>
            </a:r>
            <a:r>
              <a:rPr lang="en-US" sz="1000">
                <a:solidFill>
                  <a:schemeClr val="tx1"/>
                </a:solidFill>
                <a:latin typeface="Fira Sans Extra Condensed Mediu" panose="020B0603050000020004" pitchFamily="34" charset="0"/>
              </a:rPr>
              <a:t>X</a:t>
            </a:r>
            <a:endParaRPr lang="en-US" dirty="0">
              <a:latin typeface="Fira Sans Extra Condensed Mediu" panose="020B0603050000020004" pitchFamily="34" charset="0"/>
            </a:endParaRP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E998A9C0-9502-70F5-D1DD-8C3CC87B578C}"/>
              </a:ext>
            </a:extLst>
          </p:cNvPr>
          <p:cNvCxnSpPr>
            <a:cxnSpLocks/>
            <a:stCxn id="11" idx="3"/>
            <a:endCxn id="15" idx="2"/>
          </p:cNvCxnSpPr>
          <p:nvPr/>
        </p:nvCxnSpPr>
        <p:spPr>
          <a:xfrm>
            <a:off x="4038597" y="1602050"/>
            <a:ext cx="1071857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Oval 14">
            <a:extLst>
              <a:ext uri="{FF2B5EF4-FFF2-40B4-BE49-F238E27FC236}">
                <a16:creationId xmlns:a16="http://schemas.microsoft.com/office/drawing/2014/main" id="{CB9D0C3C-B25C-7714-7240-CE3526BA46B0}"/>
              </a:ext>
            </a:extLst>
          </p:cNvPr>
          <p:cNvSpPr/>
          <p:nvPr/>
        </p:nvSpPr>
        <p:spPr>
          <a:xfrm>
            <a:off x="5110454" y="1229517"/>
            <a:ext cx="881312" cy="745066"/>
          </a:xfrm>
          <a:prstGeom prst="ellipse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  <a:latin typeface="Fira Sans Extra Condensed Mediu" panose="020B0603050000020004" pitchFamily="34" charset="0"/>
              </a:rPr>
              <a:t>S</a:t>
            </a:r>
            <a:r>
              <a:rPr lang="en-US" sz="1000" dirty="0">
                <a:solidFill>
                  <a:schemeClr val="tx1"/>
                </a:solidFill>
                <a:latin typeface="Fira Sans Extra Condensed Mediu" panose="020B0603050000020004" pitchFamily="34" charset="0"/>
              </a:rPr>
              <a:t>i</a:t>
            </a:r>
            <a:endParaRPr lang="en-US" dirty="0">
              <a:latin typeface="Fira Sans Extra Condensed Mediu" panose="020B0603050000020004" pitchFamily="34" charset="0"/>
            </a:endParaRP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DE7E51B7-697D-4A5D-7F32-7CE723286FD6}"/>
              </a:ext>
            </a:extLst>
          </p:cNvPr>
          <p:cNvCxnSpPr>
            <a:cxnSpLocks/>
            <a:stCxn id="6" idx="2"/>
            <a:endCxn id="15" idx="3"/>
          </p:cNvCxnSpPr>
          <p:nvPr/>
        </p:nvCxnSpPr>
        <p:spPr>
          <a:xfrm rot="5400000" flipH="1" flipV="1">
            <a:off x="3159058" y="-197158"/>
            <a:ext cx="17831" cy="4143089"/>
          </a:xfrm>
          <a:prstGeom prst="curvedConnector3">
            <a:avLst>
              <a:gd name="adj1" fmla="val -1793960"/>
            </a:avLst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BE22FCD1-4B31-FE28-F7B7-7A08CF00A0AA}"/>
              </a:ext>
            </a:extLst>
          </p:cNvPr>
          <p:cNvSpPr txBox="1"/>
          <p:nvPr/>
        </p:nvSpPr>
        <p:spPr>
          <a:xfrm>
            <a:off x="4276180" y="1215707"/>
            <a:ext cx="7889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Fira Sans Extra Condensed Mediu" panose="020B0603050000020004" pitchFamily="34" charset="0"/>
              </a:rPr>
              <a:t>Subset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3457914D-9BF1-EE44-E761-8EE286C1571D}"/>
              </a:ext>
            </a:extLst>
          </p:cNvPr>
          <p:cNvSpPr txBox="1"/>
          <p:nvPr/>
        </p:nvSpPr>
        <p:spPr>
          <a:xfrm>
            <a:off x="1774838" y="1891437"/>
            <a:ext cx="7889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Fira Sans Extra Condensed Mediu" panose="020B0603050000020004" pitchFamily="34" charset="0"/>
              </a:rPr>
              <a:t>Subset</a:t>
            </a:r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F374003C-3C17-9791-EA0D-537813060FD7}"/>
              </a:ext>
            </a:extLst>
          </p:cNvPr>
          <p:cNvSpPr/>
          <p:nvPr/>
        </p:nvSpPr>
        <p:spPr>
          <a:xfrm>
            <a:off x="6350775" y="1220469"/>
            <a:ext cx="3009900" cy="745066"/>
          </a:xfrm>
          <a:prstGeom prst="ellipse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Fira Sans Extra Condensed Mediu" panose="020B0603050000020004" pitchFamily="34" charset="0"/>
              </a:rPr>
              <a:t>Causal Space of S</a:t>
            </a:r>
            <a:r>
              <a:rPr lang="en-US" sz="1100" dirty="0">
                <a:latin typeface="Fira Sans Extra Condensed Mediu" panose="020B0603050000020004" pitchFamily="34" charset="0"/>
              </a:rPr>
              <a:t>i</a:t>
            </a:r>
            <a:endParaRPr lang="en-US" dirty="0">
              <a:latin typeface="Fira Sans Extra Condensed Mediu" panose="020B0603050000020004" pitchFamily="34" charset="0"/>
            </a:endParaRPr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3AB14160-D9F5-AF99-7020-71206FA2D5AA}"/>
              </a:ext>
            </a:extLst>
          </p:cNvPr>
          <p:cNvSpPr/>
          <p:nvPr/>
        </p:nvSpPr>
        <p:spPr>
          <a:xfrm>
            <a:off x="6479707" y="291689"/>
            <a:ext cx="2074333" cy="745066"/>
          </a:xfrm>
          <a:prstGeom prst="ellipse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Fira Sans Extra Condensed Mediu" panose="020B0603050000020004" pitchFamily="34" charset="0"/>
              </a:rPr>
              <a:t>Data Space</a:t>
            </a:r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D7318026-5656-B023-A718-70822E88836A}"/>
              </a:ext>
            </a:extLst>
          </p:cNvPr>
          <p:cNvCxnSpPr>
            <a:cxnSpLocks/>
            <a:stCxn id="13" idx="6"/>
            <a:endCxn id="26" idx="2"/>
          </p:cNvCxnSpPr>
          <p:nvPr/>
        </p:nvCxnSpPr>
        <p:spPr>
          <a:xfrm>
            <a:off x="5800431" y="651931"/>
            <a:ext cx="679276" cy="12291"/>
          </a:xfrm>
          <a:prstGeom prst="straightConnector1">
            <a:avLst/>
          </a:prstGeom>
          <a:ln w="19050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F5DD420E-9A9F-076A-316E-5E37CAB515EF}"/>
              </a:ext>
            </a:extLst>
          </p:cNvPr>
          <p:cNvCxnSpPr>
            <a:cxnSpLocks/>
            <a:stCxn id="15" idx="6"/>
            <a:endCxn id="25" idx="2"/>
          </p:cNvCxnSpPr>
          <p:nvPr/>
        </p:nvCxnSpPr>
        <p:spPr>
          <a:xfrm flipV="1">
            <a:off x="5991766" y="1593002"/>
            <a:ext cx="359009" cy="9048"/>
          </a:xfrm>
          <a:prstGeom prst="straightConnector1">
            <a:avLst/>
          </a:prstGeom>
          <a:ln w="19050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A815C14F-C084-0EE9-9EDF-718F95A38A99}"/>
              </a:ext>
            </a:extLst>
          </p:cNvPr>
          <p:cNvCxnSpPr>
            <a:cxnSpLocks/>
            <a:stCxn id="15" idx="4"/>
            <a:endCxn id="38" idx="0"/>
          </p:cNvCxnSpPr>
          <p:nvPr/>
        </p:nvCxnSpPr>
        <p:spPr>
          <a:xfrm flipH="1">
            <a:off x="2094085" y="1974583"/>
            <a:ext cx="3457025" cy="56023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8" name="Rectangle: Rounded Corners 37">
            <a:extLst>
              <a:ext uri="{FF2B5EF4-FFF2-40B4-BE49-F238E27FC236}">
                <a16:creationId xmlns:a16="http://schemas.microsoft.com/office/drawing/2014/main" id="{05BCFC04-835C-37A8-D7D4-CDF9E618EC1A}"/>
              </a:ext>
            </a:extLst>
          </p:cNvPr>
          <p:cNvSpPr/>
          <p:nvPr/>
        </p:nvSpPr>
        <p:spPr>
          <a:xfrm>
            <a:off x="462834" y="2534814"/>
            <a:ext cx="3262501" cy="562504"/>
          </a:xfrm>
          <a:prstGeom prst="round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  <a:latin typeface="Fira Sans Extra Condensed Mediu" panose="020B0603050000020004" pitchFamily="34" charset="0"/>
              </a:rPr>
              <a:t>Low-level representation 1 from S</a:t>
            </a:r>
            <a:r>
              <a:rPr lang="en-US" sz="1000" dirty="0">
                <a:solidFill>
                  <a:schemeClr val="tx1"/>
                </a:solidFill>
                <a:latin typeface="Fira Sans Extra Condensed Mediu" panose="020B0603050000020004" pitchFamily="34" charset="0"/>
              </a:rPr>
              <a:t>i</a:t>
            </a:r>
            <a:endParaRPr lang="en-US" dirty="0">
              <a:solidFill>
                <a:schemeClr val="tx1"/>
              </a:solidFill>
              <a:latin typeface="Fira Sans Extra Condensed Mediu" panose="020B0603050000020004" pitchFamily="34" charset="0"/>
            </a:endParaRPr>
          </a:p>
        </p:txBody>
      </p:sp>
      <p:sp>
        <p:nvSpPr>
          <p:cNvPr id="41" name="Rectangle: Rounded Corners 40">
            <a:extLst>
              <a:ext uri="{FF2B5EF4-FFF2-40B4-BE49-F238E27FC236}">
                <a16:creationId xmlns:a16="http://schemas.microsoft.com/office/drawing/2014/main" id="{18E07EAB-B2CC-851D-FE60-B00B015E2EC5}"/>
              </a:ext>
            </a:extLst>
          </p:cNvPr>
          <p:cNvSpPr/>
          <p:nvPr/>
        </p:nvSpPr>
        <p:spPr>
          <a:xfrm>
            <a:off x="4167347" y="2544631"/>
            <a:ext cx="3432406" cy="562504"/>
          </a:xfrm>
          <a:prstGeom prst="round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  <a:latin typeface="Fira Sans Extra Condensed Mediu" panose="020B0603050000020004" pitchFamily="34" charset="0"/>
              </a:rPr>
              <a:t>Low-level representation 2 from </a:t>
            </a:r>
            <a:r>
              <a:rPr lang="en-US" dirty="0" err="1">
                <a:solidFill>
                  <a:schemeClr val="tx1"/>
                </a:solidFill>
                <a:latin typeface="Fira Sans Extra Condensed Mediu" panose="020B0603050000020004" pitchFamily="34" charset="0"/>
              </a:rPr>
              <a:t>S</a:t>
            </a:r>
            <a:r>
              <a:rPr lang="en-US" sz="1000" dirty="0" err="1">
                <a:solidFill>
                  <a:schemeClr val="tx1"/>
                </a:solidFill>
                <a:latin typeface="Fira Sans Extra Condensed Mediu" panose="020B0603050000020004" pitchFamily="34" charset="0"/>
              </a:rPr>
              <a:t>j</a:t>
            </a:r>
            <a:endParaRPr lang="en-US" dirty="0">
              <a:solidFill>
                <a:schemeClr val="tx1"/>
              </a:solidFill>
              <a:latin typeface="Fira Sans Extra Condensed Mediu" panose="020B0603050000020004" pitchFamily="34" charset="0"/>
            </a:endParaRPr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id="{61C818F7-FD8A-8BFC-0638-7AA0B745D380}"/>
              </a:ext>
            </a:extLst>
          </p:cNvPr>
          <p:cNvSpPr/>
          <p:nvPr/>
        </p:nvSpPr>
        <p:spPr>
          <a:xfrm>
            <a:off x="9338654" y="2443533"/>
            <a:ext cx="1363134" cy="745066"/>
          </a:xfrm>
          <a:prstGeom prst="ellipse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Fira Sans Extra Condensed Mediu" panose="020B0603050000020004" pitchFamily="34" charset="0"/>
              </a:rPr>
              <a:t>D</a:t>
            </a:r>
            <a:r>
              <a:rPr lang="en-US" sz="1400" dirty="0">
                <a:latin typeface="Fira Sans Extra Condensed Mediu" panose="020B0603050000020004" pitchFamily="34" charset="0"/>
              </a:rPr>
              <a:t>Z</a:t>
            </a:r>
            <a:r>
              <a:rPr lang="en-US" sz="1100" dirty="0">
                <a:latin typeface="Fira Sans Extra Condensed Mediu" panose="020B0603050000020004" pitchFamily="34" charset="0"/>
              </a:rPr>
              <a:t>L</a:t>
            </a:r>
            <a:endParaRPr lang="en-US" dirty="0">
              <a:latin typeface="Fira Sans Extra Condensed Mediu" panose="020B0603050000020004" pitchFamily="34" charset="0"/>
            </a:endParaRPr>
          </a:p>
        </p:txBody>
      </p: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89DA124C-62E0-1CC1-83F4-650D3E12F6AA}"/>
              </a:ext>
            </a:extLst>
          </p:cNvPr>
          <p:cNvCxnSpPr>
            <a:cxnSpLocks/>
            <a:stCxn id="38" idx="2"/>
            <a:endCxn id="50" idx="0"/>
          </p:cNvCxnSpPr>
          <p:nvPr/>
        </p:nvCxnSpPr>
        <p:spPr>
          <a:xfrm>
            <a:off x="2094085" y="3097318"/>
            <a:ext cx="311688" cy="52411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48">
            <a:extLst>
              <a:ext uri="{FF2B5EF4-FFF2-40B4-BE49-F238E27FC236}">
                <a16:creationId xmlns:a16="http://schemas.microsoft.com/office/drawing/2014/main" id="{D4D65FA0-89EF-6802-53BD-EF5FEC971FE6}"/>
              </a:ext>
            </a:extLst>
          </p:cNvPr>
          <p:cNvCxnSpPr>
            <a:cxnSpLocks/>
            <a:stCxn id="41" idx="2"/>
            <a:endCxn id="50" idx="0"/>
          </p:cNvCxnSpPr>
          <p:nvPr/>
        </p:nvCxnSpPr>
        <p:spPr>
          <a:xfrm flipH="1">
            <a:off x="2405773" y="3107135"/>
            <a:ext cx="3477777" cy="51429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0" name="Rectangle: Rounded Corners 49">
            <a:extLst>
              <a:ext uri="{FF2B5EF4-FFF2-40B4-BE49-F238E27FC236}">
                <a16:creationId xmlns:a16="http://schemas.microsoft.com/office/drawing/2014/main" id="{F08033DF-5AAE-621E-6A39-1901C1466284}"/>
              </a:ext>
            </a:extLst>
          </p:cNvPr>
          <p:cNvSpPr/>
          <p:nvPr/>
        </p:nvSpPr>
        <p:spPr>
          <a:xfrm>
            <a:off x="128855" y="3621431"/>
            <a:ext cx="4553836" cy="562504"/>
          </a:xfrm>
          <a:prstGeom prst="round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  <a:latin typeface="Fira Sans Extra Condensed Mediu" panose="020B0603050000020004" pitchFamily="34" charset="0"/>
              </a:rPr>
              <a:t>High-level representation 1 from environment </a:t>
            </a:r>
            <a:r>
              <a:rPr lang="en-US" dirty="0" err="1">
                <a:solidFill>
                  <a:schemeClr val="tx1"/>
                </a:solidFill>
                <a:latin typeface="Fira Sans Extra Condensed Mediu" panose="020B0603050000020004" pitchFamily="34" charset="0"/>
              </a:rPr>
              <a:t>i</a:t>
            </a:r>
            <a:r>
              <a:rPr lang="en-US" dirty="0">
                <a:solidFill>
                  <a:schemeClr val="tx1"/>
                </a:solidFill>
                <a:latin typeface="Fira Sans Extra Condensed Mediu" panose="020B0603050000020004" pitchFamily="34" charset="0"/>
              </a:rPr>
              <a:t>, j</a:t>
            </a:r>
          </a:p>
        </p:txBody>
      </p:sp>
      <p:sp>
        <p:nvSpPr>
          <p:cNvPr id="60" name="Rectangle: Rounded Corners 59">
            <a:extLst>
              <a:ext uri="{FF2B5EF4-FFF2-40B4-BE49-F238E27FC236}">
                <a16:creationId xmlns:a16="http://schemas.microsoft.com/office/drawing/2014/main" id="{6871F97C-02CB-5A04-D5CE-37B8701869C3}"/>
              </a:ext>
            </a:extLst>
          </p:cNvPr>
          <p:cNvSpPr/>
          <p:nvPr/>
        </p:nvSpPr>
        <p:spPr>
          <a:xfrm>
            <a:off x="660238" y="4642646"/>
            <a:ext cx="5842156" cy="562504"/>
          </a:xfrm>
          <a:prstGeom prst="round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  <a:latin typeface="Fira Sans Extra Condensed Mediu" panose="020B0603050000020004" pitchFamily="34" charset="0"/>
              </a:rPr>
              <a:t>Optimized Anti-Causal Invariant Abstractions</a:t>
            </a:r>
          </a:p>
        </p:txBody>
      </p:sp>
      <p:sp>
        <p:nvSpPr>
          <p:cNvPr id="61" name="Oval 60">
            <a:extLst>
              <a:ext uri="{FF2B5EF4-FFF2-40B4-BE49-F238E27FC236}">
                <a16:creationId xmlns:a16="http://schemas.microsoft.com/office/drawing/2014/main" id="{82C91434-B92A-CC1C-1AEC-3A2C708A2C76}"/>
              </a:ext>
            </a:extLst>
          </p:cNvPr>
          <p:cNvSpPr/>
          <p:nvPr/>
        </p:nvSpPr>
        <p:spPr>
          <a:xfrm>
            <a:off x="9849945" y="3621431"/>
            <a:ext cx="1363134" cy="745066"/>
          </a:xfrm>
          <a:prstGeom prst="ellipse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Fira Sans Extra Condensed Mediu" panose="020B0603050000020004" pitchFamily="34" charset="0"/>
              </a:rPr>
              <a:t>D</a:t>
            </a:r>
            <a:r>
              <a:rPr lang="en-US" sz="1400" dirty="0">
                <a:latin typeface="Fira Sans Extra Condensed Mediu" panose="020B0603050000020004" pitchFamily="34" charset="0"/>
              </a:rPr>
              <a:t>Z</a:t>
            </a:r>
            <a:r>
              <a:rPr lang="en-US" sz="1100" dirty="0">
                <a:latin typeface="Fira Sans Extra Condensed Mediu" panose="020B0603050000020004" pitchFamily="34" charset="0"/>
              </a:rPr>
              <a:t>H</a:t>
            </a:r>
            <a:endParaRPr lang="en-US" dirty="0">
              <a:latin typeface="Fira Sans Extra Condensed Mediu" panose="020B0603050000020004" pitchFamily="34" charset="0"/>
            </a:endParaRPr>
          </a:p>
        </p:txBody>
      </p:sp>
      <p:sp>
        <p:nvSpPr>
          <p:cNvPr id="62" name="Oval 61">
            <a:extLst>
              <a:ext uri="{FF2B5EF4-FFF2-40B4-BE49-F238E27FC236}">
                <a16:creationId xmlns:a16="http://schemas.microsoft.com/office/drawing/2014/main" id="{D755C517-0563-51A9-23DA-A73C6D1974EC}"/>
              </a:ext>
            </a:extLst>
          </p:cNvPr>
          <p:cNvSpPr/>
          <p:nvPr/>
        </p:nvSpPr>
        <p:spPr>
          <a:xfrm>
            <a:off x="9942746" y="4640797"/>
            <a:ext cx="1363134" cy="745066"/>
          </a:xfrm>
          <a:prstGeom prst="ellipse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Fira Sans Extra Condensed Mediu" panose="020B0603050000020004" pitchFamily="34" charset="0"/>
              </a:rPr>
              <a:t>D</a:t>
            </a:r>
            <a:r>
              <a:rPr lang="en-US" sz="1400" dirty="0">
                <a:latin typeface="Fira Sans Extra Condensed Mediu" panose="020B0603050000020004" pitchFamily="34" charset="0"/>
              </a:rPr>
              <a:t>Y</a:t>
            </a:r>
            <a:endParaRPr lang="en-US" dirty="0">
              <a:latin typeface="Fira Sans Extra Condensed Mediu" panose="020B0603050000020004" pitchFamily="34" charset="0"/>
            </a:endParaRPr>
          </a:p>
        </p:txBody>
      </p:sp>
      <p:cxnSp>
        <p:nvCxnSpPr>
          <p:cNvPr id="63" name="Straight Arrow Connector 62">
            <a:extLst>
              <a:ext uri="{FF2B5EF4-FFF2-40B4-BE49-F238E27FC236}">
                <a16:creationId xmlns:a16="http://schemas.microsoft.com/office/drawing/2014/main" id="{169A3FA2-121E-0E0C-F694-89FF031E7389}"/>
              </a:ext>
            </a:extLst>
          </p:cNvPr>
          <p:cNvCxnSpPr>
            <a:cxnSpLocks/>
            <a:stCxn id="61" idx="6"/>
            <a:endCxn id="62" idx="6"/>
          </p:cNvCxnSpPr>
          <p:nvPr/>
        </p:nvCxnSpPr>
        <p:spPr>
          <a:xfrm>
            <a:off x="11213079" y="3993964"/>
            <a:ext cx="92801" cy="1019366"/>
          </a:xfrm>
          <a:prstGeom prst="curvedConnector3">
            <a:avLst>
              <a:gd name="adj1" fmla="val 346334"/>
            </a:avLst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7" name="Straight Arrow Connector 62">
            <a:extLst>
              <a:ext uri="{FF2B5EF4-FFF2-40B4-BE49-F238E27FC236}">
                <a16:creationId xmlns:a16="http://schemas.microsoft.com/office/drawing/2014/main" id="{005AE5A1-78D9-FBAD-90C0-36DBD0062A65}"/>
              </a:ext>
            </a:extLst>
          </p:cNvPr>
          <p:cNvCxnSpPr>
            <a:cxnSpLocks/>
            <a:stCxn id="62" idx="2"/>
            <a:endCxn id="61" idx="2"/>
          </p:cNvCxnSpPr>
          <p:nvPr/>
        </p:nvCxnSpPr>
        <p:spPr>
          <a:xfrm rot="10800000">
            <a:off x="9849946" y="3993964"/>
            <a:ext cx="92801" cy="1019366"/>
          </a:xfrm>
          <a:prstGeom prst="curvedConnector3">
            <a:avLst>
              <a:gd name="adj1" fmla="val 346334"/>
            </a:avLst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9047B1D8-4A45-5655-3BEC-724968A390D1}"/>
              </a:ext>
            </a:extLst>
          </p:cNvPr>
          <p:cNvSpPr/>
          <p:nvPr/>
        </p:nvSpPr>
        <p:spPr>
          <a:xfrm>
            <a:off x="2675462" y="355597"/>
            <a:ext cx="1659465" cy="562504"/>
          </a:xfrm>
          <a:prstGeom prst="roundRect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  <a:latin typeface="Fira Sans Extra Condensed Mediu" panose="020B0603050000020004" pitchFamily="34" charset="0"/>
              </a:rPr>
              <a:t>Environment </a:t>
            </a:r>
            <a:r>
              <a:rPr lang="en-US" dirty="0" err="1">
                <a:solidFill>
                  <a:schemeClr val="tx1"/>
                </a:solidFill>
                <a:latin typeface="Fira Sans Extra Condensed Mediu" panose="020B0603050000020004" pitchFamily="34" charset="0"/>
              </a:rPr>
              <a:t>e</a:t>
            </a:r>
            <a:r>
              <a:rPr lang="en-US" sz="1000" dirty="0" err="1">
                <a:solidFill>
                  <a:schemeClr val="tx1"/>
                </a:solidFill>
                <a:latin typeface="Fira Sans Extra Condensed Mediu" panose="020B0603050000020004" pitchFamily="34" charset="0"/>
              </a:rPr>
              <a:t>j</a:t>
            </a:r>
            <a:endParaRPr lang="en-US" dirty="0">
              <a:solidFill>
                <a:schemeClr val="tx1"/>
              </a:solidFill>
              <a:latin typeface="Fira Sans Extra Condensed Mediu" panose="020B0603050000020004" pitchFamily="34" charset="0"/>
            </a:endParaRP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6044FACE-A8AF-4473-9A46-45E7B0F2BCAC}"/>
              </a:ext>
            </a:extLst>
          </p:cNvPr>
          <p:cNvCxnSpPr>
            <a:cxnSpLocks/>
            <a:stCxn id="45" idx="2"/>
            <a:endCxn id="41" idx="3"/>
          </p:cNvCxnSpPr>
          <p:nvPr/>
        </p:nvCxnSpPr>
        <p:spPr>
          <a:xfrm flipH="1">
            <a:off x="7599753" y="2816066"/>
            <a:ext cx="1738901" cy="9817"/>
          </a:xfrm>
          <a:prstGeom prst="straightConnector1">
            <a:avLst/>
          </a:prstGeom>
          <a:ln w="19050" cap="flat" cmpd="sng" algn="ctr">
            <a:solidFill>
              <a:schemeClr val="accent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F10778F7-8F25-0507-B051-AA409DBE8D7D}"/>
              </a:ext>
            </a:extLst>
          </p:cNvPr>
          <p:cNvSpPr/>
          <p:nvPr/>
        </p:nvSpPr>
        <p:spPr>
          <a:xfrm>
            <a:off x="4876301" y="3648421"/>
            <a:ext cx="4553836" cy="562504"/>
          </a:xfrm>
          <a:prstGeom prst="round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  <a:latin typeface="Fira Sans Extra Condensed Mediu" panose="020B0603050000020004" pitchFamily="34" charset="0"/>
              </a:rPr>
              <a:t>High-level representation 2 from environment j, k</a:t>
            </a:r>
          </a:p>
        </p:txBody>
      </p: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9846577E-B698-0E2A-7E5F-D7161E9CD132}"/>
              </a:ext>
            </a:extLst>
          </p:cNvPr>
          <p:cNvCxnSpPr>
            <a:cxnSpLocks/>
            <a:stCxn id="50" idx="2"/>
            <a:endCxn id="60" idx="0"/>
          </p:cNvCxnSpPr>
          <p:nvPr/>
        </p:nvCxnSpPr>
        <p:spPr>
          <a:xfrm>
            <a:off x="2405773" y="4183935"/>
            <a:ext cx="1175543" cy="45871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C444BC20-DDB3-C35C-2447-705EC9C595AF}"/>
              </a:ext>
            </a:extLst>
          </p:cNvPr>
          <p:cNvCxnSpPr>
            <a:cxnSpLocks/>
          </p:cNvCxnSpPr>
          <p:nvPr/>
        </p:nvCxnSpPr>
        <p:spPr>
          <a:xfrm flipH="1">
            <a:off x="3774926" y="4183935"/>
            <a:ext cx="3345384" cy="45871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>
            <a:extLst>
              <a:ext uri="{FF2B5EF4-FFF2-40B4-BE49-F238E27FC236}">
                <a16:creationId xmlns:a16="http://schemas.microsoft.com/office/drawing/2014/main" id="{F038ED53-C15E-5E3F-7152-1074F3D6251F}"/>
              </a:ext>
            </a:extLst>
          </p:cNvPr>
          <p:cNvCxnSpPr>
            <a:cxnSpLocks/>
            <a:stCxn id="61" idx="2"/>
            <a:endCxn id="2" idx="3"/>
          </p:cNvCxnSpPr>
          <p:nvPr/>
        </p:nvCxnSpPr>
        <p:spPr>
          <a:xfrm flipH="1" flipV="1">
            <a:off x="9430137" y="3929673"/>
            <a:ext cx="419808" cy="64291"/>
          </a:xfrm>
          <a:prstGeom prst="straightConnector1">
            <a:avLst/>
          </a:prstGeom>
          <a:ln w="19050" cap="flat" cmpd="sng" algn="ctr">
            <a:solidFill>
              <a:schemeClr val="accent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51" name="Straight Arrow Connector 50">
            <a:extLst>
              <a:ext uri="{FF2B5EF4-FFF2-40B4-BE49-F238E27FC236}">
                <a16:creationId xmlns:a16="http://schemas.microsoft.com/office/drawing/2014/main" id="{4C252F0A-889D-146B-A4EA-3A15CBD86C70}"/>
              </a:ext>
            </a:extLst>
          </p:cNvPr>
          <p:cNvCxnSpPr>
            <a:cxnSpLocks/>
            <a:stCxn id="62" idx="2"/>
            <a:endCxn id="60" idx="3"/>
          </p:cNvCxnSpPr>
          <p:nvPr/>
        </p:nvCxnSpPr>
        <p:spPr>
          <a:xfrm flipH="1" flipV="1">
            <a:off x="6502394" y="4923898"/>
            <a:ext cx="3440352" cy="89432"/>
          </a:xfrm>
          <a:prstGeom prst="straightConnector1">
            <a:avLst/>
          </a:prstGeom>
          <a:ln w="19050" cap="flat" cmpd="sng" algn="ctr">
            <a:solidFill>
              <a:schemeClr val="accent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54" name="Straight Arrow Connector 53">
            <a:extLst>
              <a:ext uri="{FF2B5EF4-FFF2-40B4-BE49-F238E27FC236}">
                <a16:creationId xmlns:a16="http://schemas.microsoft.com/office/drawing/2014/main" id="{CB8F60D6-E2AE-A501-7C7A-0E832A0B926B}"/>
              </a:ext>
            </a:extLst>
          </p:cNvPr>
          <p:cNvCxnSpPr>
            <a:cxnSpLocks/>
            <a:endCxn id="41" idx="0"/>
          </p:cNvCxnSpPr>
          <p:nvPr/>
        </p:nvCxnSpPr>
        <p:spPr>
          <a:xfrm flipH="1">
            <a:off x="5883550" y="2154952"/>
            <a:ext cx="881312" cy="389679"/>
          </a:xfrm>
          <a:prstGeom prst="straightConnector1">
            <a:avLst/>
          </a:prstGeom>
          <a:ln w="19050" cap="flat" cmpd="sng" algn="ctr">
            <a:solidFill>
              <a:schemeClr val="accent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57" name="Straight Arrow Connector 56">
            <a:extLst>
              <a:ext uri="{FF2B5EF4-FFF2-40B4-BE49-F238E27FC236}">
                <a16:creationId xmlns:a16="http://schemas.microsoft.com/office/drawing/2014/main" id="{D288FBB0-EE23-DF8A-4AFC-47146A797B1D}"/>
              </a:ext>
            </a:extLst>
          </p:cNvPr>
          <p:cNvCxnSpPr>
            <a:cxnSpLocks/>
            <a:endCxn id="2" idx="0"/>
          </p:cNvCxnSpPr>
          <p:nvPr/>
        </p:nvCxnSpPr>
        <p:spPr>
          <a:xfrm flipH="1">
            <a:off x="7153219" y="3291640"/>
            <a:ext cx="415976" cy="356781"/>
          </a:xfrm>
          <a:prstGeom prst="straightConnector1">
            <a:avLst/>
          </a:prstGeom>
          <a:ln w="19050" cap="flat" cmpd="sng" algn="ctr">
            <a:solidFill>
              <a:schemeClr val="accent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53" name="Rectangle: Rounded Corners 52">
            <a:extLst>
              <a:ext uri="{FF2B5EF4-FFF2-40B4-BE49-F238E27FC236}">
                <a16:creationId xmlns:a16="http://schemas.microsoft.com/office/drawing/2014/main" id="{FD059283-2BEB-E6FB-21E9-D46ECFDA449D}"/>
              </a:ext>
            </a:extLst>
          </p:cNvPr>
          <p:cNvSpPr/>
          <p:nvPr/>
        </p:nvSpPr>
        <p:spPr>
          <a:xfrm>
            <a:off x="2736252" y="5939899"/>
            <a:ext cx="1690130" cy="562504"/>
          </a:xfrm>
          <a:prstGeom prst="roundRect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  <a:latin typeface="Fira Sans Extra Condensed Mediu" panose="020B0603050000020004" pitchFamily="34" charset="0"/>
              </a:rPr>
              <a:t>Environment </a:t>
            </a:r>
            <a:r>
              <a:rPr lang="en-US" dirty="0" err="1">
                <a:solidFill>
                  <a:schemeClr val="tx1"/>
                </a:solidFill>
                <a:latin typeface="Fira Sans Extra Condensed Mediu" panose="020B0603050000020004" pitchFamily="34" charset="0"/>
              </a:rPr>
              <a:t>e</a:t>
            </a:r>
            <a:r>
              <a:rPr lang="en-US" sz="1000" dirty="0" err="1">
                <a:solidFill>
                  <a:schemeClr val="tx1"/>
                </a:solidFill>
                <a:latin typeface="Fira Sans Extra Condensed Mediu" panose="020B0603050000020004" pitchFamily="34" charset="0"/>
              </a:rPr>
              <a:t>test</a:t>
            </a:r>
            <a:endParaRPr lang="en-US" dirty="0">
              <a:solidFill>
                <a:schemeClr val="tx1"/>
              </a:solidFill>
              <a:latin typeface="Fira Sans Extra Condensed Mediu" panose="020B0603050000020004" pitchFamily="34" charset="0"/>
            </a:endParaRPr>
          </a:p>
        </p:txBody>
      </p:sp>
      <p:cxnSp>
        <p:nvCxnSpPr>
          <p:cNvPr id="55" name="Straight Arrow Connector 54">
            <a:extLst>
              <a:ext uri="{FF2B5EF4-FFF2-40B4-BE49-F238E27FC236}">
                <a16:creationId xmlns:a16="http://schemas.microsoft.com/office/drawing/2014/main" id="{501A313E-5488-FF93-A45B-84DC57EDCFF8}"/>
              </a:ext>
            </a:extLst>
          </p:cNvPr>
          <p:cNvCxnSpPr>
            <a:cxnSpLocks/>
            <a:stCxn id="90" idx="2"/>
            <a:endCxn id="53" idx="3"/>
          </p:cNvCxnSpPr>
          <p:nvPr/>
        </p:nvCxnSpPr>
        <p:spPr>
          <a:xfrm flipH="1">
            <a:off x="4426382" y="6221150"/>
            <a:ext cx="1897824" cy="1"/>
          </a:xfrm>
          <a:prstGeom prst="straightConnector1">
            <a:avLst/>
          </a:prstGeom>
          <a:ln w="19050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80" name="Straight Arrow Connector 62">
            <a:extLst>
              <a:ext uri="{FF2B5EF4-FFF2-40B4-BE49-F238E27FC236}">
                <a16:creationId xmlns:a16="http://schemas.microsoft.com/office/drawing/2014/main" id="{F68F1E11-2100-0518-4364-AFC48B123E10}"/>
              </a:ext>
            </a:extLst>
          </p:cNvPr>
          <p:cNvCxnSpPr>
            <a:cxnSpLocks/>
            <a:stCxn id="53" idx="0"/>
            <a:endCxn id="60" idx="2"/>
          </p:cNvCxnSpPr>
          <p:nvPr/>
        </p:nvCxnSpPr>
        <p:spPr>
          <a:xfrm rot="16200000" flipV="1">
            <a:off x="3213943" y="5572524"/>
            <a:ext cx="734749" cy="1"/>
          </a:xfrm>
          <a:prstGeom prst="curvedConnector3">
            <a:avLst>
              <a:gd name="adj1" fmla="val 50000"/>
            </a:avLst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3" name="TextBox 82">
            <a:extLst>
              <a:ext uri="{FF2B5EF4-FFF2-40B4-BE49-F238E27FC236}">
                <a16:creationId xmlns:a16="http://schemas.microsoft.com/office/drawing/2014/main" id="{A1E76E13-D105-633E-3DB9-706DA689EDEC}"/>
              </a:ext>
            </a:extLst>
          </p:cNvPr>
          <p:cNvSpPr txBox="1"/>
          <p:nvPr/>
        </p:nvSpPr>
        <p:spPr>
          <a:xfrm>
            <a:off x="3557139" y="5489928"/>
            <a:ext cx="5309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Fira Sans Extra Condensed Mediu" panose="020B0603050000020004" pitchFamily="34" charset="0"/>
              </a:rPr>
              <a:t>test</a:t>
            </a:r>
          </a:p>
        </p:txBody>
      </p:sp>
      <p:sp>
        <p:nvSpPr>
          <p:cNvPr id="90" name="Oval 89">
            <a:extLst>
              <a:ext uri="{FF2B5EF4-FFF2-40B4-BE49-F238E27FC236}">
                <a16:creationId xmlns:a16="http://schemas.microsoft.com/office/drawing/2014/main" id="{D90BF62A-DD6F-5677-47E6-C5E5B61A4B4A}"/>
              </a:ext>
            </a:extLst>
          </p:cNvPr>
          <p:cNvSpPr/>
          <p:nvPr/>
        </p:nvSpPr>
        <p:spPr>
          <a:xfrm>
            <a:off x="6324206" y="5800203"/>
            <a:ext cx="2286478" cy="841894"/>
          </a:xfrm>
          <a:prstGeom prst="ellipse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Fira Sans Extra Condensed Mediu" panose="020B0603050000020004" pitchFamily="34" charset="0"/>
              </a:rPr>
              <a:t>Out of Distribution Data</a:t>
            </a:r>
          </a:p>
        </p:txBody>
      </p:sp>
      <p:cxnSp>
        <p:nvCxnSpPr>
          <p:cNvPr id="126" name="Straight Arrow Connector 62">
            <a:extLst>
              <a:ext uri="{FF2B5EF4-FFF2-40B4-BE49-F238E27FC236}">
                <a16:creationId xmlns:a16="http://schemas.microsoft.com/office/drawing/2014/main" id="{DE2AFB2C-0D65-7C94-E616-336006E84D72}"/>
              </a:ext>
            </a:extLst>
          </p:cNvPr>
          <p:cNvCxnSpPr>
            <a:cxnSpLocks/>
            <a:stCxn id="60" idx="1"/>
            <a:endCxn id="53" idx="1"/>
          </p:cNvCxnSpPr>
          <p:nvPr/>
        </p:nvCxnSpPr>
        <p:spPr>
          <a:xfrm rot="10800000" flipH="1" flipV="1">
            <a:off x="660238" y="4923897"/>
            <a:ext cx="2076014" cy="1297253"/>
          </a:xfrm>
          <a:prstGeom prst="curvedConnector3">
            <a:avLst>
              <a:gd name="adj1" fmla="val -11011"/>
            </a:avLst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7" name="TextBox 126">
            <a:extLst>
              <a:ext uri="{FF2B5EF4-FFF2-40B4-BE49-F238E27FC236}">
                <a16:creationId xmlns:a16="http://schemas.microsoft.com/office/drawing/2014/main" id="{3B473F6D-3C2B-B784-5158-D58C2E0C6E84}"/>
              </a:ext>
            </a:extLst>
          </p:cNvPr>
          <p:cNvSpPr txBox="1"/>
          <p:nvPr/>
        </p:nvSpPr>
        <p:spPr>
          <a:xfrm>
            <a:off x="179806" y="6124688"/>
            <a:ext cx="21979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Fira Sans Extra Condensed Mediu" panose="020B0603050000020004" pitchFamily="34" charset="0"/>
              </a:rPr>
              <a:t>O.O.D Generalization</a:t>
            </a:r>
          </a:p>
        </p:txBody>
      </p:sp>
    </p:spTree>
    <p:extLst>
      <p:ext uri="{BB962C8B-B14F-4D97-AF65-F5344CB8AC3E}">
        <p14:creationId xmlns:p14="http://schemas.microsoft.com/office/powerpoint/2010/main" val="280954221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95</TotalTime>
  <Words>64</Words>
  <Application>Microsoft Office PowerPoint</Application>
  <PresentationFormat>Widescreen</PresentationFormat>
  <Paragraphs>22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Aptos</vt:lpstr>
      <vt:lpstr>Aptos Display</vt:lpstr>
      <vt:lpstr>Arial</vt:lpstr>
      <vt:lpstr>Fira Sans Extra Condensed Mediu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Arman Behnam</dc:creator>
  <cp:lastModifiedBy>Arman Behnam</cp:lastModifiedBy>
  <cp:revision>5</cp:revision>
  <dcterms:created xsi:type="dcterms:W3CDTF">2024-10-08T14:32:32Z</dcterms:created>
  <dcterms:modified xsi:type="dcterms:W3CDTF">2025-01-31T02:44:28Z</dcterms:modified>
</cp:coreProperties>
</file>