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1"/>
    <p:restoredTop sz="94658"/>
  </p:normalViewPr>
  <p:slideViewPr>
    <p:cSldViewPr snapToGrid="0" snapToObjects="1">
      <p:cViewPr varScale="1">
        <p:scale>
          <a:sx n="120" d="100"/>
          <a:sy n="120" d="100"/>
        </p:scale>
        <p:origin x="1944" y="18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168075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9109279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6122237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6143142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BCAD085-E8A6-8845-BD4E-CB4CCA059FC4}" type="datetimeFigureOut">
              <a:rPr lang="en-US" smtClean="0"/>
              <a:t>8/19/25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606483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5BCAD085-E8A6-8845-BD4E-CB4CCA059FC4}" type="datetimeFigureOut">
              <a:rPr lang="en-US" smtClean="0"/>
              <a:t>8/19/25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7822449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5BCAD085-E8A6-8845-BD4E-CB4CCA059FC4}" type="datetimeFigureOut">
              <a:rPr lang="en-US" smtClean="0"/>
              <a:t>8/19/25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9015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5BCAD085-E8A6-8845-BD4E-CB4CCA059FC4}" type="datetimeFigureOut">
              <a:rPr lang="en-US" smtClean="0"/>
              <a:t>8/19/25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727027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BCAD085-E8A6-8845-BD4E-CB4CCA059FC4}" type="datetimeFigureOut">
              <a:rPr lang="en-US" smtClean="0"/>
              <a:t>8/19/25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212999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8/19/25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840726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8/19/25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8892369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CAD085-E8A6-8845-BD4E-CB4CCA059FC4}" type="datetimeFigureOut">
              <a:rPr lang="en-US" smtClean="0"/>
              <a:t>8/19/25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FF6DA9-008F-8B48-92A6-B652298478BF}" type="slidenum">
              <a:rPr lang="en-US" smtClean="0"/>
              <a:t>‹#›</a:t>
            </a:fld>
            <a:endParaRPr lang="en-US"/>
          </a:p>
        </p:txBody>
      </p:sp>
    </p:spTree>
    <p:extLst>
      <p:ext uri="{BB962C8B-B14F-4D97-AF65-F5344CB8AC3E}">
        <p14:creationId xmlns:p14="http://schemas.microsoft.com/office/powerpoint/2010/main" val="22099775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a:defRPr sz="4400" b="1">
                <a:solidFill>
                  <a:srgbClr val="DC143C"/>
                </a:solidFill>
              </a:defRPr>
            </a:pPr>
            <a:r>
              <a:t>Q3 2025 Workforce Stability Analysis</a:t>
            </a:r>
          </a:p>
        </p:txBody>
      </p:sp>
      <p:sp>
        <p:nvSpPr>
          <p:cNvPr id="3" name="Subtitle 2"/>
          <p:cNvSpPr>
            <a:spLocks noGrp="1"/>
          </p:cNvSpPr>
          <p:nvPr>
            <p:ph type="subTitle" idx="1"/>
          </p:nvPr>
        </p:nvSpPr>
        <p:spPr/>
        <p:txBody>
          <a:bodyPr/>
          <a:lstStyle/>
          <a:p>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DC143C"/>
                </a:solidFill>
              </a:defRPr>
            </a:pPr>
            <a:r>
              <a:t>Introduction</a:t>
            </a:r>
          </a:p>
        </p:txBody>
      </p:sp>
      <p:sp>
        <p:nvSpPr>
          <p:cNvPr id="3" name="Content Placeholder 2"/>
          <p:cNvSpPr>
            <a:spLocks noGrp="1"/>
          </p:cNvSpPr>
          <p:nvPr>
            <p:ph idx="1"/>
          </p:nvPr>
        </p:nvSpPr>
        <p:spPr/>
        <p:txBody>
          <a:bodyPr/>
          <a:lstStyle/>
          <a:p>
            <a:endParaRPr/>
          </a:p>
          <a:p>
            <a:pPr>
              <a:spcAft>
                <a:spcPts val="800"/>
              </a:spcAft>
              <a:defRPr sz="1800">
                <a:solidFill>
                  <a:srgbClr val="404040"/>
                </a:solidFill>
              </a:defRPr>
            </a:pPr>
            <a:r>
              <a:t>This presentation explores key indicators of workforce stability and their implications for Elexion Automotive's organizational health. It provides a comprehensive view of our human resource dynamics, focusing on retention and turnover metrics.</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DC143C"/>
                </a:solidFill>
              </a:defRPr>
            </a:pPr>
            <a:r>
              <a:t>Workforce Sustainability Metrics Overview</a:t>
            </a:r>
          </a:p>
        </p:txBody>
      </p:sp>
      <p:sp>
        <p:nvSpPr>
          <p:cNvPr id="3" name="Content Placeholder 2"/>
          <p:cNvSpPr>
            <a:spLocks noGrp="1"/>
          </p:cNvSpPr>
          <p:nvPr>
            <p:ph idx="1"/>
          </p:nvPr>
        </p:nvSpPr>
        <p:spPr/>
        <p:txBody>
          <a:bodyPr/>
          <a:lstStyle/>
          <a:p>
            <a:endParaRPr/>
          </a:p>
          <a:p>
            <a:pPr>
              <a:spcAft>
                <a:spcPts val="600"/>
              </a:spcAft>
              <a:defRPr sz="1800">
                <a:solidFill>
                  <a:srgbClr val="404040"/>
                </a:solidFill>
              </a:defRPr>
            </a:pPr>
            <a:r>
              <a:t>Elexion Automotive's carbon footprint reduction initiative reduced emissions by 20% from previous years.</a:t>
            </a:r>
          </a:p>
          <a:p>
            <a:pPr>
              <a:spcAft>
                <a:spcPts val="600"/>
              </a:spcAft>
              <a:defRPr sz="1800">
                <a:solidFill>
                  <a:srgbClr val="404040"/>
                </a:solidFill>
              </a:defRPr>
            </a:pPr>
            <a:r>
              <a:t>Employee commute programs led to a 15% increase in carpooling, promoting sustainable transportation.</a:t>
            </a:r>
          </a:p>
          <a:p>
            <a:pPr>
              <a:spcAft>
                <a:spcPts val="600"/>
              </a:spcAft>
              <a:defRPr sz="1800">
                <a:solidFill>
                  <a:srgbClr val="FFD700"/>
                </a:solidFill>
              </a:defRPr>
            </a:pPr>
            <a:r>
              <a:t>The implementation of renewable energy sources in manufacturing facilities has reduced energy costs by 10%.</a:t>
            </a:r>
          </a:p>
          <a:p>
            <a:pPr>
              <a:spcAft>
                <a:spcPts val="600"/>
              </a:spcAft>
              <a:defRPr sz="1800">
                <a:solidFill>
                  <a:srgbClr val="404040"/>
                </a:solidFill>
              </a:defRPr>
            </a:pPr>
            <a:r>
              <a:t>Diversity and inclusion training sessions were conducted, reaching 80% of the workforce by Q3 2025.</a:t>
            </a:r>
          </a:p>
          <a:p>
            <a:pPr>
              <a:spcAft>
                <a:spcPts val="600"/>
              </a:spcAft>
              <a:defRPr sz="1800">
                <a:solidFill>
                  <a:srgbClr val="404040"/>
                </a:solidFill>
              </a:defRPr>
            </a:pPr>
            <a:r>
              <a:t>The company achieved a 25% reduction in paper usage through digital transformation strategies.</a:t>
            </a:r>
          </a:p>
          <a:p>
            <a:pPr>
              <a:spcAft>
                <a:spcPts val="600"/>
              </a:spcAft>
              <a:defRPr sz="1800">
                <a:solidFill>
                  <a:srgbClr val="FFD700"/>
                </a:solidFill>
              </a:defRPr>
            </a:pPr>
            <a:r>
              <a:t>Community engagement programs led to 5,000 volunteer hours donated by employees in 2025.</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DC143C"/>
                </a:solidFill>
              </a:defRPr>
            </a:pPr>
            <a:r>
              <a:t>Trends in Employee Retention Rates</a:t>
            </a:r>
          </a:p>
        </p:txBody>
      </p:sp>
      <p:sp>
        <p:nvSpPr>
          <p:cNvPr id="3" name="Content Placeholder 2"/>
          <p:cNvSpPr>
            <a:spLocks noGrp="1"/>
          </p:cNvSpPr>
          <p:nvPr>
            <p:ph idx="1"/>
          </p:nvPr>
        </p:nvSpPr>
        <p:spPr/>
        <p:txBody>
          <a:bodyPr/>
          <a:lstStyle/>
          <a:p>
            <a:endParaRPr/>
          </a:p>
          <a:p>
            <a:pPr>
              <a:spcAft>
                <a:spcPts val="600"/>
              </a:spcAft>
              <a:defRPr sz="1800">
                <a:solidFill>
                  <a:srgbClr val="404040"/>
                </a:solidFill>
              </a:defRPr>
            </a:pPr>
            <a:r>
              <a:t>Historical data shows a steady 5% increase in employee satisfaction from 2020 to 2024.</a:t>
            </a:r>
          </a:p>
          <a:p>
            <a:pPr>
              <a:spcAft>
                <a:spcPts val="600"/>
              </a:spcAft>
              <a:defRPr sz="1800">
                <a:solidFill>
                  <a:srgbClr val="404040"/>
                </a:solidFill>
              </a:defRPr>
            </a:pPr>
            <a:r>
              <a:t>Elexion introduced flexible work arrangements in early 2024, leading to a 12% increase in remote work uptake.</a:t>
            </a:r>
          </a:p>
          <a:p>
            <a:pPr>
              <a:spcAft>
                <a:spcPts val="600"/>
              </a:spcAft>
              <a:defRPr sz="1800">
                <a:solidFill>
                  <a:srgbClr val="FFD700"/>
                </a:solidFill>
              </a:defRPr>
            </a:pPr>
            <a:r>
              <a:t>The launch of a mentorship program in 2023 resulted in a 10% improvement in employee skill development.</a:t>
            </a:r>
          </a:p>
          <a:p>
            <a:pPr>
              <a:spcAft>
                <a:spcPts val="600"/>
              </a:spcAft>
              <a:defRPr sz="1800">
                <a:solidFill>
                  <a:srgbClr val="404040"/>
                </a:solidFill>
              </a:defRPr>
            </a:pPr>
            <a:r>
              <a:t>Industry trends indicate a growing preference for hybrid work models, affecting employee engagement.</a:t>
            </a:r>
          </a:p>
          <a:p>
            <a:pPr>
              <a:spcAft>
                <a:spcPts val="600"/>
              </a:spcAft>
              <a:defRPr sz="1800">
                <a:solidFill>
                  <a:srgbClr val="404040"/>
                </a:solidFill>
              </a:defRPr>
            </a:pPr>
            <a:r>
              <a:t>Retention rates in the R&amp;D department improved by 8% after the introduction of new project management tools.</a:t>
            </a:r>
          </a:p>
          <a:p>
            <a:pPr>
              <a:spcAft>
                <a:spcPts val="600"/>
              </a:spcAft>
              <a:defRPr sz="1800">
                <a:solidFill>
                  <a:srgbClr val="FFD700"/>
                </a:solidFill>
              </a:defRPr>
            </a:pPr>
            <a:r>
              <a:t>The North American market shows a 20% increase in demand for skilled technicians in the EV sector.</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DC143C"/>
                </a:solidFill>
              </a:defRPr>
            </a:pPr>
            <a:r>
              <a:t>Q3 2025 Employee Turnover Insights</a:t>
            </a:r>
          </a:p>
        </p:txBody>
      </p:sp>
      <p:sp>
        <p:nvSpPr>
          <p:cNvPr id="3" name="Content Placeholder 2"/>
          <p:cNvSpPr>
            <a:spLocks noGrp="1"/>
          </p:cNvSpPr>
          <p:nvPr>
            <p:ph idx="1"/>
          </p:nvPr>
        </p:nvSpPr>
        <p:spPr/>
        <p:txBody>
          <a:bodyPr/>
          <a:lstStyle/>
          <a:p>
            <a:endParaRPr/>
          </a:p>
          <a:p>
            <a:pPr>
              <a:spcAft>
                <a:spcPts val="600"/>
              </a:spcAft>
              <a:defRPr sz="1800">
                <a:solidFill>
                  <a:srgbClr val="404040"/>
                </a:solidFill>
              </a:defRPr>
            </a:pPr>
            <a:r>
              <a:t>The HR department implemented new onboarding processes in Q2 2025, enhancing new hire integration.</a:t>
            </a:r>
          </a:p>
          <a:p>
            <a:pPr>
              <a:spcAft>
                <a:spcPts val="600"/>
              </a:spcAft>
              <a:defRPr sz="1800">
                <a:solidFill>
                  <a:srgbClr val="404040"/>
                </a:solidFill>
              </a:defRPr>
            </a:pPr>
            <a:r>
              <a:t>Comparative analysis of turnover rates in allied industries shows a 10% fluctuation in similar markets.</a:t>
            </a:r>
          </a:p>
          <a:p>
            <a:pPr>
              <a:spcAft>
                <a:spcPts val="600"/>
              </a:spcAft>
              <a:defRPr sz="1800">
                <a:solidFill>
                  <a:srgbClr val="FFD700"/>
                </a:solidFill>
              </a:defRPr>
            </a:pPr>
            <a:r>
              <a:t>Exit interviews revealed a 30% increase in feedback on professional growth opportunities.</a:t>
            </a:r>
          </a:p>
          <a:p>
            <a:pPr>
              <a:spcAft>
                <a:spcPts val="600"/>
              </a:spcAft>
              <a:defRPr sz="1800">
                <a:solidFill>
                  <a:srgbClr val="404040"/>
                </a:solidFill>
              </a:defRPr>
            </a:pPr>
            <a:r>
              <a:t>The impact of seasonal hiring on turnover in manufacturing roles was analyzed for Q3 2025.</a:t>
            </a:r>
          </a:p>
          <a:p>
            <a:pPr>
              <a:spcAft>
                <a:spcPts val="600"/>
              </a:spcAft>
              <a:defRPr sz="1800">
                <a:solidFill>
                  <a:srgbClr val="404040"/>
                </a:solidFill>
              </a:defRPr>
            </a:pPr>
            <a:r>
              <a:t>Market research indicated a 5% rise in competitive salary offerings in the tech sector.</a:t>
            </a:r>
          </a:p>
          <a:p>
            <a:pPr>
              <a:spcAft>
                <a:spcPts val="600"/>
              </a:spcAft>
              <a:defRPr sz="1800">
                <a:solidFill>
                  <a:srgbClr val="FFD700"/>
                </a:solidFill>
              </a:defRPr>
            </a:pPr>
            <a:r>
              <a:t>Employee wellness programs were expanded, focusing on mental health and stress management.</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DC143C"/>
                </a:solidFill>
              </a:defRPr>
            </a:pPr>
            <a:r>
              <a:t>Strategies for Enhancing Workforce Engagement</a:t>
            </a:r>
          </a:p>
        </p:txBody>
      </p:sp>
      <p:sp>
        <p:nvSpPr>
          <p:cNvPr id="3" name="Content Placeholder 2"/>
          <p:cNvSpPr>
            <a:spLocks noGrp="1"/>
          </p:cNvSpPr>
          <p:nvPr>
            <p:ph idx="1"/>
          </p:nvPr>
        </p:nvSpPr>
        <p:spPr>
          <a:xfrm>
            <a:off x="457200" y="1818167"/>
            <a:ext cx="4114800" cy="3657600"/>
          </a:xfrm>
        </p:spPr>
        <p:txBody>
          <a:bodyPr>
            <a:normAutofit fontScale="77500" lnSpcReduction="20000"/>
          </a:bodyPr>
          <a:lstStyle/>
          <a:p>
            <a:endParaRPr dirty="0"/>
          </a:p>
          <a:p>
            <a:pPr>
              <a:spcAft>
                <a:spcPts val="400"/>
              </a:spcAft>
              <a:defRPr sz="1600">
                <a:solidFill>
                  <a:srgbClr val="404040"/>
                </a:solidFill>
              </a:defRPr>
            </a:pPr>
            <a:r>
              <a:rPr dirty="0" err="1"/>
              <a:t>Elexion</a:t>
            </a:r>
            <a:r>
              <a:rPr dirty="0"/>
              <a:t> expanded its employee recognition program, increasing recognition instances by 40% in 2025.</a:t>
            </a:r>
          </a:p>
          <a:p>
            <a:pPr>
              <a:spcAft>
                <a:spcPts val="400"/>
              </a:spcAft>
              <a:defRPr sz="1600">
                <a:solidFill>
                  <a:srgbClr val="404040"/>
                </a:solidFill>
              </a:defRPr>
            </a:pPr>
            <a:r>
              <a:rPr dirty="0"/>
              <a:t>New career development workshops were introduced, attended by 60% of employees across departments.</a:t>
            </a:r>
          </a:p>
          <a:p>
            <a:pPr>
              <a:spcAft>
                <a:spcPts val="400"/>
              </a:spcAft>
              <a:defRPr sz="1600">
                <a:solidFill>
                  <a:srgbClr val="FFD700"/>
                </a:solidFill>
              </a:defRPr>
            </a:pPr>
            <a:r>
              <a:rPr dirty="0"/>
              <a:t>The company enhanced its internal communication platforms, improving collaboration and transparency.</a:t>
            </a:r>
          </a:p>
          <a:p>
            <a:pPr>
              <a:spcAft>
                <a:spcPts val="400"/>
              </a:spcAft>
              <a:defRPr sz="1600">
                <a:solidFill>
                  <a:srgbClr val="404040"/>
                </a:solidFill>
              </a:defRPr>
            </a:pPr>
            <a:r>
              <a:rPr dirty="0"/>
              <a:t>Partnerships with educational institutions were established, offering 15% tuition discounts to employees.</a:t>
            </a:r>
          </a:p>
          <a:p>
            <a:pPr>
              <a:spcAft>
                <a:spcPts val="400"/>
              </a:spcAft>
              <a:defRPr sz="1600">
                <a:solidFill>
                  <a:srgbClr val="404040"/>
                </a:solidFill>
              </a:defRPr>
            </a:pPr>
            <a:r>
              <a:rPr dirty="0"/>
              <a:t>Industry best practices suggest integrating AI tools to personalize employee engagement strategies.</a:t>
            </a:r>
          </a:p>
          <a:p>
            <a:pPr>
              <a:spcAft>
                <a:spcPts val="400"/>
              </a:spcAft>
              <a:defRPr sz="1600">
                <a:solidFill>
                  <a:srgbClr val="FFD700"/>
                </a:solidFill>
              </a:defRPr>
            </a:pPr>
            <a:r>
              <a:rPr dirty="0"/>
              <a:t>Feedback from employee surveys led to the implementation of ergonomic improvements in office spaces.</a:t>
            </a:r>
          </a:p>
        </p:txBody>
      </p:sp>
      <p:pic>
        <p:nvPicPr>
          <p:cNvPr id="4" name="Picture 3" descr="image.jpg"/>
          <p:cNvPicPr>
            <a:picLocks noChangeAspect="1"/>
          </p:cNvPicPr>
          <p:nvPr/>
        </p:nvPicPr>
        <p:blipFill>
          <a:blip r:embed="rId2"/>
          <a:stretch>
            <a:fillRect/>
          </a:stretch>
        </p:blipFill>
        <p:spPr>
          <a:xfrm>
            <a:off x="5029200" y="1828800"/>
            <a:ext cx="3200400" cy="3200400"/>
          </a:xfrm>
          <a:prstGeom prst="rect">
            <a:avLst/>
          </a:prstGeom>
        </p:spPr>
      </p:pic>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sz="3200" b="1">
                <a:solidFill>
                  <a:srgbClr val="DC143C"/>
                </a:solidFill>
              </a:defRPr>
            </a:pPr>
            <a:r>
              <a:t>Conclusion</a:t>
            </a:r>
          </a:p>
        </p:txBody>
      </p:sp>
      <p:sp>
        <p:nvSpPr>
          <p:cNvPr id="3" name="Content Placeholder 2"/>
          <p:cNvSpPr>
            <a:spLocks noGrp="1"/>
          </p:cNvSpPr>
          <p:nvPr>
            <p:ph idx="1"/>
          </p:nvPr>
        </p:nvSpPr>
        <p:spPr>
          <a:xfrm>
            <a:off x="457200" y="1828800"/>
            <a:ext cx="4114800" cy="3657600"/>
          </a:xfrm>
        </p:spPr>
        <p:txBody>
          <a:bodyPr/>
          <a:lstStyle/>
          <a:p>
            <a:endParaRPr/>
          </a:p>
          <a:p>
            <a:pPr>
              <a:spcAft>
                <a:spcPts val="800"/>
              </a:spcAft>
              <a:defRPr sz="1800" b="1">
                <a:solidFill>
                  <a:srgbClr val="FFD700"/>
                </a:solidFill>
              </a:defRPr>
            </a:pPr>
            <a:r>
              <a:t>The analysis highlights the importance of addressing turnover rates to maintain our competitive edge in the electric vehicle market. Implementing targeted retention strategies will be crucial for sustaining our growth and innovation goals.</a:t>
            </a:r>
          </a:p>
        </p:txBody>
      </p:sp>
      <p:pic>
        <p:nvPicPr>
          <p:cNvPr id="4" name="Picture 3" descr="image.jpg"/>
          <p:cNvPicPr>
            <a:picLocks noChangeAspect="1"/>
          </p:cNvPicPr>
          <p:nvPr/>
        </p:nvPicPr>
        <p:blipFill>
          <a:blip r:embed="rId2"/>
          <a:stretch>
            <a:fillRect/>
          </a:stretch>
        </p:blipFill>
        <p:spPr>
          <a:xfrm>
            <a:off x="5029200" y="1828800"/>
            <a:ext cx="3200400" cy="3200400"/>
          </a:xfrm>
          <a:prstGeom prst="rect">
            <a:avLst/>
          </a:prstGeom>
        </p:spPr>
      </p:pic>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TotalTime>
  <Words>481</Words>
  <Application>Microsoft Macintosh PowerPoint</Application>
  <PresentationFormat>On-screen Show (4:3)</PresentationFormat>
  <Paragraphs>39</Paragraphs>
  <Slides>7</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7</vt:i4>
      </vt:variant>
    </vt:vector>
  </HeadingPairs>
  <TitlesOfParts>
    <vt:vector size="10" baseType="lpstr">
      <vt:lpstr>Arial</vt:lpstr>
      <vt:lpstr>Calibri</vt:lpstr>
      <vt:lpstr>Office Theme</vt:lpstr>
      <vt:lpstr>Q3 2025 Workforce Stability Analysis</vt:lpstr>
      <vt:lpstr>Introduction</vt:lpstr>
      <vt:lpstr>Workforce Sustainability Metrics Overview</vt:lpstr>
      <vt:lpstr>Trends in Employee Retention Rates</vt:lpstr>
      <vt:lpstr>Q3 2025 Employee Turnover Insights</vt:lpstr>
      <vt:lpstr>Strategies for Enhancing Workforce Engagement</vt:lpstr>
      <vt:lpstr>Conclusion</vt:lpstr>
    </vt:vector>
  </TitlesOfParts>
  <Manager/>
  <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subject/>
  <dc:creator/>
  <cp:keywords/>
  <dc:description>generated using python-pptx</dc:description>
  <cp:lastModifiedBy>Amirhossein Abaskohi</cp:lastModifiedBy>
  <cp:revision>2</cp:revision>
  <dcterms:created xsi:type="dcterms:W3CDTF">2013-01-27T09:14:16Z</dcterms:created>
  <dcterms:modified xsi:type="dcterms:W3CDTF">2025-08-19T19:22:38Z</dcterms:modified>
  <cp:category/>
</cp:coreProperties>
</file>

<file path=docProps/thumbnail.jpeg>
</file>