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jp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pPr>
              <a:defRPr sz="4400" b="1">
                <a:solidFill>
                  <a:srgbClr val="DC143C"/>
                </a:solidFill>
              </a:defRPr>
            </a:pPr>
            <a:r>
              <a:t>Enhancing Office Space Efficiency Analysis</a:t>
            </a:r>
          </a:p>
        </p:txBody>
      </p:sp>
      <p:sp>
        <p:nvSpPr>
          <p:cNvPr id="3" name="Subtitle 2"/>
          <p:cNvSpPr>
            <a:spLocks noGrp="1"/>
          </p:cNvSpPr>
          <p:nvPr>
            <p:ph type="subTitle" idx="1"/>
          </p:nvPr>
        </p:nvSpPr>
        <p:spPr/>
        <p:txBody>
          <a:bodyPr/>
          <a:lstStyle/>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DC143C"/>
                </a:solidFill>
              </a:defRPr>
            </a:pPr>
            <a:r>
              <a:t>Introduction</a:t>
            </a:r>
          </a:p>
        </p:txBody>
      </p:sp>
      <p:sp>
        <p:nvSpPr>
          <p:cNvPr id="3" name="Content Placeholder 2"/>
          <p:cNvSpPr>
            <a:spLocks noGrp="1"/>
          </p:cNvSpPr>
          <p:nvPr>
            <p:ph idx="1"/>
          </p:nvPr>
        </p:nvSpPr>
        <p:spPr/>
        <p:txBody>
          <a:bodyPr/>
          <a:lstStyle/>
          <a:p/>
          <a:p>
            <a:pPr>
              <a:spcAft>
                <a:spcPts val="800"/>
              </a:spcAft>
              <a:defRPr sz="1800">
                <a:solidFill>
                  <a:srgbClr val="404040"/>
                </a:solidFill>
              </a:defRPr>
            </a:pPr>
            <a:r>
              <a:t>This presentation explores our office space utilization trends and provides insights into optimizing our workspace to support Elexion Automotive's growth and sustainability goals.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DC143C"/>
                </a:solidFill>
              </a:defRPr>
            </a:pPr>
            <a:r>
              <a:t>Trends in Workspace Optimization</a:t>
            </a:r>
          </a:p>
        </p:txBody>
      </p:sp>
      <p:sp>
        <p:nvSpPr>
          <p:cNvPr id="3" name="Content Placeholder 2"/>
          <p:cNvSpPr>
            <a:spLocks noGrp="1"/>
          </p:cNvSpPr>
          <p:nvPr>
            <p:ph idx="1"/>
          </p:nvPr>
        </p:nvSpPr>
        <p:spPr>
          <a:xfrm>
            <a:off x="457200" y="1828800"/>
            <a:ext cx="4114800" cy="3657600"/>
          </a:xfrm>
        </p:spPr>
        <p:txBody>
          <a:bodyPr/>
          <a:lstStyle/>
          <a:p/>
          <a:p>
            <a:pPr>
              <a:spcAft>
                <a:spcPts val="400"/>
              </a:spcAft>
              <a:defRPr sz="1600">
                <a:solidFill>
                  <a:srgbClr val="404040"/>
                </a:solidFill>
              </a:defRPr>
            </a:pPr>
            <a:r>
              <a:t>Analyzing the historical evolution of open-plan layouts over the past decade.</a:t>
            </a:r>
          </a:p>
          <a:p>
            <a:pPr>
              <a:spcAft>
                <a:spcPts val="400"/>
              </a:spcAft>
              <a:defRPr sz="1600">
                <a:solidFill>
                  <a:srgbClr val="404040"/>
                </a:solidFill>
              </a:defRPr>
            </a:pPr>
            <a:r>
              <a:t>Examining the impact of ergonomic furniture investments on employee wellbeing.</a:t>
            </a:r>
          </a:p>
          <a:p>
            <a:pPr>
              <a:spcAft>
                <a:spcPts val="400"/>
              </a:spcAft>
              <a:defRPr sz="1600">
                <a:solidFill>
                  <a:srgbClr val="FFD700"/>
                </a:solidFill>
              </a:defRPr>
            </a:pPr>
            <a:r>
              <a:t>Reviewing technology integrations like IoT devices in modern office designs.</a:t>
            </a:r>
          </a:p>
          <a:p>
            <a:pPr>
              <a:spcAft>
                <a:spcPts val="400"/>
              </a:spcAft>
              <a:defRPr sz="1600">
                <a:solidFill>
                  <a:srgbClr val="404040"/>
                </a:solidFill>
              </a:defRPr>
            </a:pPr>
            <a:r>
              <a:t>Surveying how agile workspaces influence collaboration across departments.</a:t>
            </a:r>
          </a:p>
          <a:p>
            <a:pPr>
              <a:spcAft>
                <a:spcPts val="400"/>
              </a:spcAft>
              <a:defRPr sz="1600">
                <a:solidFill>
                  <a:srgbClr val="404040"/>
                </a:solidFill>
              </a:defRPr>
            </a:pPr>
            <a:r>
              <a:t>Assessing the role of biophilic design in improving indoor air quality and morale.</a:t>
            </a:r>
          </a:p>
          <a:p>
            <a:pPr>
              <a:spcAft>
                <a:spcPts val="400"/>
              </a:spcAft>
              <a:defRPr sz="1600">
                <a:solidFill>
                  <a:srgbClr val="FFD700"/>
                </a:solidFill>
              </a:defRPr>
            </a:pPr>
            <a:r>
              <a:t>Exploring the adoption rates of hot-desking in tech-centric companies.</a:t>
            </a:r>
          </a:p>
          <a:p>
            <a:pPr>
              <a:spcAft>
                <a:spcPts val="400"/>
              </a:spcAft>
              <a:defRPr sz="1600">
                <a:solidFill>
                  <a:srgbClr val="404040"/>
                </a:solidFill>
              </a:defRPr>
            </a:pPr>
            <a:r>
              <a:t>Understanding the influence of LEED certifications on office designs.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DC143C"/>
                </a:solidFill>
              </a:defRPr>
            </a:pPr>
            <a:r>
              <a:t>Impact of Remote Work on Space Needs</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Evaluating trends in remote work policies from 2020 to 2023.</a:t>
            </a:r>
          </a:p>
          <a:p>
            <a:pPr>
              <a:spcAft>
                <a:spcPts val="600"/>
              </a:spcAft>
              <a:defRPr sz="1800">
                <a:solidFill>
                  <a:srgbClr val="404040"/>
                </a:solidFill>
              </a:defRPr>
            </a:pPr>
            <a:r>
              <a:t>Discussing the benefits of hybrid models on employee retention rates.</a:t>
            </a:r>
          </a:p>
          <a:p>
            <a:pPr>
              <a:spcAft>
                <a:spcPts val="600"/>
              </a:spcAft>
              <a:defRPr sz="1800">
                <a:solidFill>
                  <a:srgbClr val="FFD700"/>
                </a:solidFill>
              </a:defRPr>
            </a:pPr>
            <a:r>
              <a:t>Analyzing case studies of companies downsizing physical offices post-pandemic.</a:t>
            </a:r>
          </a:p>
          <a:p>
            <a:pPr>
              <a:spcAft>
                <a:spcPts val="600"/>
              </a:spcAft>
              <a:defRPr sz="1800">
                <a:solidFill>
                  <a:srgbClr val="404040"/>
                </a:solidFill>
              </a:defRPr>
            </a:pPr>
            <a:r>
              <a:t>Reviewing employee satisfaction surveys related to remote work flexibility.</a:t>
            </a:r>
          </a:p>
          <a:p>
            <a:pPr>
              <a:spcAft>
                <a:spcPts val="600"/>
              </a:spcAft>
              <a:defRPr sz="1800">
                <a:solidFill>
                  <a:srgbClr val="404040"/>
                </a:solidFill>
              </a:defRPr>
            </a:pPr>
            <a:r>
              <a:t>Examining technological investments to support remote work infrastructure.</a:t>
            </a:r>
          </a:p>
          <a:p>
            <a:pPr>
              <a:spcAft>
                <a:spcPts val="600"/>
              </a:spcAft>
              <a:defRPr sz="1800">
                <a:solidFill>
                  <a:srgbClr val="FFD700"/>
                </a:solidFill>
              </a:defRPr>
            </a:pPr>
            <a:r>
              <a:t>Exploring the role of virtual reality in maintaining team cohesion remotely.</a:t>
            </a:r>
          </a:p>
          <a:p>
            <a:pPr>
              <a:spcAft>
                <a:spcPts val="600"/>
              </a:spcAft>
              <a:defRPr sz="1800">
                <a:solidFill>
                  <a:srgbClr val="404040"/>
                </a:solidFill>
              </a:defRPr>
            </a:pPr>
            <a:r>
              <a:t>Investigating shifts in IT support needs for remote-bound employees.</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DC143C"/>
                </a:solidFill>
              </a:defRPr>
            </a:pPr>
            <a:r>
              <a:t>Office Space Utilization Insights Q2 2024</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Analyzing the distribution of office space between departments like R&amp;D and Marketing.</a:t>
            </a:r>
          </a:p>
          <a:p>
            <a:pPr>
              <a:spcAft>
                <a:spcPts val="600"/>
              </a:spcAft>
              <a:defRPr sz="1800">
                <a:solidFill>
                  <a:srgbClr val="404040"/>
                </a:solidFill>
              </a:defRPr>
            </a:pPr>
            <a:r>
              <a:t>Reviewing employee feedback on workspace comfort and amenities.</a:t>
            </a:r>
          </a:p>
          <a:p>
            <a:pPr>
              <a:spcAft>
                <a:spcPts val="600"/>
              </a:spcAft>
              <a:defRPr sz="1800">
                <a:solidFill>
                  <a:srgbClr val="FFD700"/>
                </a:solidFill>
              </a:defRPr>
            </a:pPr>
            <a:r>
              <a:t>Examining quarterly expenditure on office maintenance and utilities.</a:t>
            </a:r>
          </a:p>
          <a:p>
            <a:pPr>
              <a:spcAft>
                <a:spcPts val="600"/>
              </a:spcAft>
              <a:defRPr sz="1800">
                <a:solidFill>
                  <a:srgbClr val="404040"/>
                </a:solidFill>
              </a:defRPr>
            </a:pPr>
            <a:r>
              <a:t>Tracking the frequency of in-office meetings vs virtual meetings.</a:t>
            </a:r>
          </a:p>
          <a:p>
            <a:pPr>
              <a:spcAft>
                <a:spcPts val="600"/>
              </a:spcAft>
              <a:defRPr sz="1800">
                <a:solidFill>
                  <a:srgbClr val="404040"/>
                </a:solidFill>
              </a:defRPr>
            </a:pPr>
            <a:r>
              <a:t>Considering the impact of seasonal variations on office attendance.</a:t>
            </a:r>
          </a:p>
          <a:p>
            <a:pPr>
              <a:spcAft>
                <a:spcPts val="600"/>
              </a:spcAft>
              <a:defRPr sz="1800">
                <a:solidFill>
                  <a:srgbClr val="FFD700"/>
                </a:solidFill>
              </a:defRPr>
            </a:pPr>
            <a:r>
              <a:t>Studying the allocation of meeting rooms and collaborative zones.</a:t>
            </a:r>
          </a:p>
          <a:p>
            <a:pPr>
              <a:spcAft>
                <a:spcPts val="600"/>
              </a:spcAft>
              <a:defRPr sz="1800">
                <a:solidFill>
                  <a:srgbClr val="404040"/>
                </a:solidFill>
              </a:defRPr>
            </a:pPr>
            <a:r>
              <a:t>Evaluating the use of breakout areas for informal gatherings.</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DC143C"/>
                </a:solidFill>
              </a:defRPr>
            </a:pPr>
            <a:r>
              <a:t>Aligning Physical Space with Company Culture</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Exploring how design choices reflect Elexion's commitment to sustainability.</a:t>
            </a:r>
          </a:p>
          <a:p>
            <a:pPr>
              <a:spcAft>
                <a:spcPts val="600"/>
              </a:spcAft>
              <a:defRPr sz="1800">
                <a:solidFill>
                  <a:srgbClr val="404040"/>
                </a:solidFill>
              </a:defRPr>
            </a:pPr>
            <a:r>
              <a:t>Discussing the integration of cultural artifacts in office decor.</a:t>
            </a:r>
          </a:p>
          <a:p>
            <a:pPr>
              <a:spcAft>
                <a:spcPts val="600"/>
              </a:spcAft>
              <a:defRPr sz="1800">
                <a:solidFill>
                  <a:srgbClr val="FFD700"/>
                </a:solidFill>
              </a:defRPr>
            </a:pPr>
            <a:r>
              <a:t>Reviewing employee engagement initiatives centered around workspace personalization.</a:t>
            </a:r>
          </a:p>
          <a:p>
            <a:pPr>
              <a:spcAft>
                <a:spcPts val="600"/>
              </a:spcAft>
              <a:defRPr sz="1800">
                <a:solidFill>
                  <a:srgbClr val="404040"/>
                </a:solidFill>
              </a:defRPr>
            </a:pPr>
            <a:r>
              <a:t>Analyzing the role of shared spaces in fostering cross-departmental innovation.</a:t>
            </a:r>
          </a:p>
          <a:p>
            <a:pPr>
              <a:spcAft>
                <a:spcPts val="600"/>
              </a:spcAft>
              <a:defRPr sz="1800">
                <a:solidFill>
                  <a:srgbClr val="404040"/>
                </a:solidFill>
              </a:defRPr>
            </a:pPr>
            <a:r>
              <a:t>Investigating how communal areas reinforce company values and mission.</a:t>
            </a:r>
          </a:p>
          <a:p>
            <a:pPr>
              <a:spcAft>
                <a:spcPts val="600"/>
              </a:spcAft>
              <a:defRPr sz="1800">
                <a:solidFill>
                  <a:srgbClr val="FFD700"/>
                </a:solidFill>
              </a:defRPr>
            </a:pPr>
            <a:r>
              <a:t>Evaluating the impact of wellness rooms on employee mental health.</a:t>
            </a:r>
          </a:p>
          <a:p>
            <a:pPr>
              <a:spcAft>
                <a:spcPts val="600"/>
              </a:spcAft>
              <a:defRPr sz="1800">
                <a:solidFill>
                  <a:srgbClr val="404040"/>
                </a:solidFill>
              </a:defRPr>
            </a:pPr>
            <a:r>
              <a:t>Understanding the influence of spatial design on hierarchical perceptions.</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DC143C"/>
                </a:solidFill>
              </a:defRPr>
            </a:pPr>
            <a:r>
              <a:t>Conclusion</a:t>
            </a:r>
          </a:p>
        </p:txBody>
      </p:sp>
      <p:sp>
        <p:nvSpPr>
          <p:cNvPr id="3" name="Content Placeholder 2"/>
          <p:cNvSpPr>
            <a:spLocks noGrp="1"/>
          </p:cNvSpPr>
          <p:nvPr>
            <p:ph idx="1"/>
          </p:nvPr>
        </p:nvSpPr>
        <p:spPr/>
        <p:txBody>
          <a:bodyPr/>
          <a:lstStyle/>
          <a:p/>
          <a:p>
            <a:pPr>
              <a:spcAft>
                <a:spcPts val="800"/>
              </a:spcAft>
              <a:defRPr sz="1800" b="1">
                <a:solidFill>
                  <a:srgbClr val="FFD700"/>
                </a:solidFill>
              </a:defRPr>
            </a:pPr>
            <a:r>
              <a:t>By understanding our current space utilization, we can make informed decisions to enhance efficiency and align our facilities with Elexion's strategic objectives. Next steps include exploring flexible workspace solutions and incorporating sustainability into our real estate strategy.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