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63" r:id="rId3"/>
    <p:sldId id="259" r:id="rId4"/>
    <p:sldId id="260" r:id="rId5"/>
    <p:sldId id="281" r:id="rId6"/>
    <p:sldId id="282" r:id="rId7"/>
    <p:sldId id="285" r:id="rId8"/>
    <p:sldId id="284" r:id="rId9"/>
    <p:sldId id="287" r:id="rId10"/>
    <p:sldId id="288" r:id="rId11"/>
    <p:sldId id="27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1C22"/>
    <a:srgbClr val="73A939"/>
    <a:srgbClr val="7030A0"/>
    <a:srgbClr val="0066B2"/>
    <a:srgbClr val="013C73"/>
    <a:srgbClr val="EBF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35"/>
    <p:restoredTop sz="77071"/>
  </p:normalViewPr>
  <p:slideViewPr>
    <p:cSldViewPr snapToGrid="0">
      <p:cViewPr varScale="1">
        <p:scale>
          <a:sx n="92" d="100"/>
          <a:sy n="92" d="100"/>
        </p:scale>
        <p:origin x="14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605-C5A9-1248-B44A-4E5CAF6C4537}" type="datetimeFigureOut">
              <a:rPr lang="en-US" smtClean="0"/>
              <a:t>10/11/25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EB93BD-514A-8D4D-B50D-1D6A434F998C}" type="slidenum">
              <a:rPr lang="en-US" smtClean="0"/>
              <a:t>‹#›</a:t>
            </a:fld>
            <a:endParaRPr lang="en-US"/>
          </a:p>
        </p:txBody>
      </p:sp>
    </p:spTree>
    <p:extLst>
      <p:ext uri="{BB962C8B-B14F-4D97-AF65-F5344CB8AC3E}">
        <p14:creationId xmlns:p14="http://schemas.microsoft.com/office/powerpoint/2010/main" val="2560451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Applications of GenAI</a:t>
            </a:r>
          </a:p>
        </p:txBody>
      </p:sp>
      <p:sp>
        <p:nvSpPr>
          <p:cNvPr id="4" name="Slide Number Placeholder 3"/>
          <p:cNvSpPr>
            <a:spLocks noGrp="1"/>
          </p:cNvSpPr>
          <p:nvPr>
            <p:ph type="sldNum" sz="quarter" idx="5"/>
          </p:nvPr>
        </p:nvSpPr>
        <p:spPr/>
        <p:txBody>
          <a:bodyPr/>
          <a:lstStyle/>
          <a:p>
            <a:fld id="{7AEB93BD-514A-8D4D-B50D-1D6A434F998C}" type="slidenum">
              <a:rPr lang="en-US" smtClean="0"/>
              <a:t>3</a:t>
            </a:fld>
            <a:endParaRPr lang="en-US"/>
          </a:p>
        </p:txBody>
      </p:sp>
    </p:spTree>
    <p:extLst>
      <p:ext uri="{BB962C8B-B14F-4D97-AF65-F5344CB8AC3E}">
        <p14:creationId xmlns:p14="http://schemas.microsoft.com/office/powerpoint/2010/main" val="2036247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opportunity for hands-on learning – students can try using these tools to answer different clinical questions.</a:t>
            </a:r>
          </a:p>
          <a:p>
            <a:endParaRPr lang="en-US" dirty="0"/>
          </a:p>
          <a:p>
            <a:r>
              <a:rPr lang="en-US" dirty="0"/>
              <a:t>This slide should be updated with more modern tools as they become available. As of October 2025, additional examples that might be worth adding to this slide include Open Evidence, Future House, Abridge (if they have a public demo), and Glass Health.</a:t>
            </a:r>
          </a:p>
        </p:txBody>
      </p:sp>
      <p:sp>
        <p:nvSpPr>
          <p:cNvPr id="4" name="Slide Number Placeholder 3"/>
          <p:cNvSpPr>
            <a:spLocks noGrp="1"/>
          </p:cNvSpPr>
          <p:nvPr>
            <p:ph type="sldNum" sz="quarter" idx="5"/>
          </p:nvPr>
        </p:nvSpPr>
        <p:spPr/>
        <p:txBody>
          <a:bodyPr/>
          <a:lstStyle/>
          <a:p>
            <a:fld id="{7AEB93BD-514A-8D4D-B50D-1D6A434F998C}" type="slidenum">
              <a:rPr lang="en-US" smtClean="0"/>
              <a:t>7</a:t>
            </a:fld>
            <a:endParaRPr lang="en-US"/>
          </a:p>
        </p:txBody>
      </p:sp>
    </p:spTree>
    <p:extLst>
      <p:ext uri="{BB962C8B-B14F-4D97-AF65-F5344CB8AC3E}">
        <p14:creationId xmlns:p14="http://schemas.microsoft.com/office/powerpoint/2010/main" val="562006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Adversarial attacks.</a:t>
            </a:r>
          </a:p>
        </p:txBody>
      </p:sp>
      <p:sp>
        <p:nvSpPr>
          <p:cNvPr id="4" name="Slide Number Placeholder 3"/>
          <p:cNvSpPr>
            <a:spLocks noGrp="1"/>
          </p:cNvSpPr>
          <p:nvPr>
            <p:ph type="sldNum" sz="quarter" idx="5"/>
          </p:nvPr>
        </p:nvSpPr>
        <p:spPr/>
        <p:txBody>
          <a:bodyPr/>
          <a:lstStyle/>
          <a:p>
            <a:fld id="{7AEB93BD-514A-8D4D-B50D-1D6A434F998C}" type="slidenum">
              <a:rPr lang="en-US" smtClean="0"/>
              <a:t>8</a:t>
            </a:fld>
            <a:endParaRPr lang="en-US"/>
          </a:p>
        </p:txBody>
      </p:sp>
    </p:spTree>
    <p:extLst>
      <p:ext uri="{BB962C8B-B14F-4D97-AF65-F5344CB8AC3E}">
        <p14:creationId xmlns:p14="http://schemas.microsoft.com/office/powerpoint/2010/main" val="4035270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Twitter is a great place to learn more, as a lot of ML-related stuff is on social media (for better or for worse). Here are a few folks to </a:t>
            </a:r>
            <a:r>
              <a:rPr lang="en-US"/>
              <a:t>consider following.</a:t>
            </a:r>
          </a:p>
        </p:txBody>
      </p:sp>
      <p:sp>
        <p:nvSpPr>
          <p:cNvPr id="4" name="Slide Number Placeholder 3"/>
          <p:cNvSpPr>
            <a:spLocks noGrp="1"/>
          </p:cNvSpPr>
          <p:nvPr>
            <p:ph type="sldNum" sz="quarter" idx="5"/>
          </p:nvPr>
        </p:nvSpPr>
        <p:spPr/>
        <p:txBody>
          <a:bodyPr/>
          <a:lstStyle/>
          <a:p>
            <a:fld id="{7AEB93BD-514A-8D4D-B50D-1D6A434F998C}" type="slidenum">
              <a:rPr lang="en-US" smtClean="0"/>
              <a:t>10</a:t>
            </a:fld>
            <a:endParaRPr lang="en-US"/>
          </a:p>
        </p:txBody>
      </p:sp>
    </p:spTree>
    <p:extLst>
      <p:ext uri="{BB962C8B-B14F-4D97-AF65-F5344CB8AC3E}">
        <p14:creationId xmlns:p14="http://schemas.microsoft.com/office/powerpoint/2010/main" val="1516439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EB93BD-514A-8D4D-B50D-1D6A434F998C}" type="slidenum">
              <a:rPr lang="en-US" smtClean="0"/>
              <a:t>11</a:t>
            </a:fld>
            <a:endParaRPr lang="en-US"/>
          </a:p>
        </p:txBody>
      </p:sp>
    </p:spTree>
    <p:extLst>
      <p:ext uri="{BB962C8B-B14F-4D97-AF65-F5344CB8AC3E}">
        <p14:creationId xmlns:p14="http://schemas.microsoft.com/office/powerpoint/2010/main" val="3320093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C553E-3EF3-7AA6-E610-6EA0F97400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6FBBE9-40C3-E9FC-5CBB-51B22551F8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FD85258-10C9-C843-6468-BA92D6F21389}"/>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26501026-1FB7-1282-047F-F0F7AD75CA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DBF405-D9AA-112D-BE5B-4A5393070447}"/>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2051081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AA188-09DC-352B-3087-D952B5E9C2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3B63DB7-BF6E-8671-2A8B-93AACC9EA0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F70CA6-4F4F-33DA-FB38-C604B4D0D353}"/>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E4652A87-499E-B077-79A7-9C222B2D7E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E35533-D2DC-2CE0-A4CC-71A91C670276}"/>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711680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011C97-8F43-16E8-1B83-991F0DE734F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F238D1-7CF1-E2B1-A3F7-90B6C7B1F8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45F64D-07BC-B757-06BA-24126322835F}"/>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FDBD5188-AE9A-2437-6192-719373590D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A1818F-47AF-7A0C-62CC-11097D7F4355}"/>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2939252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51A05-71AD-1EC3-154A-B55AD8355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F50877-22D9-37E8-453C-76F65E1A6B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3FFE52-75AA-E5F9-2BD8-B34A6B131D98}"/>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44D510F6-4E13-2D7A-A227-DC865A077A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76A9E5-C18C-8A9F-CFA3-82FA875B7944}"/>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226386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8BBA4-8527-84C9-6E0F-EFDD1AFADC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B95792-2BBF-EEE3-99E5-73A574ACAE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25A9B4-1116-F738-E217-2121CECF3C1D}"/>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382230D6-8C61-9FB4-8382-43629DB00F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E35A5-0B80-21B3-62CE-666D8D759057}"/>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2770604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BCAF3-22E2-F544-283F-A889865288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69C9FD-CA1F-97EE-1495-9E96FB3475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1DB9FA2-D1D6-4F7D-72D6-4C0EF24E7D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362904E-744B-9CCB-475A-0E489E5449A8}"/>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6" name="Footer Placeholder 5">
            <a:extLst>
              <a:ext uri="{FF2B5EF4-FFF2-40B4-BE49-F238E27FC236}">
                <a16:creationId xmlns:a16="http://schemas.microsoft.com/office/drawing/2014/main" id="{61D75F98-D645-105D-3B74-25D921CE13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BF8397-2284-0B63-A9A7-A89177C236AC}"/>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344965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DFB86-5C74-8B95-E540-35490A2D7C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CBDF00-57CA-E7CC-9C52-E23BD5B290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50BA713-157F-19A1-D939-4EB3FE1CED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D2B258-5955-AA58-8EEA-20A4CE90CC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CFF1D0-31BE-FA4B-E165-820BBCB570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9F72C1-1C2F-282B-6BE3-E2F53C19A20B}"/>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8" name="Footer Placeholder 7">
            <a:extLst>
              <a:ext uri="{FF2B5EF4-FFF2-40B4-BE49-F238E27FC236}">
                <a16:creationId xmlns:a16="http://schemas.microsoft.com/office/drawing/2014/main" id="{CD1A1A66-A9D8-F2D1-F57F-635812327B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BE4736A-9310-2D8C-8185-E31D092F21D2}"/>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3511304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D2493-5377-0381-81C1-446B95A5E1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E0FBE8-14AA-39B8-DA49-81DDFE71576D}"/>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4" name="Footer Placeholder 3">
            <a:extLst>
              <a:ext uri="{FF2B5EF4-FFF2-40B4-BE49-F238E27FC236}">
                <a16:creationId xmlns:a16="http://schemas.microsoft.com/office/drawing/2014/main" id="{92802B6F-F0B2-24E1-FB21-1BA8798E05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BFB5EE-23C0-88C7-DE29-EA04614E59FF}"/>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1342543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5066DD-597D-EFE8-DF8D-6C7ADF1182FB}"/>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3" name="Footer Placeholder 2">
            <a:extLst>
              <a:ext uri="{FF2B5EF4-FFF2-40B4-BE49-F238E27FC236}">
                <a16:creationId xmlns:a16="http://schemas.microsoft.com/office/drawing/2014/main" id="{0B7C0FB6-FC2F-6169-6495-232339386C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CF1689-6CE3-271F-635A-31E15CB39387}"/>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92322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9B1D4-8ED7-536E-70C7-E42AA0196D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76D0381-020E-9D56-30CB-42F7967A94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10EF17-F795-0E87-CD3B-129D3B91C2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4BF810-AC70-08E1-8DDD-B1D42180E66D}"/>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6" name="Footer Placeholder 5">
            <a:extLst>
              <a:ext uri="{FF2B5EF4-FFF2-40B4-BE49-F238E27FC236}">
                <a16:creationId xmlns:a16="http://schemas.microsoft.com/office/drawing/2014/main" id="{A2247CD8-4D52-872E-522B-500B905F37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A80CED-8A08-2551-FAEE-AC17BD9EF133}"/>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3991397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949B7-1FA1-7DE8-C18E-70F549CACB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FF2A0B-1172-6180-9104-6520A8F137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A2B8EA-E477-973C-CA12-7F77B9B644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2BCE47-BF3B-2FEE-39BA-ABEF9200D180}"/>
              </a:ext>
            </a:extLst>
          </p:cNvPr>
          <p:cNvSpPr>
            <a:spLocks noGrp="1"/>
          </p:cNvSpPr>
          <p:nvPr>
            <p:ph type="dt" sz="half" idx="10"/>
          </p:nvPr>
        </p:nvSpPr>
        <p:spPr/>
        <p:txBody>
          <a:bodyPr/>
          <a:lstStyle/>
          <a:p>
            <a:fld id="{CF1D6457-48BB-ED44-8A97-2F5A741A2ECA}" type="datetimeFigureOut">
              <a:rPr lang="en-US" smtClean="0"/>
              <a:t>10/11/25</a:t>
            </a:fld>
            <a:endParaRPr lang="en-US"/>
          </a:p>
        </p:txBody>
      </p:sp>
      <p:sp>
        <p:nvSpPr>
          <p:cNvPr id="6" name="Footer Placeholder 5">
            <a:extLst>
              <a:ext uri="{FF2B5EF4-FFF2-40B4-BE49-F238E27FC236}">
                <a16:creationId xmlns:a16="http://schemas.microsoft.com/office/drawing/2014/main" id="{65B175F1-B984-8424-71A1-739BB22DC2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89FB-9AF0-4A4D-5D63-CAD85CC7D5BF}"/>
              </a:ext>
            </a:extLst>
          </p:cNvPr>
          <p:cNvSpPr>
            <a:spLocks noGrp="1"/>
          </p:cNvSpPr>
          <p:nvPr>
            <p:ph type="sldNum" sz="quarter" idx="12"/>
          </p:nvPr>
        </p:nvSpPr>
        <p:spPr/>
        <p:txBody>
          <a:bodyPr/>
          <a:lstStyle/>
          <a:p>
            <a:fld id="{266703D8-A1E4-BD44-A79D-B3F503C5BBD4}" type="slidenum">
              <a:rPr lang="en-US" smtClean="0"/>
              <a:t>‹#›</a:t>
            </a:fld>
            <a:endParaRPr lang="en-US"/>
          </a:p>
        </p:txBody>
      </p:sp>
    </p:spTree>
    <p:extLst>
      <p:ext uri="{BB962C8B-B14F-4D97-AF65-F5344CB8AC3E}">
        <p14:creationId xmlns:p14="http://schemas.microsoft.com/office/powerpoint/2010/main" val="3379197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E2A5FD-A109-0E75-8FA6-D6A983CE48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95929A-6C8C-DC71-E80A-20DB4DF886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3684EC-9536-4440-E35F-318635646A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D6457-48BB-ED44-8A97-2F5A741A2ECA}" type="datetimeFigureOut">
              <a:rPr lang="en-US" smtClean="0"/>
              <a:t>10/11/25</a:t>
            </a:fld>
            <a:endParaRPr lang="en-US"/>
          </a:p>
        </p:txBody>
      </p:sp>
      <p:sp>
        <p:nvSpPr>
          <p:cNvPr id="5" name="Footer Placeholder 4">
            <a:extLst>
              <a:ext uri="{FF2B5EF4-FFF2-40B4-BE49-F238E27FC236}">
                <a16:creationId xmlns:a16="http://schemas.microsoft.com/office/drawing/2014/main" id="{6C1CCF7C-A59E-896A-6BE8-BD91219BCF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9455948-5EBD-6FDE-A493-4471CA5C7D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6703D8-A1E4-BD44-A79D-B3F503C5BBD4}" type="slidenum">
              <a:rPr lang="en-US" smtClean="0"/>
              <a:t>‹#›</a:t>
            </a:fld>
            <a:endParaRPr lang="en-US"/>
          </a:p>
        </p:txBody>
      </p:sp>
    </p:spTree>
    <p:extLst>
      <p:ext uri="{BB962C8B-B14F-4D97-AF65-F5344CB8AC3E}">
        <p14:creationId xmlns:p14="http://schemas.microsoft.com/office/powerpoint/2010/main" val="810770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x.com/mattlungrenMD" TargetMode="External"/><Relationship Id="rId13" Type="http://schemas.openxmlformats.org/officeDocument/2006/relationships/hyperlink" Target="https://scholar.google.com/citations?user=PCyIJ2YAAAAJ&amp;hl=en" TargetMode="External"/><Relationship Id="rId3" Type="http://schemas.openxmlformats.org/officeDocument/2006/relationships/image" Target="../media/image3.png"/><Relationship Id="rId7" Type="http://schemas.openxmlformats.org/officeDocument/2006/relationships/hyperlink" Target="https://shermanleung.com/" TargetMode="External"/><Relationship Id="rId12" Type="http://schemas.openxmlformats.org/officeDocument/2006/relationships/hyperlink" Target="https://x.com/chelseabfin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x.com/katieelink" TargetMode="External"/><Relationship Id="rId11" Type="http://schemas.openxmlformats.org/officeDocument/2006/relationships/hyperlink" Target="https://x.com/Laparoscopes" TargetMode="External"/><Relationship Id="rId5" Type="http://schemas.openxmlformats.org/officeDocument/2006/relationships/hyperlink" Target="https://x.com/dbittermanmd" TargetMode="External"/><Relationship Id="rId10" Type="http://schemas.openxmlformats.org/officeDocument/2006/relationships/hyperlink" Target="https://x.com/irenetrampoline" TargetMode="External"/><Relationship Id="rId4" Type="http://schemas.openxmlformats.org/officeDocument/2006/relationships/image" Target="../media/image4.svg"/><Relationship Id="rId9" Type="http://schemas.openxmlformats.org/officeDocument/2006/relationships/hyperlink" Target="https://x.com/vivna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hyperlink" Target="https://www.abridge.com/" TargetMode="External"/><Relationship Id="rId3" Type="http://schemas.openxmlformats.org/officeDocument/2006/relationships/image" Target="../media/image3.png"/><Relationship Id="rId7" Type="http://schemas.openxmlformats.org/officeDocument/2006/relationships/hyperlink" Target="https://www.hippocraticai.com/" TargetMode="External"/><Relationship Id="rId12" Type="http://schemas.openxmlformats.org/officeDocument/2006/relationships/hyperlink" Target="https://everycure.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pathway.md/" TargetMode="External"/><Relationship Id="rId11" Type="http://schemas.openxmlformats.org/officeDocument/2006/relationships/hyperlink" Target="https://www.cell.com/cell/fulltext/S0092-8674(24)00522-1" TargetMode="External"/><Relationship Id="rId5" Type="http://schemas.openxmlformats.org/officeDocument/2006/relationships/hyperlink" Target="https://glass.health/" TargetMode="External"/><Relationship Id="rId10" Type="http://schemas.openxmlformats.org/officeDocument/2006/relationships/hyperlink" Target="https://www.thedp.com/article/2024/02/penn-medicine-resident-developed-note-taking-app" TargetMode="External"/><Relationship Id="rId4" Type="http://schemas.openxmlformats.org/officeDocument/2006/relationships/image" Target="../media/image4.svg"/><Relationship Id="rId9" Type="http://schemas.openxmlformats.org/officeDocument/2006/relationships/hyperlink" Target="https://www.deepscribe.a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pshapira.net/2024/03/31/delving-into-delve/" TargetMode="Externa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elsevier-ssrn-document-store-prod.s3.amazonaws.com/2024/7/15/4895486.pdf?response-content-disposition=inline&amp;X-Amz-Security-Token=IQoJb3JpZ2luX2VjEM%2F%2F%2F%2F%2F%2F%2F%2F%2F%2F%2FwEaCXVzLWVhc3QtMSJHMEUCIE9FkF2upeImojiykBQeQsdYL%2BG4CApg6a6VXlpg1CwuAiEA4knPMsKTwlOfKFlX%2FUIbSqvH%2F9C1Xhrdw4kU7bM0v%2F4qxgUIqP%2F%2F%2F%2F%2F%2F%2F%2F%2F%2FARAEGgwzMDg0NzUzMDEyNTciDMVfXorNR5tNMETwjCqaBejc5Si1EsiqITUaTa%2FBebPBRnOQ4Zk%2BW8XH0g6wvEIHunDPB1RLuolHmSChgZ5H0w%2Fwin5iM8NK1Jar84DRrXLsrlBy4623a8b3I6kjwWCX9nadPLcG78DDA4y8vBAQXGXAVSONLtIp49itVqLYAhXx9qOVSN%2FPCcb3EyxK%2FgqCleOqUuiG9G%2BtIMwgHKiC4Pns6y8F2Llw9Rs%2FHhun6O9pWfRvWF1%2BBH3DNzwNG19jriDxlWAgojtVSTxFwmDVZ1HZ0F%2BpW3x4gwUHwDfvC7xmZRcijWsrLPWtrv9BHsrXR%2Bl4rX1GfDCOMy%2Fbb2f83QhfPt75q1qYocIxXAVFtBcGYa55CQzIBPyVgKOS0PruGjJvQ9RpCZd1DNW6uVDDNdmEqXHPONf4TAVO8%2BN3%2FujLW6qxhPhJ8F9em0Xxa4fff8q%2F14uwf42yTNwEjcBj65RRRZsDPlRtpTqvcr%2FDY3wi0Q1thEquGOAQRZF%2FEvaC7G%2FXffRflTc4LefPy7sDRye3Cjf2ooqZbhlvRIZdu%2BFwk9ZnBryuG4dP2nUkfySCgVmwxChsYjgaRP%2BB9hG62uw%2BKWEkNjtbFj9522hq0b%2FyMSMHHLMzTxJrQmGyVs%2BIKli%2BbS4hRBayrUizxYiHSs6oG%2FiboudYYDLxmWfgBTGIq8UFNG0OMiFLOIXPNI9d5DGzg8sZl5Yfrlq2doA04HszBirFRRpIlrfu%2Fy5b11eAler%2FIn7CgjVWgf7wuSDITmBGPai0qdQDvC2PbfaLWcp6BZY6wqejdNpWk%2Fi7QXxHTm%2FTFUKrpQlhjJvxOwH6%2FNLDy2RZBulPBzkjKJnd%2F8rnbZTUp%2B7zZrjfQVlBL30YT%2B87L%2FBBfeT72B99EJji4WQOFwTUWu2QVjCMroS1BjqxAYyJdWD48gLzv3Cr0kg2%2B1mYOug5JpE7dbz6qw%2BvkVdxNaa5K%2BdP62nGjXR5oQOWgvuzgjg7RSYzeZ0ojR0IML%2B9B1JGQMWihhqYMBbJZxS5kq1NWX4e%2FsLwLROX9AUzW33Rxzmov%2BJNiVlIL%2BYYPaMhk0eH5ORZ3kxp06gn%2BykgMxn1tb3peSs%2FY6kRrGqQ8XdnFD1A2wYrBsT1lLmTj90PUGtG3YD5x9iYVyiMEG3svg%3D%3D&amp;X-Amz-Algorithm=AWS4-HMAC-SHA256&amp;X-Amz-Date=20240724T152623Z&amp;X-Amz-SignedHeaders=host&amp;X-Amz-Expires=300&amp;X-Amz-Credential=ASIAUPUUPRWEVMM57P3T%2F20240724%2Fus-east-1%2Fs3%2Faws4_request&amp;X-Amz-Signature=a93d03afec96f815049b342a00b7e2a68ba948d681220db7949f82363de1c55b"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pathway.md/home" TargetMode="External"/><Relationship Id="rId5" Type="http://schemas.openxmlformats.org/officeDocument/2006/relationships/hyperlink" Target="https://www.reachrx.ai/question" TargetMode="External"/><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8" Type="http://schemas.openxmlformats.org/officeDocument/2006/relationships/hyperlink" Target="https://arxiv.org/abs/2307.15043" TargetMode="External"/><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jailbreaking-llms.github.io/" TargetMode="External"/><Relationship Id="rId5" Type="http://schemas.openxmlformats.org/officeDocument/2006/relationships/image" Target="../media/image11.jpeg"/><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https://vanilla-emmental-550.notion.site/1cd8bdd2e2a34976a2fd4fcc01dbdd07?v=90466d91ab9b4d95b46c7c9e18e0c4b0"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6B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6D98D-7DBD-DD0C-F18A-01F1DF4D0BCC}"/>
              </a:ext>
            </a:extLst>
          </p:cNvPr>
          <p:cNvSpPr>
            <a:spLocks noGrp="1"/>
          </p:cNvSpPr>
          <p:nvPr>
            <p:ph type="ctrTitle"/>
          </p:nvPr>
        </p:nvSpPr>
        <p:spPr>
          <a:xfrm>
            <a:off x="1524000" y="3619500"/>
            <a:ext cx="9144000" cy="996434"/>
          </a:xfrm>
        </p:spPr>
        <p:txBody>
          <a:bodyPr/>
          <a:lstStyle/>
          <a:p>
            <a:r>
              <a:rPr lang="en-US" spc="100" dirty="0">
                <a:solidFill>
                  <a:schemeClr val="bg1"/>
                </a:solidFill>
                <a:latin typeface="Arial" panose="020B0604020202020204" pitchFamily="34" charset="0"/>
                <a:cs typeface="Arial" panose="020B0604020202020204" pitchFamily="34" charset="0"/>
              </a:rPr>
              <a:t>Generative AI</a:t>
            </a:r>
          </a:p>
        </p:txBody>
      </p:sp>
      <p:pic>
        <p:nvPicPr>
          <p:cNvPr id="8" name="Graphic 7">
            <a:extLst>
              <a:ext uri="{FF2B5EF4-FFF2-40B4-BE49-F238E27FC236}">
                <a16:creationId xmlns:a16="http://schemas.microsoft.com/office/drawing/2014/main" id="{F6619DE4-5330-4E1B-7089-6EDF416EF7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50236" y="6202918"/>
            <a:ext cx="2019300" cy="571500"/>
          </a:xfrm>
          <a:prstGeom prst="rect">
            <a:avLst/>
          </a:prstGeom>
        </p:spPr>
      </p:pic>
      <p:sp>
        <p:nvSpPr>
          <p:cNvPr id="10" name="TextBox 9">
            <a:extLst>
              <a:ext uri="{FF2B5EF4-FFF2-40B4-BE49-F238E27FC236}">
                <a16:creationId xmlns:a16="http://schemas.microsoft.com/office/drawing/2014/main" id="{E5BDC3A7-B40E-46B5-AA41-D535D7DC0A34}"/>
              </a:ext>
            </a:extLst>
          </p:cNvPr>
          <p:cNvSpPr txBox="1"/>
          <p:nvPr/>
        </p:nvSpPr>
        <p:spPr>
          <a:xfrm>
            <a:off x="2575132" y="3200400"/>
            <a:ext cx="7041736" cy="523220"/>
          </a:xfrm>
          <a:prstGeom prst="rect">
            <a:avLst/>
          </a:prstGeom>
          <a:noFill/>
        </p:spPr>
        <p:txBody>
          <a:bodyPr wrap="none" rtlCol="0">
            <a:spAutoFit/>
          </a:bodyPr>
          <a:lstStyle/>
          <a:p>
            <a:pPr algn="ctr"/>
            <a:r>
              <a:rPr lang="en-US" sz="2800" dirty="0">
                <a:solidFill>
                  <a:schemeClr val="bg1"/>
                </a:solidFill>
                <a:latin typeface="Arial" panose="020B0604020202020204" pitchFamily="34" charset="0"/>
                <a:cs typeface="Arial" panose="020B0604020202020204" pitchFamily="34" charset="0"/>
              </a:rPr>
              <a:t>Ethical Algorithms for the Modern Clinician:</a:t>
            </a:r>
          </a:p>
        </p:txBody>
      </p:sp>
    </p:spTree>
    <p:extLst>
      <p:ext uri="{BB962C8B-B14F-4D97-AF65-F5344CB8AC3E}">
        <p14:creationId xmlns:p14="http://schemas.microsoft.com/office/powerpoint/2010/main" val="2055170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C5112-94E2-C643-78DD-0A13FD7172A3}"/>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CE3453B-FDAB-5017-6DD1-982F8AE19CE9}"/>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0050235" y="6197486"/>
            <a:ext cx="2019300" cy="571500"/>
          </a:xfrm>
        </p:spPr>
      </p:pic>
      <p:sp>
        <p:nvSpPr>
          <p:cNvPr id="9" name="TextBox 8">
            <a:extLst>
              <a:ext uri="{FF2B5EF4-FFF2-40B4-BE49-F238E27FC236}">
                <a16:creationId xmlns:a16="http://schemas.microsoft.com/office/drawing/2014/main" id="{B6C4C0FB-1844-D1E9-9C17-C73921AD6B94}"/>
              </a:ext>
            </a:extLst>
          </p:cNvPr>
          <p:cNvSpPr txBox="1"/>
          <p:nvPr/>
        </p:nvSpPr>
        <p:spPr>
          <a:xfrm>
            <a:off x="308781" y="1594021"/>
            <a:ext cx="4910319" cy="3970318"/>
          </a:xfrm>
          <a:prstGeom prst="rect">
            <a:avLst/>
          </a:prstGeom>
          <a:noFill/>
        </p:spPr>
        <p:txBody>
          <a:bodyPr wrap="none" rtlCol="0">
            <a:spAutoFit/>
          </a:bodyPr>
          <a:lstStyle/>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5"/>
              </a:rPr>
              <a:t>Danielle Bitterman, MD</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6"/>
              </a:rPr>
              <a:t>Katie Link</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7"/>
              </a:rPr>
              <a:t>Sherman Leung</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8"/>
              </a:rPr>
              <a:t>Matthew Lungren, MD MPH</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9"/>
              </a:rPr>
              <a:t>Vivek Natarajan</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10"/>
              </a:rPr>
              <a:t>Irene Chen</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11"/>
              </a:rPr>
              <a:t>Dan Hashimoto, MD</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12"/>
              </a:rPr>
              <a:t>Chelsea Finn</a:t>
            </a:r>
            <a:endParaRPr lang="en-US" sz="2800" dirty="0">
              <a:solidFill>
                <a:schemeClr val="bg2">
                  <a:lumMod val="50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solidFill>
                  <a:schemeClr val="bg2">
                    <a:lumMod val="50000"/>
                  </a:schemeClr>
                </a:solidFill>
                <a:latin typeface="Arial" panose="020B0604020202020204" pitchFamily="34" charset="0"/>
                <a:cs typeface="Arial" panose="020B0604020202020204" pitchFamily="34" charset="0"/>
                <a:hlinkClick r:id="rId13"/>
              </a:rPr>
              <a:t>Roxanna </a:t>
            </a:r>
            <a:r>
              <a:rPr lang="en-US" sz="2800" dirty="0" err="1">
                <a:solidFill>
                  <a:schemeClr val="bg2">
                    <a:lumMod val="50000"/>
                  </a:schemeClr>
                </a:solidFill>
                <a:latin typeface="Arial" panose="020B0604020202020204" pitchFamily="34" charset="0"/>
                <a:cs typeface="Arial" panose="020B0604020202020204" pitchFamily="34" charset="0"/>
                <a:hlinkClick r:id="rId13"/>
              </a:rPr>
              <a:t>Daneshjou</a:t>
            </a:r>
            <a:r>
              <a:rPr lang="en-US" sz="2800" dirty="0">
                <a:solidFill>
                  <a:schemeClr val="bg2">
                    <a:lumMod val="50000"/>
                  </a:schemeClr>
                </a:solidFill>
                <a:latin typeface="Arial" panose="020B0604020202020204" pitchFamily="34" charset="0"/>
                <a:cs typeface="Arial" panose="020B0604020202020204" pitchFamily="34" charset="0"/>
                <a:hlinkClick r:id="rId13"/>
              </a:rPr>
              <a:t>, MD</a:t>
            </a:r>
            <a:endParaRPr lang="en-US" sz="2800" dirty="0">
              <a:solidFill>
                <a:schemeClr val="bg2">
                  <a:lumMod val="50000"/>
                </a:schemeClr>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51D7CB0-37D7-BBF0-809C-273B6CFA13E0}"/>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4000" spc="100" dirty="0">
                <a:solidFill>
                  <a:schemeClr val="bg1"/>
                </a:solidFill>
                <a:latin typeface="Arial" panose="020B0604020202020204" pitchFamily="34" charset="0"/>
                <a:cs typeface="Arial" panose="020B0604020202020204" pitchFamily="34" charset="0"/>
              </a:rPr>
              <a:t>How can I learn more?</a:t>
            </a:r>
          </a:p>
        </p:txBody>
      </p:sp>
    </p:spTree>
    <p:extLst>
      <p:ext uri="{BB962C8B-B14F-4D97-AF65-F5344CB8AC3E}">
        <p14:creationId xmlns:p14="http://schemas.microsoft.com/office/powerpoint/2010/main" val="4219187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3600" spc="100" dirty="0">
                <a:solidFill>
                  <a:schemeClr val="bg1"/>
                </a:solidFill>
                <a:latin typeface="Arial" panose="020B0604020202020204" pitchFamily="34" charset="0"/>
                <a:cs typeface="Arial" panose="020B0604020202020204" pitchFamily="34" charset="0"/>
              </a:rPr>
              <a:t>Key Takeaways</a:t>
            </a:r>
          </a:p>
        </p:txBody>
      </p:sp>
      <p:sp>
        <p:nvSpPr>
          <p:cNvPr id="6" name="TextBox 5">
            <a:extLst>
              <a:ext uri="{FF2B5EF4-FFF2-40B4-BE49-F238E27FC236}">
                <a16:creationId xmlns:a16="http://schemas.microsoft.com/office/drawing/2014/main" id="{FEC76384-13FC-C94A-F0FE-83339D11ABF4}"/>
              </a:ext>
            </a:extLst>
          </p:cNvPr>
          <p:cNvSpPr txBox="1"/>
          <p:nvPr/>
        </p:nvSpPr>
        <p:spPr>
          <a:xfrm>
            <a:off x="766535" y="1732687"/>
            <a:ext cx="10293350" cy="3153940"/>
          </a:xfrm>
          <a:prstGeom prst="rect">
            <a:avLst/>
          </a:prstGeom>
          <a:noFill/>
        </p:spPr>
        <p:txBody>
          <a:bodyPr wrap="square">
            <a:spAutoFit/>
          </a:bodyPr>
          <a:lstStyle/>
          <a:p>
            <a:pPr>
              <a:lnSpc>
                <a:spcPct val="120000"/>
              </a:lnSpc>
            </a:pPr>
            <a:r>
              <a:rPr lang="en-US" sz="2400" b="0" i="0" dirty="0">
                <a:solidFill>
                  <a:srgbClr val="495057"/>
                </a:solidFill>
                <a:effectLst/>
                <a:latin typeface="Arial" panose="020B0604020202020204" pitchFamily="34" charset="0"/>
                <a:cs typeface="Arial" panose="020B0604020202020204" pitchFamily="34" charset="0"/>
              </a:rPr>
              <a:t>Generative AI is a powerful new software tool that is becoming increasingly popular to use in a variety of different clinical and scientific workflows. While such tools can potentially be used to improve patient care and access to medical resources, they are also associated with their own set of limitations and challenges. As clinicians, we have a responsibility to think critically about the role of generative AI and ensure that future software is used responsibly.</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9482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lstStyle/>
          <a:p>
            <a:r>
              <a:rPr lang="en-US" spc="100" dirty="0">
                <a:solidFill>
                  <a:schemeClr val="bg1"/>
                </a:solidFill>
                <a:latin typeface="Arial" panose="020B0604020202020204" pitchFamily="34" charset="0"/>
                <a:cs typeface="Arial" panose="020B0604020202020204" pitchFamily="34" charset="0"/>
              </a:rPr>
              <a:t>Learning Objectives</a:t>
            </a:r>
          </a:p>
        </p:txBody>
      </p:sp>
      <p:sp>
        <p:nvSpPr>
          <p:cNvPr id="7" name="TextBox 6">
            <a:extLst>
              <a:ext uri="{FF2B5EF4-FFF2-40B4-BE49-F238E27FC236}">
                <a16:creationId xmlns:a16="http://schemas.microsoft.com/office/drawing/2014/main" id="{919D5C4F-D9EF-31AE-5923-D445B254963E}"/>
              </a:ext>
            </a:extLst>
          </p:cNvPr>
          <p:cNvSpPr txBox="1"/>
          <p:nvPr/>
        </p:nvSpPr>
        <p:spPr>
          <a:xfrm>
            <a:off x="315232" y="1538514"/>
            <a:ext cx="11561536" cy="2239844"/>
          </a:xfrm>
          <a:prstGeom prst="rect">
            <a:avLst/>
          </a:prstGeom>
          <a:noFill/>
        </p:spPr>
        <p:txBody>
          <a:bodyPr wrap="square" rtlCol="0">
            <a:spAutoFit/>
          </a:bodyPr>
          <a:lstStyle/>
          <a:p>
            <a:pPr marL="342900" indent="-342900">
              <a:lnSpc>
                <a:spcPct val="150000"/>
              </a:lnSpc>
              <a:buFont typeface="+mj-lt"/>
              <a:buAutoNum type="arabicPeriod"/>
            </a:pPr>
            <a:r>
              <a:rPr lang="en-US" sz="240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Define</a:t>
            </a:r>
            <a:r>
              <a:rPr lang="en-US" sz="2400" dirty="0">
                <a:latin typeface="Arial" panose="020B0604020202020204" pitchFamily="34" charset="0"/>
                <a:cs typeface="Arial" panose="020B0604020202020204" pitchFamily="34" charset="0"/>
              </a:rPr>
              <a:t> generative AI and </a:t>
            </a:r>
            <a:r>
              <a:rPr lang="en-US" sz="2400" b="1" dirty="0">
                <a:latin typeface="Arial" panose="020B0604020202020204" pitchFamily="34" charset="0"/>
                <a:cs typeface="Arial" panose="020B0604020202020204" pitchFamily="34" charset="0"/>
              </a:rPr>
              <a:t>describe</a:t>
            </a:r>
            <a:r>
              <a:rPr lang="en-US" sz="2400" dirty="0">
                <a:latin typeface="Arial" panose="020B0604020202020204" pitchFamily="34" charset="0"/>
                <a:cs typeface="Arial" panose="020B0604020202020204" pitchFamily="34" charset="0"/>
              </a:rPr>
              <a:t> its applications in clinical medicine and the life sciences.</a:t>
            </a:r>
          </a:p>
          <a:p>
            <a:pPr marL="342900" indent="-342900">
              <a:lnSpc>
                <a:spcPct val="150000"/>
              </a:lnSpc>
              <a:buFont typeface="+mj-lt"/>
              <a:buAutoNum type="arabicPeriod"/>
            </a:pPr>
            <a:r>
              <a:rPr lang="en-US" sz="240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List</a:t>
            </a:r>
            <a:r>
              <a:rPr lang="en-US" sz="2400" dirty="0">
                <a:latin typeface="Arial" panose="020B0604020202020204" pitchFamily="34" charset="0"/>
                <a:cs typeface="Arial" panose="020B0604020202020204" pitchFamily="34" charset="0"/>
              </a:rPr>
              <a:t> new challenges facing patients and clinicians as a result of generative AI software.</a:t>
            </a:r>
          </a:p>
        </p:txBody>
      </p:sp>
      <p:pic>
        <p:nvPicPr>
          <p:cNvPr id="3" name="Picture 2">
            <a:extLst>
              <a:ext uri="{FF2B5EF4-FFF2-40B4-BE49-F238E27FC236}">
                <a16:creationId xmlns:a16="http://schemas.microsoft.com/office/drawing/2014/main" id="{37639287-1520-AA6F-7634-828F8DDD487E}"/>
              </a:ext>
            </a:extLst>
          </p:cNvPr>
          <p:cNvPicPr>
            <a:picLocks noChangeAspect="1"/>
          </p:cNvPicPr>
          <p:nvPr/>
        </p:nvPicPr>
        <p:blipFill>
          <a:blip r:embed="rId4"/>
          <a:srcRect/>
          <a:stretch/>
        </p:blipFill>
        <p:spPr>
          <a:xfrm>
            <a:off x="315232" y="4545307"/>
            <a:ext cx="1917700" cy="1917700"/>
          </a:xfrm>
          <a:prstGeom prst="rect">
            <a:avLst/>
          </a:prstGeom>
        </p:spPr>
      </p:pic>
    </p:spTree>
    <p:extLst>
      <p:ext uri="{BB962C8B-B14F-4D97-AF65-F5344CB8AC3E}">
        <p14:creationId xmlns:p14="http://schemas.microsoft.com/office/powerpoint/2010/main" val="94430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lstStyle/>
          <a:p>
            <a:r>
              <a:rPr lang="en-US" spc="100" dirty="0">
                <a:solidFill>
                  <a:schemeClr val="bg1"/>
                </a:solidFill>
                <a:latin typeface="Arial" panose="020B0604020202020204" pitchFamily="34" charset="0"/>
                <a:cs typeface="Arial" panose="020B0604020202020204" pitchFamily="34" charset="0"/>
              </a:rPr>
              <a:t>What is generative AI?</a:t>
            </a:r>
          </a:p>
        </p:txBody>
      </p:sp>
      <p:grpSp>
        <p:nvGrpSpPr>
          <p:cNvPr id="6" name="Group 5">
            <a:extLst>
              <a:ext uri="{FF2B5EF4-FFF2-40B4-BE49-F238E27FC236}">
                <a16:creationId xmlns:a16="http://schemas.microsoft.com/office/drawing/2014/main" id="{38B16AA4-627C-48A8-4684-379ED128AA88}"/>
              </a:ext>
            </a:extLst>
          </p:cNvPr>
          <p:cNvGrpSpPr/>
          <p:nvPr/>
        </p:nvGrpSpPr>
        <p:grpSpPr>
          <a:xfrm>
            <a:off x="896389" y="1695955"/>
            <a:ext cx="10399222" cy="1851370"/>
            <a:chOff x="896389" y="3846904"/>
            <a:chExt cx="10399222" cy="1851370"/>
          </a:xfrm>
        </p:grpSpPr>
        <p:grpSp>
          <p:nvGrpSpPr>
            <p:cNvPr id="7" name="Group 6">
              <a:extLst>
                <a:ext uri="{FF2B5EF4-FFF2-40B4-BE49-F238E27FC236}">
                  <a16:creationId xmlns:a16="http://schemas.microsoft.com/office/drawing/2014/main" id="{E841EF0E-AE61-E47A-582F-3D39AC85B414}"/>
                </a:ext>
              </a:extLst>
            </p:cNvPr>
            <p:cNvGrpSpPr/>
            <p:nvPr/>
          </p:nvGrpSpPr>
          <p:grpSpPr>
            <a:xfrm>
              <a:off x="896389" y="3846904"/>
              <a:ext cx="10399222" cy="1851370"/>
              <a:chOff x="896389" y="3846903"/>
              <a:chExt cx="10399222" cy="2159219"/>
            </a:xfrm>
          </p:grpSpPr>
          <p:grpSp>
            <p:nvGrpSpPr>
              <p:cNvPr id="10" name="Group 9">
                <a:extLst>
                  <a:ext uri="{FF2B5EF4-FFF2-40B4-BE49-F238E27FC236}">
                    <a16:creationId xmlns:a16="http://schemas.microsoft.com/office/drawing/2014/main" id="{A2BFFA53-DDFD-B340-2B43-EF4BC29B1A33}"/>
                  </a:ext>
                </a:extLst>
              </p:cNvPr>
              <p:cNvGrpSpPr/>
              <p:nvPr/>
            </p:nvGrpSpPr>
            <p:grpSpPr>
              <a:xfrm>
                <a:off x="896389" y="3846904"/>
                <a:ext cx="10399222" cy="2159217"/>
                <a:chOff x="896388" y="3742818"/>
                <a:chExt cx="10399222" cy="2159217"/>
              </a:xfrm>
            </p:grpSpPr>
            <p:sp>
              <p:nvSpPr>
                <p:cNvPr id="12" name="Round Same Side Corner Rectangle 11">
                  <a:extLst>
                    <a:ext uri="{FF2B5EF4-FFF2-40B4-BE49-F238E27FC236}">
                      <a16:creationId xmlns:a16="http://schemas.microsoft.com/office/drawing/2014/main" id="{A3DB9A75-5881-7845-A469-812D6FC3A76A}"/>
                    </a:ext>
                  </a:extLst>
                </p:cNvPr>
                <p:cNvSpPr/>
                <p:nvPr/>
              </p:nvSpPr>
              <p:spPr>
                <a:xfrm>
                  <a:off x="896389" y="3742818"/>
                  <a:ext cx="10399221" cy="440575"/>
                </a:xfrm>
                <a:prstGeom prst="round2SameRect">
                  <a:avLst/>
                </a:prstGeom>
                <a:solidFill>
                  <a:srgbClr val="EBF0F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EB73D0D0-FE6F-3073-85D8-C6576A48345D}"/>
                    </a:ext>
                  </a:extLst>
                </p:cNvPr>
                <p:cNvSpPr/>
                <p:nvPr/>
              </p:nvSpPr>
              <p:spPr>
                <a:xfrm flipV="1">
                  <a:off x="896388" y="4183391"/>
                  <a:ext cx="10399221" cy="1718644"/>
                </a:xfrm>
                <a:prstGeom prst="round2SameRect">
                  <a:avLst>
                    <a:gd name="adj1" fmla="val 5059"/>
                    <a:gd name="adj2" fmla="val 0"/>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ound Same Side Corner Rectangle 10">
                <a:extLst>
                  <a:ext uri="{FF2B5EF4-FFF2-40B4-BE49-F238E27FC236}">
                    <a16:creationId xmlns:a16="http://schemas.microsoft.com/office/drawing/2014/main" id="{1777DD1E-1E65-D0FF-A937-0849836E976E}"/>
                  </a:ext>
                </a:extLst>
              </p:cNvPr>
              <p:cNvSpPr/>
              <p:nvPr/>
            </p:nvSpPr>
            <p:spPr>
              <a:xfrm rot="16200000">
                <a:off x="-117064" y="4860358"/>
                <a:ext cx="2159219" cy="132310"/>
              </a:xfrm>
              <a:prstGeom prst="round2SameRect">
                <a:avLst>
                  <a:gd name="adj1" fmla="val 50000"/>
                  <a:gd name="adj2" fmla="val 0"/>
                </a:avLst>
              </a:prstGeom>
              <a:solidFill>
                <a:srgbClr val="013C7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E8BE7192-C598-9611-0432-2C5C658ECB61}"/>
                </a:ext>
              </a:extLst>
            </p:cNvPr>
            <p:cNvSpPr txBox="1"/>
            <p:nvPr/>
          </p:nvSpPr>
          <p:spPr>
            <a:xfrm>
              <a:off x="1162709" y="3848805"/>
              <a:ext cx="3420552" cy="369332"/>
            </a:xfrm>
            <a:prstGeom prst="rect">
              <a:avLst/>
            </a:prstGeom>
            <a:noFill/>
          </p:spPr>
          <p:txBody>
            <a:bodyPr wrap="none" rtlCol="0">
              <a:spAutoFit/>
            </a:bodyPr>
            <a:lstStyle/>
            <a:p>
              <a:r>
                <a:rPr lang="en-US" b="1" spc="100" dirty="0">
                  <a:solidFill>
                    <a:schemeClr val="tx1">
                      <a:lumMod val="65000"/>
                      <a:lumOff val="35000"/>
                    </a:schemeClr>
                  </a:solidFill>
                  <a:latin typeface="Arial" panose="020B0604020202020204" pitchFamily="34" charset="0"/>
                  <a:cs typeface="Arial" panose="020B0604020202020204" pitchFamily="34" charset="0"/>
                </a:rPr>
                <a:t>Definition of Generative AI</a:t>
              </a:r>
            </a:p>
          </p:txBody>
        </p:sp>
        <p:sp>
          <p:nvSpPr>
            <p:cNvPr id="9" name="TextBox 8">
              <a:extLst>
                <a:ext uri="{FF2B5EF4-FFF2-40B4-BE49-F238E27FC236}">
                  <a16:creationId xmlns:a16="http://schemas.microsoft.com/office/drawing/2014/main" id="{AD3CB0D9-0495-6584-6C71-B9A6CFF9B235}"/>
                </a:ext>
              </a:extLst>
            </p:cNvPr>
            <p:cNvSpPr txBox="1"/>
            <p:nvPr/>
          </p:nvSpPr>
          <p:spPr>
            <a:xfrm>
              <a:off x="1162709" y="4343340"/>
              <a:ext cx="9988511" cy="1166345"/>
            </a:xfrm>
            <a:prstGeom prst="rect">
              <a:avLst/>
            </a:prstGeom>
            <a:noFill/>
          </p:spPr>
          <p:txBody>
            <a:bodyPr wrap="square" rtlCol="0">
              <a:spAutoFit/>
            </a:bodyPr>
            <a:lstStyle/>
            <a:p>
              <a:pPr>
                <a:lnSpc>
                  <a:spcPct val="120000"/>
                </a:lnSpc>
              </a:pPr>
              <a:r>
                <a:rPr lang="en-US" sz="2000" spc="100" dirty="0">
                  <a:solidFill>
                    <a:schemeClr val="tx1">
                      <a:lumMod val="65000"/>
                      <a:lumOff val="35000"/>
                    </a:schemeClr>
                  </a:solidFill>
                  <a:latin typeface="Arial" panose="020B0604020202020204" pitchFamily="34" charset="0"/>
                  <a:cs typeface="Arial" panose="020B0604020202020204" pitchFamily="34" charset="0"/>
                </a:rPr>
                <a:t>Generative AI are machine learning algorithms that learn from large datasets to </a:t>
              </a:r>
              <a:r>
                <a:rPr lang="en-US" sz="2000" i="1" spc="100" dirty="0">
                  <a:solidFill>
                    <a:schemeClr val="tx1">
                      <a:lumMod val="65000"/>
                      <a:lumOff val="35000"/>
                    </a:schemeClr>
                  </a:solidFill>
                  <a:latin typeface="Arial" panose="020B0604020202020204" pitchFamily="34" charset="0"/>
                  <a:cs typeface="Arial" panose="020B0604020202020204" pitchFamily="34" charset="0"/>
                </a:rPr>
                <a:t>generate</a:t>
              </a:r>
              <a:r>
                <a:rPr lang="en-US" sz="2000" spc="100" dirty="0">
                  <a:solidFill>
                    <a:schemeClr val="tx1">
                      <a:lumMod val="65000"/>
                      <a:lumOff val="35000"/>
                    </a:schemeClr>
                  </a:solidFill>
                  <a:latin typeface="Arial" panose="020B0604020202020204" pitchFamily="34" charset="0"/>
                  <a:cs typeface="Arial" panose="020B0604020202020204" pitchFamily="34" charset="0"/>
                </a:rPr>
                <a:t> new, previously unseen samples that look like the input samples from the dataset.</a:t>
              </a:r>
            </a:p>
          </p:txBody>
        </p:sp>
      </p:grpSp>
      <p:sp>
        <p:nvSpPr>
          <p:cNvPr id="14" name="TextBox 13">
            <a:extLst>
              <a:ext uri="{FF2B5EF4-FFF2-40B4-BE49-F238E27FC236}">
                <a16:creationId xmlns:a16="http://schemas.microsoft.com/office/drawing/2014/main" id="{0F07EF1E-15D5-2B52-3653-72B7F3D26ACD}"/>
              </a:ext>
            </a:extLst>
          </p:cNvPr>
          <p:cNvSpPr txBox="1"/>
          <p:nvPr/>
        </p:nvSpPr>
        <p:spPr>
          <a:xfrm>
            <a:off x="315231" y="3574079"/>
            <a:ext cx="11561536" cy="2793842"/>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Patient Education</a:t>
            </a:r>
            <a:endParaRPr lang="en-US" sz="24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Clinical Decision Support </a:t>
            </a:r>
            <a:r>
              <a:rPr lang="en-US" sz="2400" dirty="0">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hlinkClick r:id="rId5"/>
              </a:rPr>
              <a:t>Glass Health</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hlinkClick r:id="rId6"/>
              </a:rPr>
              <a:t>Pathway MD</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hlinkClick r:id="rId7"/>
              </a:rPr>
              <a:t>Hippocratic AI</a:t>
            </a:r>
            <a:r>
              <a:rPr lang="en-US" sz="2400" dirty="0">
                <a:latin typeface="Arial" panose="020B0604020202020204" pitchFamily="34" charset="0"/>
                <a:cs typeface="Arial" panose="020B0604020202020204" pitchFamily="34" charset="0"/>
              </a:rPr>
              <a:t>)</a:t>
            </a: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Clinical Documentation</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hlinkClick r:id="rId8"/>
              </a:rPr>
              <a:t>Abridge</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hlinkClick r:id="rId9"/>
              </a:rPr>
              <a:t>DeepScribe</a:t>
            </a:r>
            <a:r>
              <a:rPr lang="en-US" sz="2400"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hlinkClick r:id="rId10"/>
              </a:rPr>
              <a:t>Pocket Scribe</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Privacy-Preserving Learning</a:t>
            </a: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Designing New Drugs </a:t>
            </a:r>
            <a:r>
              <a:rPr lang="en-US" sz="2400" dirty="0">
                <a:latin typeface="Arial" panose="020B0604020202020204" pitchFamily="34" charset="0"/>
                <a:cs typeface="Arial" panose="020B0604020202020204" pitchFamily="34" charset="0"/>
              </a:rPr>
              <a:t>(</a:t>
            </a:r>
            <a:r>
              <a:rPr lang="en-US" sz="2400" b="1" dirty="0">
                <a:latin typeface="Arial" panose="020B0604020202020204" pitchFamily="34" charset="0"/>
                <a:cs typeface="Arial" panose="020B0604020202020204" pitchFamily="34" charset="0"/>
                <a:hlinkClick r:id="rId11"/>
              </a:rPr>
              <a:t>Antibiotics</a:t>
            </a:r>
            <a:r>
              <a:rPr lang="en-US" sz="2400" b="1"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hlinkClick r:id="rId12"/>
              </a:rPr>
              <a:t>Drug Repurposing</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284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lstStyle/>
          <a:p>
            <a:r>
              <a:rPr lang="en-US" spc="100" dirty="0">
                <a:solidFill>
                  <a:schemeClr val="bg1"/>
                </a:solidFill>
                <a:latin typeface="Arial" panose="020B0604020202020204" pitchFamily="34" charset="0"/>
                <a:cs typeface="Arial" panose="020B0604020202020204" pitchFamily="34" charset="0"/>
              </a:rPr>
              <a:t>What are some problems with </a:t>
            </a:r>
            <a:r>
              <a:rPr lang="en-US" spc="100" dirty="0" err="1">
                <a:solidFill>
                  <a:schemeClr val="bg1"/>
                </a:solidFill>
                <a:latin typeface="Arial" panose="020B0604020202020204" pitchFamily="34" charset="0"/>
                <a:cs typeface="Arial" panose="020B0604020202020204" pitchFamily="34" charset="0"/>
              </a:rPr>
              <a:t>GenAI</a:t>
            </a:r>
            <a:r>
              <a:rPr lang="en-US" spc="100" dirty="0">
                <a:solidFill>
                  <a:schemeClr val="bg1"/>
                </a:solidFill>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1407EF83-3BF4-85E8-DE76-723176292B7D}"/>
              </a:ext>
            </a:extLst>
          </p:cNvPr>
          <p:cNvSpPr txBox="1"/>
          <p:nvPr/>
        </p:nvSpPr>
        <p:spPr>
          <a:xfrm>
            <a:off x="315232" y="1519992"/>
            <a:ext cx="11561536" cy="2239844"/>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Fairness</a:t>
            </a: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Privacy and Intellectual Property</a:t>
            </a: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Toxicity</a:t>
            </a:r>
          </a:p>
          <a:p>
            <a:pPr marL="342900" indent="-342900">
              <a:lnSpc>
                <a:spcPct val="15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Hallucinations</a:t>
            </a:r>
          </a:p>
        </p:txBody>
      </p:sp>
    </p:spTree>
    <p:extLst>
      <p:ext uri="{BB962C8B-B14F-4D97-AF65-F5344CB8AC3E}">
        <p14:creationId xmlns:p14="http://schemas.microsoft.com/office/powerpoint/2010/main" val="297384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4000" spc="100" dirty="0">
                <a:solidFill>
                  <a:schemeClr val="bg1"/>
                </a:solidFill>
                <a:latin typeface="Arial" panose="020B0604020202020204" pitchFamily="34" charset="0"/>
                <a:cs typeface="Arial" panose="020B0604020202020204" pitchFamily="34" charset="0"/>
              </a:rPr>
              <a:t>Should </a:t>
            </a:r>
            <a:r>
              <a:rPr lang="en-US" sz="4000" spc="100" dirty="0" err="1">
                <a:solidFill>
                  <a:schemeClr val="bg1"/>
                </a:solidFill>
                <a:latin typeface="Arial" panose="020B0604020202020204" pitchFamily="34" charset="0"/>
                <a:cs typeface="Arial" panose="020B0604020202020204" pitchFamily="34" charset="0"/>
              </a:rPr>
              <a:t>GenAI</a:t>
            </a:r>
            <a:r>
              <a:rPr lang="en-US" sz="4000" spc="100" dirty="0">
                <a:solidFill>
                  <a:schemeClr val="bg1"/>
                </a:solidFill>
                <a:latin typeface="Arial" panose="020B0604020202020204" pitchFamily="34" charset="0"/>
                <a:cs typeface="Arial" panose="020B0604020202020204" pitchFamily="34" charset="0"/>
              </a:rPr>
              <a:t> be used in academic research?</a:t>
            </a:r>
          </a:p>
        </p:txBody>
      </p:sp>
      <p:pic>
        <p:nvPicPr>
          <p:cNvPr id="1026" name="Picture 2">
            <a:extLst>
              <a:ext uri="{FF2B5EF4-FFF2-40B4-BE49-F238E27FC236}">
                <a16:creationId xmlns:a16="http://schemas.microsoft.com/office/drawing/2014/main" id="{CFC6E01A-991F-E958-BF01-BE3A7254EB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262" y="1849172"/>
            <a:ext cx="5474529" cy="340042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78D2F3A-869B-9273-DC5B-74B480A87762}"/>
              </a:ext>
            </a:extLst>
          </p:cNvPr>
          <p:cNvSpPr txBox="1"/>
          <p:nvPr/>
        </p:nvSpPr>
        <p:spPr>
          <a:xfrm>
            <a:off x="210262" y="5335322"/>
            <a:ext cx="559769" cy="338554"/>
          </a:xfrm>
          <a:prstGeom prst="rect">
            <a:avLst/>
          </a:prstGeom>
          <a:noFill/>
        </p:spPr>
        <p:txBody>
          <a:bodyPr wrap="none" rtlCol="0">
            <a:spAutoFit/>
          </a:bodyPr>
          <a:lstStyle/>
          <a:p>
            <a:r>
              <a:rPr lang="en-US" sz="1600" dirty="0">
                <a:solidFill>
                  <a:schemeClr val="bg2">
                    <a:lumMod val="50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Link</a:t>
            </a:r>
            <a:endParaRPr lang="en-US" dirty="0">
              <a:solidFill>
                <a:schemeClr val="bg2">
                  <a:lumMod val="50000"/>
                </a:schemeClr>
              </a:solidFill>
              <a:latin typeface="Arial" panose="020B0604020202020204" pitchFamily="34" charset="0"/>
              <a:cs typeface="Arial" panose="020B0604020202020204" pitchFamily="34" charset="0"/>
            </a:endParaRPr>
          </a:p>
        </p:txBody>
      </p:sp>
      <p:pic>
        <p:nvPicPr>
          <p:cNvPr id="9" name="Picture 8" descr="A close-up of a document&#10;&#10;Description automatically generated">
            <a:extLst>
              <a:ext uri="{FF2B5EF4-FFF2-40B4-BE49-F238E27FC236}">
                <a16:creationId xmlns:a16="http://schemas.microsoft.com/office/drawing/2014/main" id="{473E2F9A-FFE6-D73E-5FFC-BF651B5A6371}"/>
              </a:ext>
            </a:extLst>
          </p:cNvPr>
          <p:cNvPicPr>
            <a:picLocks noChangeAspect="1"/>
          </p:cNvPicPr>
          <p:nvPr/>
        </p:nvPicPr>
        <p:blipFill>
          <a:blip r:embed="rId6"/>
          <a:stretch>
            <a:fillRect/>
          </a:stretch>
        </p:blipFill>
        <p:spPr>
          <a:xfrm>
            <a:off x="5838835" y="1515635"/>
            <a:ext cx="4921930" cy="4567897"/>
          </a:xfrm>
          <a:prstGeom prst="rect">
            <a:avLst/>
          </a:prstGeom>
        </p:spPr>
      </p:pic>
      <p:pic>
        <p:nvPicPr>
          <p:cNvPr id="11" name="Picture 10" descr="A screenshot of a chat&#10;&#10;Description automatically generated">
            <a:extLst>
              <a:ext uri="{FF2B5EF4-FFF2-40B4-BE49-F238E27FC236}">
                <a16:creationId xmlns:a16="http://schemas.microsoft.com/office/drawing/2014/main" id="{4284B94F-4755-1730-D050-E3C238F5CABC}"/>
              </a:ext>
            </a:extLst>
          </p:cNvPr>
          <p:cNvPicPr>
            <a:picLocks noChangeAspect="1"/>
          </p:cNvPicPr>
          <p:nvPr/>
        </p:nvPicPr>
        <p:blipFill>
          <a:blip r:embed="rId7"/>
          <a:stretch>
            <a:fillRect/>
          </a:stretch>
        </p:blipFill>
        <p:spPr>
          <a:xfrm>
            <a:off x="210262" y="1515636"/>
            <a:ext cx="5509391" cy="4991181"/>
          </a:xfrm>
          <a:prstGeom prst="rect">
            <a:avLst/>
          </a:prstGeom>
        </p:spPr>
      </p:pic>
    </p:spTree>
    <p:extLst>
      <p:ext uri="{BB962C8B-B14F-4D97-AF65-F5344CB8AC3E}">
        <p14:creationId xmlns:p14="http://schemas.microsoft.com/office/powerpoint/2010/main" val="239491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4000" spc="100" dirty="0">
                <a:solidFill>
                  <a:schemeClr val="bg1"/>
                </a:solidFill>
                <a:latin typeface="Arial" panose="020B0604020202020204" pitchFamily="34" charset="0"/>
                <a:cs typeface="Arial" panose="020B0604020202020204" pitchFamily="34" charset="0"/>
              </a:rPr>
              <a:t>Should </a:t>
            </a:r>
            <a:r>
              <a:rPr lang="en-US" sz="4000" spc="100" dirty="0" err="1">
                <a:solidFill>
                  <a:schemeClr val="bg1"/>
                </a:solidFill>
                <a:latin typeface="Arial" panose="020B0604020202020204" pitchFamily="34" charset="0"/>
                <a:cs typeface="Arial" panose="020B0604020202020204" pitchFamily="34" charset="0"/>
              </a:rPr>
              <a:t>GenAI</a:t>
            </a:r>
            <a:r>
              <a:rPr lang="en-US" sz="4000" spc="100" dirty="0">
                <a:solidFill>
                  <a:schemeClr val="bg1"/>
                </a:solidFill>
                <a:latin typeface="Arial" panose="020B0604020202020204" pitchFamily="34" charset="0"/>
                <a:cs typeface="Arial" panose="020B0604020202020204" pitchFamily="34" charset="0"/>
              </a:rPr>
              <a:t> be used in education?</a:t>
            </a:r>
          </a:p>
        </p:txBody>
      </p:sp>
      <p:pic>
        <p:nvPicPr>
          <p:cNvPr id="4" name="Picture 3" descr="A close-up of a text&#10;&#10;Description automatically generated">
            <a:extLst>
              <a:ext uri="{FF2B5EF4-FFF2-40B4-BE49-F238E27FC236}">
                <a16:creationId xmlns:a16="http://schemas.microsoft.com/office/drawing/2014/main" id="{92D14040-8423-3015-8FE7-8191FD0CB9DA}"/>
              </a:ext>
            </a:extLst>
          </p:cNvPr>
          <p:cNvPicPr>
            <a:picLocks noChangeAspect="1"/>
          </p:cNvPicPr>
          <p:nvPr/>
        </p:nvPicPr>
        <p:blipFill>
          <a:blip r:embed="rId4"/>
          <a:stretch>
            <a:fillRect/>
          </a:stretch>
        </p:blipFill>
        <p:spPr>
          <a:xfrm>
            <a:off x="4150829" y="2393467"/>
            <a:ext cx="7772400" cy="2891182"/>
          </a:xfrm>
          <a:prstGeom prst="rect">
            <a:avLst/>
          </a:prstGeom>
        </p:spPr>
      </p:pic>
      <p:grpSp>
        <p:nvGrpSpPr>
          <p:cNvPr id="12" name="Group 11">
            <a:extLst>
              <a:ext uri="{FF2B5EF4-FFF2-40B4-BE49-F238E27FC236}">
                <a16:creationId xmlns:a16="http://schemas.microsoft.com/office/drawing/2014/main" id="{0DC862FD-37E1-9F87-E58D-8758E91DCE01}"/>
              </a:ext>
            </a:extLst>
          </p:cNvPr>
          <p:cNvGrpSpPr/>
          <p:nvPr/>
        </p:nvGrpSpPr>
        <p:grpSpPr>
          <a:xfrm>
            <a:off x="321779" y="2393467"/>
            <a:ext cx="3617912" cy="2743200"/>
            <a:chOff x="3350985" y="2057400"/>
            <a:chExt cx="3617912" cy="2743200"/>
          </a:xfrm>
        </p:grpSpPr>
        <p:pic>
          <p:nvPicPr>
            <p:cNvPr id="8" name="Picture 7" descr="A white sheet with black text&#10;&#10;Description automatically generated with medium confidence">
              <a:extLst>
                <a:ext uri="{FF2B5EF4-FFF2-40B4-BE49-F238E27FC236}">
                  <a16:creationId xmlns:a16="http://schemas.microsoft.com/office/drawing/2014/main" id="{627F4EE3-ABB7-63A5-485C-A085F5F4E755}"/>
                </a:ext>
              </a:extLst>
            </p:cNvPr>
            <p:cNvPicPr>
              <a:picLocks noChangeAspect="1"/>
            </p:cNvPicPr>
            <p:nvPr/>
          </p:nvPicPr>
          <p:blipFill rotWithShape="1">
            <a:blip r:embed="rId5"/>
            <a:srcRect l="55909"/>
            <a:stretch/>
          </p:blipFill>
          <p:spPr>
            <a:xfrm>
              <a:off x="4124325" y="2057400"/>
              <a:ext cx="2844572" cy="2743200"/>
            </a:xfrm>
            <a:prstGeom prst="rect">
              <a:avLst/>
            </a:prstGeom>
          </p:spPr>
        </p:pic>
        <p:pic>
          <p:nvPicPr>
            <p:cNvPr id="10" name="Picture 9" descr="A white sheet with black text&#10;&#10;Description automatically generated with medium confidence">
              <a:extLst>
                <a:ext uri="{FF2B5EF4-FFF2-40B4-BE49-F238E27FC236}">
                  <a16:creationId xmlns:a16="http://schemas.microsoft.com/office/drawing/2014/main" id="{244FBD95-280F-E7B2-8D5C-EFFF5FE8D89A}"/>
                </a:ext>
              </a:extLst>
            </p:cNvPr>
            <p:cNvPicPr>
              <a:picLocks noChangeAspect="1"/>
            </p:cNvPicPr>
            <p:nvPr/>
          </p:nvPicPr>
          <p:blipFill rotWithShape="1">
            <a:blip r:embed="rId5"/>
            <a:srcRect r="84175"/>
            <a:stretch/>
          </p:blipFill>
          <p:spPr>
            <a:xfrm>
              <a:off x="3350985" y="2057400"/>
              <a:ext cx="1020990" cy="2743200"/>
            </a:xfrm>
            <a:prstGeom prst="rect">
              <a:avLst/>
            </a:prstGeom>
          </p:spPr>
        </p:pic>
      </p:grpSp>
      <p:sp>
        <p:nvSpPr>
          <p:cNvPr id="13" name="TextBox 12">
            <a:extLst>
              <a:ext uri="{FF2B5EF4-FFF2-40B4-BE49-F238E27FC236}">
                <a16:creationId xmlns:a16="http://schemas.microsoft.com/office/drawing/2014/main" id="{3C323C47-A870-071D-C807-EAE67C1DEA8F}"/>
              </a:ext>
            </a:extLst>
          </p:cNvPr>
          <p:cNvSpPr txBox="1"/>
          <p:nvPr/>
        </p:nvSpPr>
        <p:spPr>
          <a:xfrm>
            <a:off x="321779" y="5136667"/>
            <a:ext cx="2284600" cy="338554"/>
          </a:xfrm>
          <a:prstGeom prst="rect">
            <a:avLst/>
          </a:prstGeom>
          <a:noFill/>
        </p:spPr>
        <p:txBody>
          <a:bodyPr wrap="none" rtlCol="0">
            <a:spAutoFit/>
          </a:bodyPr>
          <a:lstStyle/>
          <a:p>
            <a:r>
              <a:rPr lang="en-US" sz="1600" dirty="0" err="1">
                <a:solidFill>
                  <a:schemeClr val="bg2">
                    <a:lumMod val="50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Bastani</a:t>
            </a:r>
            <a:r>
              <a:rPr lang="en-US" sz="1600" dirty="0">
                <a:solidFill>
                  <a:schemeClr val="bg2">
                    <a:lumMod val="50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 H et al. (2024).</a:t>
            </a:r>
            <a:endParaRPr lang="en-US" sz="1600"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40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3600" spc="100" dirty="0">
                <a:solidFill>
                  <a:schemeClr val="bg1"/>
                </a:solidFill>
                <a:latin typeface="Arial" panose="020B0604020202020204" pitchFamily="34" charset="0"/>
                <a:cs typeface="Arial" panose="020B0604020202020204" pitchFamily="34" charset="0"/>
              </a:rPr>
              <a:t>Should </a:t>
            </a:r>
            <a:r>
              <a:rPr lang="en-US" sz="3600" spc="100" dirty="0" err="1">
                <a:solidFill>
                  <a:schemeClr val="bg1"/>
                </a:solidFill>
                <a:latin typeface="Arial" panose="020B0604020202020204" pitchFamily="34" charset="0"/>
                <a:cs typeface="Arial" panose="020B0604020202020204" pitchFamily="34" charset="0"/>
              </a:rPr>
              <a:t>GenAI</a:t>
            </a:r>
            <a:r>
              <a:rPr lang="en-US" sz="3600" spc="100" dirty="0">
                <a:solidFill>
                  <a:schemeClr val="bg1"/>
                </a:solidFill>
                <a:latin typeface="Arial" panose="020B0604020202020204" pitchFamily="34" charset="0"/>
                <a:cs typeface="Arial" panose="020B0604020202020204" pitchFamily="34" charset="0"/>
              </a:rPr>
              <a:t> be used for clinical decision support?</a:t>
            </a:r>
          </a:p>
        </p:txBody>
      </p:sp>
      <p:sp>
        <p:nvSpPr>
          <p:cNvPr id="4" name="TextBox 3">
            <a:extLst>
              <a:ext uri="{FF2B5EF4-FFF2-40B4-BE49-F238E27FC236}">
                <a16:creationId xmlns:a16="http://schemas.microsoft.com/office/drawing/2014/main" id="{D368D521-C50B-C1A3-0510-B42DB92A1B82}"/>
              </a:ext>
            </a:extLst>
          </p:cNvPr>
          <p:cNvSpPr txBox="1"/>
          <p:nvPr/>
        </p:nvSpPr>
        <p:spPr>
          <a:xfrm>
            <a:off x="315232" y="1538514"/>
            <a:ext cx="11561536" cy="1131848"/>
          </a:xfrm>
          <a:prstGeom prst="rect">
            <a:avLst/>
          </a:prstGeom>
          <a:noFill/>
        </p:spPr>
        <p:txBody>
          <a:bodyPr wrap="square" rtlCol="0">
            <a:spAutoFit/>
          </a:bodyPr>
          <a:lstStyle/>
          <a:p>
            <a:pPr marL="342900" indent="-342900">
              <a:lnSpc>
                <a:spcPct val="150000"/>
              </a:lnSpc>
              <a:buFont typeface="+mj-lt"/>
              <a:buAutoNum type="arabicPeriod"/>
            </a:pPr>
            <a:r>
              <a:rPr lang="en-US" sz="2400" dirty="0" err="1">
                <a:latin typeface="Arial" panose="020B0604020202020204" pitchFamily="34" charset="0"/>
                <a:cs typeface="Arial" panose="020B0604020202020204" pitchFamily="34" charset="0"/>
                <a:hlinkClick r:id="rId5"/>
              </a:rPr>
              <a:t>ReachRX</a:t>
            </a:r>
            <a:endParaRPr lang="en-US" sz="2400" dirty="0">
              <a:latin typeface="Arial" panose="020B0604020202020204" pitchFamily="34" charset="0"/>
              <a:cs typeface="Arial" panose="020B0604020202020204" pitchFamily="34" charset="0"/>
            </a:endParaRPr>
          </a:p>
          <a:p>
            <a:pPr marL="342900" indent="-342900">
              <a:lnSpc>
                <a:spcPct val="150000"/>
              </a:lnSpc>
              <a:buFont typeface="+mj-lt"/>
              <a:buAutoNum type="arabicPeriod"/>
            </a:pPr>
            <a:r>
              <a:rPr lang="en-US" sz="2400" dirty="0">
                <a:latin typeface="Arial" panose="020B0604020202020204" pitchFamily="34" charset="0"/>
                <a:cs typeface="Arial" panose="020B0604020202020204" pitchFamily="34" charset="0"/>
                <a:hlinkClick r:id="rId6"/>
              </a:rPr>
              <a:t>Pathway MD</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4315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8833BB0-A828-5696-CA5A-B3E0F9CDC79F}"/>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10050235" y="6197486"/>
            <a:ext cx="2019300" cy="571500"/>
          </a:xfrm>
        </p:spPr>
      </p:pic>
      <p:sp>
        <p:nvSpPr>
          <p:cNvPr id="2" name="Title 1">
            <a:extLst>
              <a:ext uri="{FF2B5EF4-FFF2-40B4-BE49-F238E27FC236}">
                <a16:creationId xmlns:a16="http://schemas.microsoft.com/office/drawing/2014/main" id="{95C9137D-CB35-673B-0DAF-C5AF9CBF592B}"/>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4000" spc="100" dirty="0">
                <a:solidFill>
                  <a:schemeClr val="bg1"/>
                </a:solidFill>
                <a:latin typeface="Arial" panose="020B0604020202020204" pitchFamily="34" charset="0"/>
                <a:cs typeface="Arial" panose="020B0604020202020204" pitchFamily="34" charset="0"/>
              </a:rPr>
              <a:t>Should </a:t>
            </a:r>
            <a:r>
              <a:rPr lang="en-US" sz="4000" spc="100" dirty="0" err="1">
                <a:solidFill>
                  <a:schemeClr val="bg1"/>
                </a:solidFill>
                <a:latin typeface="Arial" panose="020B0604020202020204" pitchFamily="34" charset="0"/>
                <a:cs typeface="Arial" panose="020B0604020202020204" pitchFamily="34" charset="0"/>
              </a:rPr>
              <a:t>GenAI</a:t>
            </a:r>
            <a:r>
              <a:rPr lang="en-US" sz="4000" spc="100" dirty="0">
                <a:solidFill>
                  <a:schemeClr val="bg1"/>
                </a:solidFill>
                <a:latin typeface="Arial" panose="020B0604020202020204" pitchFamily="34" charset="0"/>
                <a:cs typeface="Arial" panose="020B0604020202020204" pitchFamily="34" charset="0"/>
              </a:rPr>
              <a:t> be used for patient care?</a:t>
            </a:r>
          </a:p>
        </p:txBody>
      </p:sp>
      <p:pic>
        <p:nvPicPr>
          <p:cNvPr id="3074" name="Picture 2" descr="GPT-4 jailbreak example.">
            <a:extLst>
              <a:ext uri="{FF2B5EF4-FFF2-40B4-BE49-F238E27FC236}">
                <a16:creationId xmlns:a16="http://schemas.microsoft.com/office/drawing/2014/main" id="{6FBDC7F5-FCEB-77AF-A6CD-61E20F57A0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4" y="1483089"/>
            <a:ext cx="5028009" cy="48462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A6C794C-F5F7-8995-D351-A3C3D9FFCCF1}"/>
              </a:ext>
            </a:extLst>
          </p:cNvPr>
          <p:cNvSpPr txBox="1"/>
          <p:nvPr/>
        </p:nvSpPr>
        <p:spPr>
          <a:xfrm>
            <a:off x="371474" y="6329363"/>
            <a:ext cx="3771225" cy="369332"/>
          </a:xfrm>
          <a:prstGeom prst="rect">
            <a:avLst/>
          </a:prstGeom>
          <a:noFill/>
        </p:spPr>
        <p:txBody>
          <a:bodyPr wrap="none" rtlCol="0">
            <a:spAutoFit/>
          </a:bodyPr>
          <a:lstStyle/>
          <a:p>
            <a:r>
              <a:rPr lang="en-US" dirty="0">
                <a:solidFill>
                  <a:schemeClr val="bg2">
                    <a:lumMod val="50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Chao P et al. </a:t>
            </a:r>
            <a:r>
              <a:rPr lang="en-US" dirty="0" err="1">
                <a:solidFill>
                  <a:schemeClr val="bg2">
                    <a:lumMod val="50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arXiv</a:t>
            </a:r>
            <a:r>
              <a:rPr lang="en-US" dirty="0">
                <a:solidFill>
                  <a:schemeClr val="bg2">
                    <a:lumMod val="50000"/>
                  </a:schemeClr>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 Preprint (2024).</a:t>
            </a:r>
            <a:endParaRPr lang="en-US" dirty="0">
              <a:solidFill>
                <a:schemeClr val="bg2">
                  <a:lumMod val="50000"/>
                </a:schemeClr>
              </a:solidFill>
              <a:latin typeface="Arial" panose="020B0604020202020204" pitchFamily="34" charset="0"/>
              <a:cs typeface="Arial" panose="020B0604020202020204" pitchFamily="34" charset="0"/>
            </a:endParaRPr>
          </a:p>
        </p:txBody>
      </p:sp>
      <p:pic>
        <p:nvPicPr>
          <p:cNvPr id="7" name="Picture 6" descr="A screenshot of a computer&#10;&#10;Description automatically generated">
            <a:extLst>
              <a:ext uri="{FF2B5EF4-FFF2-40B4-BE49-F238E27FC236}">
                <a16:creationId xmlns:a16="http://schemas.microsoft.com/office/drawing/2014/main" id="{FDBA1C9E-F5F6-D2B1-2B79-DD3388F7610C}"/>
              </a:ext>
            </a:extLst>
          </p:cNvPr>
          <p:cNvPicPr>
            <a:picLocks noChangeAspect="1"/>
          </p:cNvPicPr>
          <p:nvPr/>
        </p:nvPicPr>
        <p:blipFill>
          <a:blip r:embed="rId7"/>
          <a:stretch>
            <a:fillRect/>
          </a:stretch>
        </p:blipFill>
        <p:spPr>
          <a:xfrm>
            <a:off x="5738819" y="1669495"/>
            <a:ext cx="3848254" cy="5029200"/>
          </a:xfrm>
          <a:prstGeom prst="rect">
            <a:avLst/>
          </a:prstGeom>
        </p:spPr>
      </p:pic>
      <p:sp>
        <p:nvSpPr>
          <p:cNvPr id="8" name="TextBox 7">
            <a:extLst>
              <a:ext uri="{FF2B5EF4-FFF2-40B4-BE49-F238E27FC236}">
                <a16:creationId xmlns:a16="http://schemas.microsoft.com/office/drawing/2014/main" id="{FA1A7A28-7AB4-10DC-F64D-5A927A8B2CAC}"/>
              </a:ext>
            </a:extLst>
          </p:cNvPr>
          <p:cNvSpPr txBox="1"/>
          <p:nvPr/>
        </p:nvSpPr>
        <p:spPr>
          <a:xfrm>
            <a:off x="5738819" y="1325563"/>
            <a:ext cx="3595984" cy="369332"/>
          </a:xfrm>
          <a:prstGeom prst="rect">
            <a:avLst/>
          </a:prstGeom>
          <a:noFill/>
        </p:spPr>
        <p:txBody>
          <a:bodyPr wrap="none" rtlCol="0">
            <a:spAutoFit/>
          </a:bodyPr>
          <a:lstStyle/>
          <a:p>
            <a:r>
              <a:rPr lang="en-US" dirty="0">
                <a:solidFill>
                  <a:schemeClr val="bg2">
                    <a:lumMod val="50000"/>
                  </a:schemeClr>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Zou A et al. </a:t>
            </a:r>
            <a:r>
              <a:rPr lang="en-US" dirty="0" err="1">
                <a:solidFill>
                  <a:schemeClr val="bg2">
                    <a:lumMod val="50000"/>
                  </a:schemeClr>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arXiv</a:t>
            </a:r>
            <a:r>
              <a:rPr lang="en-US" dirty="0">
                <a:solidFill>
                  <a:schemeClr val="bg2">
                    <a:lumMod val="50000"/>
                  </a:schemeClr>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 Preprint (2023).</a:t>
            </a:r>
            <a:endParaRPr lang="en-US"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204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8BDF5-DB9C-64FF-F349-EACB1DF0DBBD}"/>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D74F312-F28A-B571-18E4-EEA3A67ECD3C}"/>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10050235" y="6197486"/>
            <a:ext cx="2019300" cy="571500"/>
          </a:xfrm>
        </p:spPr>
      </p:pic>
      <p:pic>
        <p:nvPicPr>
          <p:cNvPr id="6" name="Picture 5" descr="A screenshot of a journal club&#10;&#10;Description automatically generated">
            <a:extLst>
              <a:ext uri="{FF2B5EF4-FFF2-40B4-BE49-F238E27FC236}">
                <a16:creationId xmlns:a16="http://schemas.microsoft.com/office/drawing/2014/main" id="{CAB9F90F-4549-BFE6-18C9-E15540309BB3}"/>
              </a:ext>
            </a:extLst>
          </p:cNvPr>
          <p:cNvPicPr>
            <a:picLocks noChangeAspect="1"/>
          </p:cNvPicPr>
          <p:nvPr/>
        </p:nvPicPr>
        <p:blipFill rotWithShape="1">
          <a:blip r:embed="rId4"/>
          <a:srcRect t="26160" b="4095"/>
          <a:stretch/>
        </p:blipFill>
        <p:spPr>
          <a:xfrm>
            <a:off x="1067388" y="1517374"/>
            <a:ext cx="9992497" cy="3611217"/>
          </a:xfrm>
          <a:prstGeom prst="rect">
            <a:avLst/>
          </a:prstGeom>
        </p:spPr>
      </p:pic>
      <p:sp>
        <p:nvSpPr>
          <p:cNvPr id="11" name="Title 1">
            <a:extLst>
              <a:ext uri="{FF2B5EF4-FFF2-40B4-BE49-F238E27FC236}">
                <a16:creationId xmlns:a16="http://schemas.microsoft.com/office/drawing/2014/main" id="{68C04333-5E5D-D8DE-5DF6-5F4B43CC6F7E}"/>
              </a:ext>
            </a:extLst>
          </p:cNvPr>
          <p:cNvSpPr>
            <a:spLocks noGrp="1"/>
          </p:cNvSpPr>
          <p:nvPr>
            <p:ph type="title"/>
          </p:nvPr>
        </p:nvSpPr>
        <p:spPr>
          <a:xfrm>
            <a:off x="0" y="0"/>
            <a:ext cx="12192000" cy="1325563"/>
          </a:xfrm>
          <a:solidFill>
            <a:srgbClr val="0066B2"/>
          </a:solidFill>
          <a:ln>
            <a:solidFill>
              <a:srgbClr val="0066B2"/>
            </a:solidFill>
          </a:ln>
        </p:spPr>
        <p:txBody>
          <a:bodyPr lIns="822960">
            <a:normAutofit/>
          </a:bodyPr>
          <a:lstStyle/>
          <a:p>
            <a:r>
              <a:rPr lang="en-US" sz="4000" dirty="0">
                <a:solidFill>
                  <a:schemeClr val="bg1"/>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Journal Club Link</a:t>
            </a:r>
            <a:endParaRPr lang="en-US" sz="40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14829D41-B216-84FA-F9A6-F66376F41974}"/>
              </a:ext>
            </a:extLst>
          </p:cNvPr>
          <p:cNvSpPr txBox="1"/>
          <p:nvPr/>
        </p:nvSpPr>
        <p:spPr>
          <a:xfrm>
            <a:off x="2710069" y="5559906"/>
            <a:ext cx="6771861" cy="923330"/>
          </a:xfrm>
          <a:prstGeom prst="rect">
            <a:avLst/>
          </a:prstGeom>
          <a:noFill/>
        </p:spPr>
        <p:txBody>
          <a:bodyPr wrap="square" rtlCol="0">
            <a:spAutoFit/>
          </a:bodyPr>
          <a:lstStyle/>
          <a:p>
            <a:pPr algn="ctr"/>
            <a:r>
              <a:rPr kumimoji="0" 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hlinkClick r:id="rId5"/>
              </a:rPr>
              <a:t>https://vanilla-emmental-550.notion.site/1cd8bdd2e2a34976a2fd4fcc01dbdd07?v=90466d91ab9b4d95b46c7c9e18e0c4b0</a:t>
            </a:r>
            <a:endParaRPr lang="en-US" dirty="0"/>
          </a:p>
        </p:txBody>
      </p:sp>
    </p:spTree>
    <p:extLst>
      <p:ext uri="{BB962C8B-B14F-4D97-AF65-F5344CB8AC3E}">
        <p14:creationId xmlns:p14="http://schemas.microsoft.com/office/powerpoint/2010/main" val="114756480"/>
      </p:ext>
    </p:extLst>
  </p:cSld>
  <p:clrMapOvr>
    <a:masterClrMapping/>
  </p:clrMapOvr>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TotalTime>
  <Words>440</Words>
  <Application>Microsoft Macintosh PowerPoint</Application>
  <PresentationFormat>Widescreen</PresentationFormat>
  <Paragraphs>53</Paragraphs>
  <Slides>11</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 2013 - 2022</vt:lpstr>
      <vt:lpstr>Generative AI</vt:lpstr>
      <vt:lpstr>Learning Objectives</vt:lpstr>
      <vt:lpstr>What is generative AI?</vt:lpstr>
      <vt:lpstr>What are some problems with GenAI?</vt:lpstr>
      <vt:lpstr>Should GenAI be used in academic research?</vt:lpstr>
      <vt:lpstr>Should GenAI be used in education?</vt:lpstr>
      <vt:lpstr>Should GenAI be used for clinical decision support?</vt:lpstr>
      <vt:lpstr>Should GenAI be used for patient care?</vt:lpstr>
      <vt:lpstr>Journal Club Link</vt:lpstr>
      <vt:lpstr>How can I learn more?</vt:lpstr>
      <vt:lpstr>Key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Machine Learning</dc:title>
  <dc:creator>Yao, Michael S.</dc:creator>
  <cp:lastModifiedBy>Yao, Michael</cp:lastModifiedBy>
  <cp:revision>60</cp:revision>
  <dcterms:created xsi:type="dcterms:W3CDTF">2024-07-08T23:50:57Z</dcterms:created>
  <dcterms:modified xsi:type="dcterms:W3CDTF">2025-10-11T23:26:24Z</dcterms:modified>
</cp:coreProperties>
</file>