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5892"/>
    <a:srgbClr val="0070C0"/>
    <a:srgbClr val="E971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3" autoAdjust="0"/>
    <p:restoredTop sz="81833" autoAdjust="0"/>
  </p:normalViewPr>
  <p:slideViewPr>
    <p:cSldViewPr snapToGrid="0">
      <p:cViewPr varScale="1">
        <p:scale>
          <a:sx n="90" d="100"/>
          <a:sy n="90" d="100"/>
        </p:scale>
        <p:origin x="10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H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D9848-EDCE-4154-8D12-9FB909552B4A}" type="datetimeFigureOut">
              <a:rPr lang="en-HK" smtClean="0"/>
              <a:t>9/7/2024</a:t>
            </a:fld>
            <a:endParaRPr lang="en-H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H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H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F17008-17E0-4CFD-9726-9FCEDE48E975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55784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F17008-17E0-4CFD-9726-9FCEDE48E975}" type="slidenum">
              <a:rPr lang="en-HK" smtClean="0"/>
              <a:t>3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330446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5531F-27BD-795B-A9D4-AC23346085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7E7EEF-0024-354D-F030-AFACB5952D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56C02F-592A-32EE-3E93-A898ECE99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38D71-F7CD-448D-8806-C6099043ED1E}" type="datetimeFigureOut">
              <a:rPr lang="en-HK" smtClean="0"/>
              <a:t>9/7/2024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C0BC6A-0293-DB7A-10C8-F40460C83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DD7CC-E3D0-7B38-B7EE-CEA190F1E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22E56-EFF2-4EE9-9FFF-7167BB41B9CD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681640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E4B0D-1216-0A7B-187D-D6E63C1E7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FC251E-7DB8-2591-8B5E-7D3082125E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BAD0A3-831B-0DE8-53DD-A00C755EA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38D71-F7CD-448D-8806-C6099043ED1E}" type="datetimeFigureOut">
              <a:rPr lang="en-HK" smtClean="0"/>
              <a:t>9/7/2024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CEFC1B-780B-B925-B144-C8E271A54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1496D-CBD0-A0C7-2FF6-83B92A6D6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22E56-EFF2-4EE9-9FFF-7167BB41B9CD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040570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389AF1F-2736-6569-B546-09D1D22A88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741BCD-A9BC-DD91-CB49-E378BA03E8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E2AB3E-80B6-870A-D659-01E36DA54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38D71-F7CD-448D-8806-C6099043ED1E}" type="datetimeFigureOut">
              <a:rPr lang="en-HK" smtClean="0"/>
              <a:t>9/7/2024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52C0C4-EC19-61FE-B905-5B5542972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6C1639-6343-A428-1599-AC09208AC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22E56-EFF2-4EE9-9FFF-7167BB41B9CD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875818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045BB7-05FD-CEE2-B154-950A90BCB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F2070D-9C4B-89CD-89E6-803221F349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D0B99F-EC36-0546-999C-F44ADA19B0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38D71-F7CD-448D-8806-C6099043ED1E}" type="datetimeFigureOut">
              <a:rPr lang="en-HK" smtClean="0"/>
              <a:t>9/7/2024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86FF28-5BDF-4D52-AE9C-902890CD2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21D0AC-9D93-C825-5A05-C6C4AED3F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22E56-EFF2-4EE9-9FFF-7167BB41B9CD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299297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E85FD3-3994-7F9C-14B9-04A24AC62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DDFCBF-0841-4A5E-F686-C921510F75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42A4AF-D099-7966-8BAF-258A59C0D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38D71-F7CD-448D-8806-C6099043ED1E}" type="datetimeFigureOut">
              <a:rPr lang="en-HK" smtClean="0"/>
              <a:t>9/7/2024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02E0F7-5C7E-7AD6-66AE-115FCB826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EEE138-DEEB-51DD-7F73-AF04FA7D1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22E56-EFF2-4EE9-9FFF-7167BB41B9CD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59224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84B6C-8EEE-8D41-8E0A-C6BD7FD25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B68295-71CC-DB2E-2606-21649C2363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92EE25-FB0E-86AB-F11C-1678200619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4687EB-DA15-5204-3E45-5707295AE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38D71-F7CD-448D-8806-C6099043ED1E}" type="datetimeFigureOut">
              <a:rPr lang="en-HK" smtClean="0"/>
              <a:t>9/7/2024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663D64-4CE1-FCF7-8CC5-AAB23DF9C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0E82BB-5ACD-04C8-8951-8479E25D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22E56-EFF2-4EE9-9FFF-7167BB41B9CD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097679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74819-BD50-9260-B983-C046DF81A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EFCA9D-2469-CECB-8C0B-AA7CA6FE8E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9842C8-E932-7705-6212-D21D27D8E0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4B607B-60F2-E397-E954-1B5B75E2BB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EC47A6-5229-85E8-5245-319C9FF980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F68AC66-9841-7C97-2615-CF8F3E4BA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38D71-F7CD-448D-8806-C6099043ED1E}" type="datetimeFigureOut">
              <a:rPr lang="en-HK" smtClean="0"/>
              <a:t>9/7/2024</a:t>
            </a:fld>
            <a:endParaRPr lang="en-H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9A2052-5EFB-8B59-481A-B8F867AAE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589040F-F93A-5246-3F0F-188A52FB6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22E56-EFF2-4EE9-9FFF-7167BB41B9CD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327680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68F3DD-C70E-74ED-F704-35F4D6485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850FCF-5766-61A9-D9D2-CAD069E01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38D71-F7CD-448D-8806-C6099043ED1E}" type="datetimeFigureOut">
              <a:rPr lang="en-HK" smtClean="0"/>
              <a:t>9/7/2024</a:t>
            </a:fld>
            <a:endParaRPr lang="en-H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0087C5-1C54-7A97-1002-464213083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ACEAC6-5C38-6CC3-65B6-6C70B6176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22E56-EFF2-4EE9-9FFF-7167BB41B9CD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348452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2195046-BB4F-EC1A-EC75-F333AF89E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38D71-F7CD-448D-8806-C6099043ED1E}" type="datetimeFigureOut">
              <a:rPr lang="en-HK" smtClean="0"/>
              <a:t>9/7/2024</a:t>
            </a:fld>
            <a:endParaRPr lang="en-H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E41267-E67A-4F5E-684F-A8C2C6ECA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FB7B9B-6EE8-8244-2AF1-6E6E34428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22E56-EFF2-4EE9-9FFF-7167BB41B9CD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442060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CCF5E-53AB-D4BE-4870-85CC7A607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9E2FB2-2034-0A4B-B863-2C574B6B11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FD29FB-2771-E761-51F6-E960A45176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A66032-32D2-EED7-7773-969DF721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38D71-F7CD-448D-8806-C6099043ED1E}" type="datetimeFigureOut">
              <a:rPr lang="en-HK" smtClean="0"/>
              <a:t>9/7/2024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F73DC3-AFCB-F34C-B9D5-7CC6B71BF9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502238-79C6-1F2E-8600-C258A31E2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22E56-EFF2-4EE9-9FFF-7167BB41B9CD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669305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28251-F27B-E2AC-3028-CE0098AF4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1DEB19-B458-AA96-A4DC-72A68C8671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CDF46B-577D-49F7-1669-2442C6EEAB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280F8B-F095-9CF5-D141-A11454AE1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38D71-F7CD-448D-8806-C6099043ED1E}" type="datetimeFigureOut">
              <a:rPr lang="en-HK" smtClean="0"/>
              <a:t>9/7/2024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81E8A8-0413-EC54-67A3-872F9957E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D244C2-552A-2E9F-AFAB-3E57A2FA2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22E56-EFF2-4EE9-9FFF-7167BB41B9CD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46040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EE6585-F518-4995-1EC8-B0DDBB4E1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D0DC1A-36F0-802F-5FFA-FC4820CB1A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25B73C-630A-8123-A31D-E512BF329C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9C38D71-F7CD-448D-8806-C6099043ED1E}" type="datetimeFigureOut">
              <a:rPr lang="en-HK" smtClean="0"/>
              <a:t>9/7/2024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A2B2E8-FA97-001D-F46A-76249C2285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510154-F6B3-64D7-E227-0929F5B6D3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B22E56-EFF2-4EE9-9FFF-7167BB41B9CD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337641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hyperlink" Target="https://link.springer.com/article/10.1007/s42235-023-00334-0" TargetMode="External"/><Relationship Id="rId3" Type="http://schemas.openxmlformats.org/officeDocument/2006/relationships/image" Target="../media/image7.png"/><Relationship Id="rId7" Type="http://schemas.openxmlformats.org/officeDocument/2006/relationships/hyperlink" Target="https://ieeexplore.ieee.org/abstract/document/10250943" TargetMode="External"/><Relationship Id="rId12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link.springer.com/article/10.1007/s42235-021-00075-y" TargetMode="External"/><Relationship Id="rId11" Type="http://schemas.openxmlformats.org/officeDocument/2006/relationships/hyperlink" Target="https://link.springer.com/article/10.1007/s42235-024-00487-6" TargetMode="External"/><Relationship Id="rId5" Type="http://schemas.openxmlformats.org/officeDocument/2006/relationships/image" Target="../media/image9.png"/><Relationship Id="rId10" Type="http://schemas.openxmlformats.org/officeDocument/2006/relationships/hyperlink" Target="https://www.mdpi.com/2313-7673/9/5/264" TargetMode="External"/><Relationship Id="rId4" Type="http://schemas.openxmlformats.org/officeDocument/2006/relationships/image" Target="../media/image8.png"/><Relationship Id="rId9" Type="http://schemas.openxmlformats.org/officeDocument/2006/relationships/hyperlink" Target="https://link.springer.com/chapter/10.1007/978-3-031-39504-8_6" TargetMode="External"/><Relationship Id="rId14" Type="http://schemas.openxmlformats.org/officeDocument/2006/relationships/image" Target="../media/image12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image" Target="../media/image13.png"/><Relationship Id="rId7" Type="http://schemas.openxmlformats.org/officeDocument/2006/relationships/image" Target="../media/image1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hyperlink" Target="mailto:dcywong@connect.ust.h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3324A5A-AFCF-E5F0-A17B-0EE6D7B13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" y="810319"/>
            <a:ext cx="3001396" cy="2273785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F6F3752C-DD31-D1B0-3605-9DAB25734B20}"/>
              </a:ext>
            </a:extLst>
          </p:cNvPr>
          <p:cNvGrpSpPr/>
          <p:nvPr/>
        </p:nvGrpSpPr>
        <p:grpSpPr>
          <a:xfrm>
            <a:off x="4170678" y="794445"/>
            <a:ext cx="3102736" cy="2359477"/>
            <a:chOff x="3866300" y="983378"/>
            <a:chExt cx="3102736" cy="2359477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0B73C04-F9FE-EDB2-3BC8-4F01D6139E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866300" y="983378"/>
              <a:ext cx="3102736" cy="2359477"/>
            </a:xfrm>
            <a:prstGeom prst="rect">
              <a:avLst/>
            </a:prstGeom>
          </p:spPr>
        </p:pic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0A108164-C273-F583-82D3-3802D8985E5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02300" y="2454275"/>
              <a:ext cx="265113" cy="860425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C0E0CDE-5A8A-4082-6FA2-9F36F25D20A9}"/>
                </a:ext>
              </a:extLst>
            </p:cNvPr>
            <p:cNvSpPr txBox="1"/>
            <p:nvPr/>
          </p:nvSpPr>
          <p:spPr>
            <a:xfrm>
              <a:off x="6276709" y="1837452"/>
              <a:ext cx="2878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800" b="1" dirty="0">
                  <a:solidFill>
                    <a:schemeClr val="accent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en-HK" b="1" dirty="0">
                <a:solidFill>
                  <a:schemeClr val="accent2"/>
                </a:solidFill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F02C85C-C863-87C0-F6FE-179B81A554E8}"/>
                </a:ext>
              </a:extLst>
            </p:cNvPr>
            <p:cNvSpPr txBox="1"/>
            <p:nvPr/>
          </p:nvSpPr>
          <p:spPr>
            <a:xfrm>
              <a:off x="5774389" y="2740999"/>
              <a:ext cx="2878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800" b="1" dirty="0">
                  <a:solidFill>
                    <a:schemeClr val="accent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en-HK" b="1" dirty="0">
                <a:solidFill>
                  <a:schemeClr val="accent6"/>
                </a:solidFill>
              </a:endParaRPr>
            </a:p>
          </p:txBody>
        </p:sp>
        <p:sp>
          <p:nvSpPr>
            <p:cNvPr id="35" name="Arrow: Up-Down 34">
              <a:extLst>
                <a:ext uri="{FF2B5EF4-FFF2-40B4-BE49-F238E27FC236}">
                  <a16:creationId xmlns:a16="http://schemas.microsoft.com/office/drawing/2014/main" id="{681A5D37-52DE-3693-FF8C-E2A71AFF64B7}"/>
                </a:ext>
              </a:extLst>
            </p:cNvPr>
            <p:cNvSpPr/>
            <p:nvPr/>
          </p:nvSpPr>
          <p:spPr>
            <a:xfrm rot="17016689">
              <a:off x="5357756" y="1713429"/>
              <a:ext cx="60037" cy="228767"/>
            </a:xfrm>
            <a:prstGeom prst="upDownArrow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6" name="Arrow: Up-Down 35">
              <a:extLst>
                <a:ext uri="{FF2B5EF4-FFF2-40B4-BE49-F238E27FC236}">
                  <a16:creationId xmlns:a16="http://schemas.microsoft.com/office/drawing/2014/main" id="{37DF3DC4-8762-C44C-2ABF-C2E12F0588F8}"/>
                </a:ext>
              </a:extLst>
            </p:cNvPr>
            <p:cNvSpPr/>
            <p:nvPr/>
          </p:nvSpPr>
          <p:spPr>
            <a:xfrm rot="14743725">
              <a:off x="6438765" y="1708629"/>
              <a:ext cx="96074" cy="917336"/>
            </a:xfrm>
            <a:prstGeom prst="upDownArrow">
              <a:avLst>
                <a:gd name="adj1" fmla="val 41882"/>
                <a:gd name="adj2" fmla="val 90176"/>
              </a:avLst>
            </a:prstGeom>
            <a:solidFill>
              <a:srgbClr val="E97132"/>
            </a:solidFill>
            <a:ln>
              <a:solidFill>
                <a:srgbClr val="E97132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546C6AE-4E77-CA7D-91D5-E6A1713753EE}"/>
                </a:ext>
              </a:extLst>
            </p:cNvPr>
            <p:cNvSpPr txBox="1"/>
            <p:nvPr/>
          </p:nvSpPr>
          <p:spPr>
            <a:xfrm>
              <a:off x="5186393" y="1754724"/>
              <a:ext cx="2878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8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</a:t>
              </a:r>
              <a:endParaRPr lang="en-HK" b="1" dirty="0">
                <a:solidFill>
                  <a:srgbClr val="0070C0"/>
                </a:solidFill>
              </a:endParaRP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F786043C-7E00-1C51-9995-CBF54F2688FE}"/>
                </a:ext>
              </a:extLst>
            </p:cNvPr>
            <p:cNvCxnSpPr>
              <a:cxnSpLocks/>
            </p:cNvCxnSpPr>
            <p:nvPr/>
          </p:nvCxnSpPr>
          <p:spPr>
            <a:xfrm>
              <a:off x="4291013" y="1385888"/>
              <a:ext cx="488433" cy="549079"/>
            </a:xfrm>
            <a:prstGeom prst="straightConnector1">
              <a:avLst/>
            </a:prstGeom>
            <a:ln w="38100">
              <a:solidFill>
                <a:schemeClr val="accent5">
                  <a:lumMod val="75000"/>
                </a:schemeClr>
              </a:solidFill>
              <a:tailEnd type="triangle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A2AF016-DD95-7EF4-C6D5-BD4BD519BC14}"/>
                </a:ext>
              </a:extLst>
            </p:cNvPr>
            <p:cNvSpPr txBox="1"/>
            <p:nvPr/>
          </p:nvSpPr>
          <p:spPr>
            <a:xfrm>
              <a:off x="4071968" y="1089923"/>
              <a:ext cx="2878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800" b="1" dirty="0">
                  <a:solidFill>
                    <a:srgbClr val="9A589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en-HK" b="1" dirty="0">
                <a:solidFill>
                  <a:srgbClr val="9A5892"/>
                </a:solidFill>
              </a:endParaRPr>
            </a:p>
          </p:txBody>
        </p:sp>
      </p:grpSp>
      <p:graphicFrame>
        <p:nvGraphicFramePr>
          <p:cNvPr id="43" name="Table 42">
            <a:extLst>
              <a:ext uri="{FF2B5EF4-FFF2-40B4-BE49-F238E27FC236}">
                <a16:creationId xmlns:a16="http://schemas.microsoft.com/office/drawing/2014/main" id="{2A0992CD-1A5A-C9F5-2983-E3BA0B7DCF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537258"/>
              </p:ext>
            </p:extLst>
          </p:nvPr>
        </p:nvGraphicFramePr>
        <p:xfrm>
          <a:off x="8279189" y="1171554"/>
          <a:ext cx="3912811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632">
                  <a:extLst>
                    <a:ext uri="{9D8B030D-6E8A-4147-A177-3AD203B41FA5}">
                      <a16:colId xmlns:a16="http://schemas.microsoft.com/office/drawing/2014/main" val="3294773283"/>
                    </a:ext>
                  </a:extLst>
                </a:gridCol>
                <a:gridCol w="3468179">
                  <a:extLst>
                    <a:ext uri="{9D8B030D-6E8A-4147-A177-3AD203B41FA5}">
                      <a16:colId xmlns:a16="http://schemas.microsoft.com/office/drawing/2014/main" val="1228206067"/>
                    </a:ext>
                  </a:extLst>
                </a:gridCol>
              </a:tblGrid>
              <a:tr h="27432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Design Parameters: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HK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348849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1" dirty="0">
                          <a:solidFill>
                            <a:schemeClr val="accent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endParaRPr lang="en-HK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Base curve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029557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1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endParaRPr lang="en-HK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Pillow height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427577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1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endParaRPr lang="en-HK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Pillow width</a:t>
                      </a:r>
                      <a:endParaRPr lang="en-US" altLang="zh-CN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547881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solidFill>
                            <a:srgbClr val="9A589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Pillow gap distance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5133594"/>
                  </a:ext>
                </a:extLst>
              </a:tr>
            </a:tbl>
          </a:graphicData>
        </a:graphic>
      </p:graphicFrame>
      <p:pic>
        <p:nvPicPr>
          <p:cNvPr id="50" name="Picture 49">
            <a:extLst>
              <a:ext uri="{FF2B5EF4-FFF2-40B4-BE49-F238E27FC236}">
                <a16:creationId xmlns:a16="http://schemas.microsoft.com/office/drawing/2014/main" id="{C48DD9DE-8072-2D39-1C5A-2177F4EE6A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284" y="3930223"/>
            <a:ext cx="2649948" cy="283464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04C2C8B0-0634-29D0-847A-164042B195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7727" y="3930223"/>
            <a:ext cx="2649946" cy="283464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790B9B9-09F3-8B68-BA00-A0B7263E3C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92694" y="3930223"/>
            <a:ext cx="2649946" cy="283464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C9D9885-6F9B-0AC6-370A-6758DEC0B358}"/>
              </a:ext>
            </a:extLst>
          </p:cNvPr>
          <p:cNvSpPr txBox="1"/>
          <p:nvPr/>
        </p:nvSpPr>
        <p:spPr>
          <a:xfrm>
            <a:off x="93133" y="40603"/>
            <a:ext cx="1002453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HK" sz="2400" b="1" u="sng" dirty="0"/>
              <a:t>Seahorse Tail-inspired Soft Pneumatic Actuator Utilizing Dual-mode Actuation</a:t>
            </a:r>
          </a:p>
          <a:p>
            <a:r>
              <a:rPr lang="en-HK" dirty="0"/>
              <a:t>Dickson Chiu Yu Wong, </a:t>
            </a:r>
            <a:r>
              <a:rPr lang="en-HK" dirty="0" err="1"/>
              <a:t>Zijian</a:t>
            </a:r>
            <a:r>
              <a:rPr lang="en-HK" dirty="0"/>
              <a:t> Zhou, Garmisch Lai Yin Wong, and Rob B.N. Scharff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717E6A2-594C-C742-6E30-76A28A822C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687952"/>
              </p:ext>
            </p:extLst>
          </p:nvPr>
        </p:nvGraphicFramePr>
        <p:xfrm>
          <a:off x="335280" y="3285867"/>
          <a:ext cx="11521440" cy="28989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0480">
                  <a:extLst>
                    <a:ext uri="{9D8B030D-6E8A-4147-A177-3AD203B41FA5}">
                      <a16:colId xmlns:a16="http://schemas.microsoft.com/office/drawing/2014/main" val="489443602"/>
                    </a:ext>
                  </a:extLst>
                </a:gridCol>
                <a:gridCol w="3840480">
                  <a:extLst>
                    <a:ext uri="{9D8B030D-6E8A-4147-A177-3AD203B41FA5}">
                      <a16:colId xmlns:a16="http://schemas.microsoft.com/office/drawing/2014/main" val="62020377"/>
                    </a:ext>
                  </a:extLst>
                </a:gridCol>
                <a:gridCol w="3840480">
                  <a:extLst>
                    <a:ext uri="{9D8B030D-6E8A-4147-A177-3AD203B41FA5}">
                      <a16:colId xmlns:a16="http://schemas.microsoft.com/office/drawing/2014/main" val="2166956471"/>
                    </a:ext>
                  </a:extLst>
                </a:gridCol>
              </a:tblGrid>
              <a:tr h="338668">
                <a:tc gridSpan="3">
                  <a:txBody>
                    <a:bodyPr/>
                    <a:lstStyle/>
                    <a:p>
                      <a:pPr algn="l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Action Under:</a:t>
                      </a:r>
                      <a:endParaRPr lang="en-HK" b="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H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7074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Negative Pressure</a:t>
                      </a:r>
                      <a:endParaRPr lang="en-HK" b="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Zero Pressure</a:t>
                      </a:r>
                      <a:endParaRPr lang="en-HK" b="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Positive Pressure</a:t>
                      </a:r>
                      <a:endParaRPr lang="en-HK" b="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9144153"/>
                  </a:ext>
                </a:extLst>
              </a:tr>
              <a:tr h="2286000">
                <a:tc>
                  <a:txBody>
                    <a:bodyPr/>
                    <a:lstStyle/>
                    <a:p>
                      <a:endParaRPr lang="en-HK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HK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HK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6764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6117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A968B1-2377-261B-57FD-ADE0DF3F610F}"/>
              </a:ext>
            </a:extLst>
          </p:cNvPr>
          <p:cNvSpPr txBox="1">
            <a:spLocks/>
          </p:cNvSpPr>
          <p:nvPr/>
        </p:nvSpPr>
        <p:spPr>
          <a:xfrm>
            <a:off x="0" y="-9038"/>
            <a:ext cx="6854510" cy="52118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HK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Pre-curved Soft Pneumatic Actuators Comparison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90E0001-22E8-CB60-99FA-50B25AE01E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460140"/>
              </p:ext>
            </p:extLst>
          </p:nvPr>
        </p:nvGraphicFramePr>
        <p:xfrm>
          <a:off x="128382" y="674611"/>
          <a:ext cx="11935236" cy="595296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099236">
                  <a:extLst>
                    <a:ext uri="{9D8B030D-6E8A-4147-A177-3AD203B41FA5}">
                      <a16:colId xmlns:a16="http://schemas.microsoft.com/office/drawing/2014/main" val="1762511275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3658750871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151498430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1755170564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2830421362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1211454479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1347728288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4252505026"/>
                    </a:ext>
                  </a:extLst>
                </a:gridCol>
              </a:tblGrid>
              <a:tr h="2844000">
                <a:tc>
                  <a:txBody>
                    <a:bodyPr/>
                    <a:lstStyle/>
                    <a:p>
                      <a:pPr algn="ctr"/>
                      <a:endParaRPr lang="en-HK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dirty="0"/>
                    </a:p>
                    <a:p>
                      <a:pPr algn="ctr"/>
                      <a:endParaRPr lang="en-H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H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H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H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H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H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H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882833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Actuation Method</a:t>
                      </a:r>
                      <a:endParaRPr lang="en-HK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Pneumatic</a:t>
                      </a:r>
                      <a:endParaRPr lang="en-HK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Pneumatic</a:t>
                      </a:r>
                      <a:endParaRPr lang="en-HK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Pneumatic</a:t>
                      </a:r>
                      <a:endParaRPr lang="en-HK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Pneumatic</a:t>
                      </a:r>
                      <a:endParaRPr lang="en-HK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Pneumatic</a:t>
                      </a:r>
                      <a:endParaRPr lang="en-HK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Pneumatic</a:t>
                      </a:r>
                      <a:endParaRPr lang="en-HK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Pneumatic</a:t>
                      </a:r>
                      <a:endParaRPr lang="en-HK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Hydraulic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9836591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Fabrication Method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Molding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Molding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Molding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Molding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Molding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Molding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3D Printing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7332145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Material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Silicone Elastomer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Silicone Elastomer,</a:t>
                      </a:r>
                    </a:p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Silicone Elastomer,</a:t>
                      </a:r>
                    </a:p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TPU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Silicone Elastomer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Silicone Elastomer,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Nylon Fiber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Silicone Elastomer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Ninjaflex </a:t>
                      </a:r>
                      <a:r>
                        <a:rPr lang="en-HK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Edge TPE</a:t>
                      </a:r>
                      <a:endParaRPr lang="en-HK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91993380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Active Holding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4271877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Passive Holding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896941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Maximum Force Generation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 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11.9 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4.61 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12.3 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10.5 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23N (Passive)</a:t>
                      </a:r>
                    </a:p>
                    <a:p>
                      <a:pPr algn="ctr"/>
                      <a:r>
                        <a:rPr lang="en-HK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 N (Active)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3797831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5970A9D6-0829-85C5-535A-C9576DE30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644" y="1170601"/>
            <a:ext cx="1476000" cy="11189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5D1D04E-E44C-35AB-9E97-974D104A2A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7593" y="1170601"/>
            <a:ext cx="1476000" cy="12974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472DDB1-25BE-B686-184D-4846A1A7AF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8311" y="708340"/>
            <a:ext cx="1476000" cy="20805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0D78F89-21D0-7C71-D77E-3A923BF644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2260" y="1365983"/>
            <a:ext cx="1476000" cy="9066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6D278F0-0E78-5EE2-89AF-C4A67C2C68E9}"/>
              </a:ext>
            </a:extLst>
          </p:cNvPr>
          <p:cNvSpPr txBox="1"/>
          <p:nvPr/>
        </p:nvSpPr>
        <p:spPr>
          <a:xfrm>
            <a:off x="1438617" y="3181250"/>
            <a:ext cx="115324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Zhang, 2021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575659-48DE-7743-543C-545F1026A44D}"/>
              </a:ext>
            </a:extLst>
          </p:cNvPr>
          <p:cNvSpPr txBox="1"/>
          <p:nvPr/>
        </p:nvSpPr>
        <p:spPr>
          <a:xfrm>
            <a:off x="2892112" y="3181250"/>
            <a:ext cx="13075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12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Zournatzis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, 2023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52A3054-3753-5CD6-FC5D-1AF4127C1D0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52978" y="701692"/>
            <a:ext cx="1476000" cy="205672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DF02449-6378-3795-3FBE-9440B4EC7DA0}"/>
              </a:ext>
            </a:extLst>
          </p:cNvPr>
          <p:cNvSpPr txBox="1"/>
          <p:nvPr/>
        </p:nvSpPr>
        <p:spPr>
          <a:xfrm>
            <a:off x="6017940" y="3178622"/>
            <a:ext cx="13075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Kappel, 2023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C23D49B-E487-A385-1054-1D59D000FD02}"/>
              </a:ext>
            </a:extLst>
          </p:cNvPr>
          <p:cNvSpPr txBox="1"/>
          <p:nvPr/>
        </p:nvSpPr>
        <p:spPr>
          <a:xfrm>
            <a:off x="4499917" y="3181250"/>
            <a:ext cx="1192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Antonelli, 2024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4EEE12-5444-EE36-8F20-F8F7E1B15828}"/>
              </a:ext>
            </a:extLst>
          </p:cNvPr>
          <p:cNvSpPr txBox="1"/>
          <p:nvPr/>
        </p:nvSpPr>
        <p:spPr>
          <a:xfrm>
            <a:off x="7787853" y="3178624"/>
            <a:ext cx="8595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HK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Xu, 2024</a:t>
            </a:r>
            <a:r>
              <a:rPr lang="en-HK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2D2D392-4CD6-E9BE-A3E2-58A5341691C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86927" y="1134746"/>
            <a:ext cx="1476000" cy="136915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8BA3471-49C8-2847-E6C2-643FC025E382}"/>
              </a:ext>
            </a:extLst>
          </p:cNvPr>
          <p:cNvSpPr txBox="1"/>
          <p:nvPr/>
        </p:nvSpPr>
        <p:spPr>
          <a:xfrm>
            <a:off x="9286345" y="3178623"/>
            <a:ext cx="8771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HK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Ma, 2023</a:t>
            </a:r>
            <a:r>
              <a:rPr lang="en-HK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</p:txBody>
      </p:sp>
      <p:pic>
        <p:nvPicPr>
          <p:cNvPr id="16" name="Picture 15" descr="A white plastic object with a flower&#10;&#10;Description automatically generated with medium confidence">
            <a:extLst>
              <a:ext uri="{FF2B5EF4-FFF2-40B4-BE49-F238E27FC236}">
                <a16:creationId xmlns:a16="http://schemas.microsoft.com/office/drawing/2014/main" id="{6BECAA4B-DBFC-5C95-7D90-B4D21CCB1B50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" t="7131" r="3591" b="8850"/>
          <a:stretch/>
        </p:blipFill>
        <p:spPr>
          <a:xfrm rot="16200000">
            <a:off x="10685012" y="1033235"/>
            <a:ext cx="1201268" cy="147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592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BA73D4A-EB4E-C3C2-F133-A738E7C481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63" t="1901"/>
          <a:stretch/>
        </p:blipFill>
        <p:spPr>
          <a:xfrm>
            <a:off x="10552813" y="5215649"/>
            <a:ext cx="1639187" cy="164235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1E2CDA3-4AC1-DB66-168F-B95AAD978B4E}"/>
              </a:ext>
            </a:extLst>
          </p:cNvPr>
          <p:cNvSpPr txBox="1"/>
          <p:nvPr/>
        </p:nvSpPr>
        <p:spPr>
          <a:xfrm>
            <a:off x="-89063" y="465315"/>
            <a:ext cx="73709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b="1" u="sng" dirty="0">
                <a:ea typeface="等线"/>
                <a:cs typeface="Calibri"/>
              </a:rPr>
              <a:t>Reconfigurable, Transformable Soft Pneumatic Actuator (RT-SPA) with Bending and Twisting Abilities</a:t>
            </a:r>
            <a:endParaRPr lang="zh-CN" altLang="en-US" sz="2400" b="1" u="sng" dirty="0">
              <a:ea typeface="等线"/>
              <a:cs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C81125-FED6-2985-0696-03A4731F31B9}"/>
              </a:ext>
            </a:extLst>
          </p:cNvPr>
          <p:cNvSpPr txBox="1"/>
          <p:nvPr/>
        </p:nvSpPr>
        <p:spPr>
          <a:xfrm>
            <a:off x="0" y="943795"/>
            <a:ext cx="103012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u="sng" dirty="0">
                <a:ea typeface="Microsoft YaHei" panose="020B0503020204020204" pitchFamily="34" charset="-122"/>
              </a:rPr>
              <a:t>Gripping</a:t>
            </a:r>
            <a:endParaRPr lang="en-HK" sz="1400" u="sng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F41A4FE-1C31-4510-7455-28A3CD2E849E}"/>
              </a:ext>
            </a:extLst>
          </p:cNvPr>
          <p:cNvSpPr txBox="1"/>
          <p:nvPr/>
        </p:nvSpPr>
        <p:spPr>
          <a:xfrm>
            <a:off x="70892" y="3711582"/>
            <a:ext cx="146684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u="sng" dirty="0">
                <a:ea typeface="Microsoft YaHei" panose="020B0503020204020204" pitchFamily="34" charset="-122"/>
              </a:rPr>
              <a:t>Crawling Robot</a:t>
            </a:r>
            <a:endParaRPr lang="en-HK" sz="1400" u="sng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E20A328-6D93-669D-7B10-D60C5ACEF496}"/>
              </a:ext>
            </a:extLst>
          </p:cNvPr>
          <p:cNvSpPr txBox="1"/>
          <p:nvPr/>
        </p:nvSpPr>
        <p:spPr>
          <a:xfrm>
            <a:off x="2077187" y="3190273"/>
            <a:ext cx="14668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ea typeface="Microsoft YaHei" panose="020B0503020204020204" pitchFamily="34" charset="-122"/>
              </a:rPr>
              <a:t>4-Fingered Concentric Gripper</a:t>
            </a:r>
            <a:endParaRPr lang="en-HK" sz="12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E7DF587-6D20-1339-6994-04234E958EDD}"/>
              </a:ext>
            </a:extLst>
          </p:cNvPr>
          <p:cNvSpPr txBox="1"/>
          <p:nvPr/>
        </p:nvSpPr>
        <p:spPr>
          <a:xfrm>
            <a:off x="693998" y="3190273"/>
            <a:ext cx="11616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ea typeface="Microsoft YaHei" panose="020B0503020204020204" pitchFamily="34" charset="-122"/>
              </a:rPr>
              <a:t>2-Fingered </a:t>
            </a:r>
          </a:p>
          <a:p>
            <a:pPr algn="ctr"/>
            <a:r>
              <a:rPr lang="en-US" sz="1200" dirty="0">
                <a:ea typeface="Microsoft YaHei" panose="020B0503020204020204" pitchFamily="34" charset="-122"/>
              </a:rPr>
              <a:t>Gripper</a:t>
            </a:r>
            <a:endParaRPr lang="en-HK" sz="12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1B18EB0-24DD-7E43-623F-203B34788286}"/>
              </a:ext>
            </a:extLst>
          </p:cNvPr>
          <p:cNvSpPr txBox="1"/>
          <p:nvPr/>
        </p:nvSpPr>
        <p:spPr>
          <a:xfrm>
            <a:off x="3596420" y="3190273"/>
            <a:ext cx="14668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ea typeface="Microsoft YaHei" panose="020B0503020204020204" pitchFamily="34" charset="-122"/>
              </a:rPr>
              <a:t>Enlarged Opening </a:t>
            </a:r>
          </a:p>
          <a:p>
            <a:pPr algn="ctr"/>
            <a:r>
              <a:rPr lang="en-US" sz="1200" dirty="0">
                <a:ea typeface="Microsoft YaHei" panose="020B0503020204020204" pitchFamily="34" charset="-122"/>
              </a:rPr>
              <a:t>4-Fingered Gripper</a:t>
            </a:r>
            <a:endParaRPr lang="en-HK" sz="12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3F1FA50-3B58-F817-46C9-399A757F7927}"/>
              </a:ext>
            </a:extLst>
          </p:cNvPr>
          <p:cNvSpPr txBox="1"/>
          <p:nvPr/>
        </p:nvSpPr>
        <p:spPr>
          <a:xfrm>
            <a:off x="5109850" y="3190273"/>
            <a:ext cx="14668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ea typeface="Microsoft YaHei" panose="020B0503020204020204" pitchFamily="34" charset="-122"/>
              </a:rPr>
              <a:t>Pseudo 4-Fingered Parallel Gripper</a:t>
            </a:r>
            <a:endParaRPr lang="en-HK"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BB20DDE-F02A-C710-BF7E-DE89C5785A05}"/>
              </a:ext>
            </a:extLst>
          </p:cNvPr>
          <p:cNvSpPr txBox="1"/>
          <p:nvPr/>
        </p:nvSpPr>
        <p:spPr>
          <a:xfrm>
            <a:off x="3155141" y="3711582"/>
            <a:ext cx="199861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u="sng" dirty="0">
                <a:ea typeface="Microsoft YaHei" panose="020B0503020204020204" pitchFamily="34" charset="-122"/>
              </a:rPr>
              <a:t>Object Manipulations</a:t>
            </a:r>
            <a:endParaRPr lang="en-HK" sz="1400" u="sng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B83DBD0-807A-1BC0-3F82-59235615B050}"/>
              </a:ext>
            </a:extLst>
          </p:cNvPr>
          <p:cNvSpPr txBox="1"/>
          <p:nvPr/>
        </p:nvSpPr>
        <p:spPr>
          <a:xfrm>
            <a:off x="5450998" y="6143007"/>
            <a:ext cx="78455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ea typeface="Microsoft YaHei" panose="020B0503020204020204" pitchFamily="34" charset="-122"/>
              </a:rPr>
              <a:t>Rotation</a:t>
            </a:r>
            <a:endParaRPr lang="en-HK" sz="1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5574BE8-CA13-CB3A-155C-80FCAA64137D}"/>
              </a:ext>
            </a:extLst>
          </p:cNvPr>
          <p:cNvSpPr txBox="1"/>
          <p:nvPr/>
        </p:nvSpPr>
        <p:spPr>
          <a:xfrm>
            <a:off x="76460" y="4429213"/>
            <a:ext cx="78455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ea typeface="Microsoft YaHei" panose="020B0503020204020204" pitchFamily="34" charset="-122"/>
              </a:rPr>
              <a:t>Rotation</a:t>
            </a:r>
            <a:endParaRPr lang="en-HK" sz="12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E25AABE-3762-DDBC-52E1-877D143057D0}"/>
              </a:ext>
            </a:extLst>
          </p:cNvPr>
          <p:cNvSpPr txBox="1"/>
          <p:nvPr/>
        </p:nvSpPr>
        <p:spPr>
          <a:xfrm>
            <a:off x="-42528" y="5791181"/>
            <a:ext cx="95946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ea typeface="Microsoft YaHei" panose="020B0503020204020204" pitchFamily="34" charset="-122"/>
              </a:rPr>
              <a:t>Translation</a:t>
            </a:r>
            <a:endParaRPr lang="en-HK"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9F9BDA7-B379-0D27-03F2-4FB9D581C833}"/>
              </a:ext>
            </a:extLst>
          </p:cNvPr>
          <p:cNvSpPr txBox="1"/>
          <p:nvPr/>
        </p:nvSpPr>
        <p:spPr>
          <a:xfrm>
            <a:off x="3413230" y="6143007"/>
            <a:ext cx="95946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ea typeface="Microsoft YaHei" panose="020B0503020204020204" pitchFamily="34" charset="-122"/>
              </a:rPr>
              <a:t>Translation</a:t>
            </a:r>
            <a:endParaRPr lang="en-HK" sz="1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FCBB05-E497-5EA6-9890-9912B8985EBE}"/>
              </a:ext>
            </a:extLst>
          </p:cNvPr>
          <p:cNvSpPr txBox="1"/>
          <p:nvPr/>
        </p:nvSpPr>
        <p:spPr>
          <a:xfrm>
            <a:off x="7767439" y="465315"/>
            <a:ext cx="40496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HK" b="1" u="sng" dirty="0">
                <a:cs typeface="Calibri"/>
              </a:rPr>
              <a:t>Vision-Based Bending Sensor Leveraging ArUco Marker Detection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D2097DD-BF74-9201-1C50-8413011AA524}"/>
              </a:ext>
            </a:extLst>
          </p:cNvPr>
          <p:cNvSpPr txBox="1"/>
          <p:nvPr/>
        </p:nvSpPr>
        <p:spPr>
          <a:xfrm>
            <a:off x="7329502" y="5272830"/>
            <a:ext cx="464984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ea typeface="等线"/>
                <a:cs typeface="Calibri"/>
              </a:rPr>
              <a:t>Looking for Postdoc opportunities</a:t>
            </a:r>
          </a:p>
          <a:p>
            <a:r>
              <a:rPr lang="en-US" altLang="zh-CN" b="1" dirty="0">
                <a:solidFill>
                  <a:srgbClr val="FF0000"/>
                </a:solidFill>
                <a:ea typeface="等线"/>
                <a:cs typeface="Calibri"/>
              </a:rPr>
              <a:t>in Canada</a:t>
            </a:r>
          </a:p>
          <a:p>
            <a:endParaRPr lang="en-US" altLang="zh-CN" b="1" dirty="0">
              <a:solidFill>
                <a:srgbClr val="FF0000"/>
              </a:solidFill>
              <a:ea typeface="等线"/>
              <a:cs typeface="Calibri"/>
            </a:endParaRPr>
          </a:p>
          <a:p>
            <a:r>
              <a:rPr lang="en-US" altLang="zh-CN" b="1" dirty="0">
                <a:solidFill>
                  <a:srgbClr val="FF0000"/>
                </a:solidFill>
                <a:cs typeface="Calibri"/>
              </a:rPr>
              <a:t>Dickson Chiu Yu Wong</a:t>
            </a:r>
          </a:p>
          <a:p>
            <a:r>
              <a:rPr lang="en-US" altLang="zh-CN" b="1" dirty="0">
                <a:solidFill>
                  <a:srgbClr val="FF0000"/>
                </a:solidFill>
                <a:ea typeface="等线"/>
                <a:cs typeface="Calibri"/>
              </a:rPr>
              <a:t>Email: </a:t>
            </a:r>
            <a:r>
              <a:rPr lang="en-US" altLang="zh-CN" b="1" dirty="0">
                <a:solidFill>
                  <a:srgbClr val="FF0000"/>
                </a:solidFill>
                <a:ea typeface="等线"/>
                <a:cs typeface="Calibri"/>
                <a:hlinkClick r:id="rId4"/>
              </a:rPr>
              <a:t>dcywong@connect.ust.hk</a:t>
            </a:r>
            <a:endParaRPr lang="en-US" altLang="zh-CN" b="1" dirty="0">
              <a:solidFill>
                <a:srgbClr val="FF0000"/>
              </a:solidFill>
              <a:ea typeface="等线"/>
              <a:cs typeface="Calibri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C48E6BA-AD77-5E3B-FD6D-E9A9DC4CDCC8}"/>
              </a:ext>
            </a:extLst>
          </p:cNvPr>
          <p:cNvSpPr txBox="1"/>
          <p:nvPr/>
        </p:nvSpPr>
        <p:spPr>
          <a:xfrm>
            <a:off x="93133" y="40603"/>
            <a:ext cx="100245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HK" sz="2400" b="1" u="sng" dirty="0"/>
              <a:t>Other Soft Pneumatic Actuators Design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99A46D9-D6A8-F295-74E5-E06F22470DF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19" r="24799"/>
          <a:stretch/>
        </p:blipFill>
        <p:spPr>
          <a:xfrm>
            <a:off x="753034" y="4014773"/>
            <a:ext cx="2397801" cy="279760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7FA79836-2233-6A9D-07C3-F08DE05C77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3" y="1235209"/>
            <a:ext cx="5715000" cy="1990725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8A22444-9C02-F427-7C68-EEA37C2A400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785" y="4424797"/>
            <a:ext cx="3741322" cy="16960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40F9E0B-8D29-EF18-656D-4A263C997F3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727" y="1107064"/>
            <a:ext cx="3415880" cy="396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3529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251</Words>
  <Application>Microsoft Office PowerPoint</Application>
  <PresentationFormat>Widescreen</PresentationFormat>
  <Paragraphs>109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Aptos</vt:lpstr>
      <vt:lpstr>Aptos Display</vt:lpstr>
      <vt:lpstr>等线</vt:lpstr>
      <vt:lpstr>Microsoft YaHei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Dickson Wong</dc:creator>
  <cp:lastModifiedBy>Dickson Wong</cp:lastModifiedBy>
  <cp:revision>32</cp:revision>
  <dcterms:created xsi:type="dcterms:W3CDTF">2024-07-07T14:48:27Z</dcterms:created>
  <dcterms:modified xsi:type="dcterms:W3CDTF">2024-07-09T15:14:26Z</dcterms:modified>
</cp:coreProperties>
</file>