
<file path=[Content_Types].xml><?xml version="1.0" encoding="utf-8"?>
<Types xmlns="http://schemas.openxmlformats.org/package/2006/content-types">
  <Default Extension="emf" ContentType="image/x-emf"/>
  <Default Extension="gif" ContentType="image/gif"/>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59" r:id="rId1"/>
  </p:sldMasterIdLst>
  <p:notesMasterIdLst>
    <p:notesMasterId r:id="rId15"/>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Lst>
  <p:sldSz cx="9144000" cy="5143500" type="screen16x9"/>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747775"/>
          </p15:clr>
        </p15:guide>
        <p15:guide id="2" pos="2880">
          <p15:clr>
            <a:srgbClr val="747775"/>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11"/>
    <p:restoredTop sz="94694"/>
  </p:normalViewPr>
  <p:slideViewPr>
    <p:cSldViewPr snapToGrid="0">
      <p:cViewPr varScale="1">
        <p:scale>
          <a:sx n="156" d="100"/>
          <a:sy n="156" d="100"/>
        </p:scale>
        <p:origin x="808" y="168"/>
      </p:cViewPr>
      <p:guideLst>
        <p:guide orient="horz" pos="162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
        <p:cNvGrpSpPr/>
        <p:nvPr/>
      </p:nvGrpSpPr>
      <p:grpSpPr>
        <a:xfrm>
          <a:off x="0" y="0"/>
          <a:ext cx="0" cy="0"/>
          <a:chOff x="0" y="0"/>
          <a:chExt cx="0" cy="0"/>
        </a:xfrm>
      </p:grpSpPr>
      <p:sp>
        <p:nvSpPr>
          <p:cNvPr id="51" name="Google Shape;51;p:notes"/>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2" name="Google Shape;52;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7"/>
        <p:cNvGrpSpPr/>
        <p:nvPr/>
      </p:nvGrpSpPr>
      <p:grpSpPr>
        <a:xfrm>
          <a:off x="0" y="0"/>
          <a:ext cx="0" cy="0"/>
          <a:chOff x="0" y="0"/>
          <a:chExt cx="0" cy="0"/>
        </a:xfrm>
      </p:grpSpPr>
      <p:sp>
        <p:nvSpPr>
          <p:cNvPr id="118" name="Google Shape;118;g2f91477c146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9" name="Google Shape;119;g2f91477c146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9"/>
        <p:cNvGrpSpPr/>
        <p:nvPr/>
      </p:nvGrpSpPr>
      <p:grpSpPr>
        <a:xfrm>
          <a:off x="0" y="0"/>
          <a:ext cx="0" cy="0"/>
          <a:chOff x="0" y="0"/>
          <a:chExt cx="0" cy="0"/>
        </a:xfrm>
      </p:grpSpPr>
      <p:sp>
        <p:nvSpPr>
          <p:cNvPr id="130" name="Google Shape;130;g2f9061bed9f_0_77: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1" name="Google Shape;131;g2f9061bed9f_0_7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6"/>
        <p:cNvGrpSpPr/>
        <p:nvPr/>
      </p:nvGrpSpPr>
      <p:grpSpPr>
        <a:xfrm>
          <a:off x="0" y="0"/>
          <a:ext cx="0" cy="0"/>
          <a:chOff x="0" y="0"/>
          <a:chExt cx="0" cy="0"/>
        </a:xfrm>
      </p:grpSpPr>
      <p:sp>
        <p:nvSpPr>
          <p:cNvPr id="137" name="Google Shape;137;g2f91477c146_0_5: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8" name="Google Shape;138;g2f91477c146_0_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6"/>
        <p:cNvGrpSpPr/>
        <p:nvPr/>
      </p:nvGrpSpPr>
      <p:grpSpPr>
        <a:xfrm>
          <a:off x="0" y="0"/>
          <a:ext cx="0" cy="0"/>
          <a:chOff x="0" y="0"/>
          <a:chExt cx="0" cy="0"/>
        </a:xfrm>
      </p:grpSpPr>
      <p:sp>
        <p:nvSpPr>
          <p:cNvPr id="147" name="Google Shape;147;g2f9061bed9f_0_17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48" name="Google Shape;148;g2f9061bed9f_0_17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5"/>
        <p:cNvGrpSpPr/>
        <p:nvPr/>
      </p:nvGrpSpPr>
      <p:grpSpPr>
        <a:xfrm>
          <a:off x="0" y="0"/>
          <a:ext cx="0" cy="0"/>
          <a:chOff x="0" y="0"/>
          <a:chExt cx="0" cy="0"/>
        </a:xfrm>
      </p:grpSpPr>
      <p:sp>
        <p:nvSpPr>
          <p:cNvPr id="56" name="Google Shape;56;g2f9061bed9f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7" name="Google Shape;57;g2f9061bed9f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2"/>
        <p:cNvGrpSpPr/>
        <p:nvPr/>
      </p:nvGrpSpPr>
      <p:grpSpPr>
        <a:xfrm>
          <a:off x="0" y="0"/>
          <a:ext cx="0" cy="0"/>
          <a:chOff x="0" y="0"/>
          <a:chExt cx="0" cy="0"/>
        </a:xfrm>
      </p:grpSpPr>
      <p:sp>
        <p:nvSpPr>
          <p:cNvPr id="63" name="Google Shape;63;g2f9061bed9f_0_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4" name="Google Shape;64;g2f9061bed9f_0_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8"/>
        <p:cNvGrpSpPr/>
        <p:nvPr/>
      </p:nvGrpSpPr>
      <p:grpSpPr>
        <a:xfrm>
          <a:off x="0" y="0"/>
          <a:ext cx="0" cy="0"/>
          <a:chOff x="0" y="0"/>
          <a:chExt cx="0" cy="0"/>
        </a:xfrm>
      </p:grpSpPr>
      <p:sp>
        <p:nvSpPr>
          <p:cNvPr id="69" name="Google Shape;69;g2f9061bed9f_0_16: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0" name="Google Shape;70;g2f9061bed9f_0_1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6"/>
        <p:cNvGrpSpPr/>
        <p:nvPr/>
      </p:nvGrpSpPr>
      <p:grpSpPr>
        <a:xfrm>
          <a:off x="0" y="0"/>
          <a:ext cx="0" cy="0"/>
          <a:chOff x="0" y="0"/>
          <a:chExt cx="0" cy="0"/>
        </a:xfrm>
      </p:grpSpPr>
      <p:sp>
        <p:nvSpPr>
          <p:cNvPr id="77" name="Google Shape;77;g2f9061bed9f_0_32: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8" name="Google Shape;78;g2f9061bed9f_0_3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
        <p:cNvGrpSpPr/>
        <p:nvPr/>
      </p:nvGrpSpPr>
      <p:grpSpPr>
        <a:xfrm>
          <a:off x="0" y="0"/>
          <a:ext cx="0" cy="0"/>
          <a:chOff x="0" y="0"/>
          <a:chExt cx="0" cy="0"/>
        </a:xfrm>
      </p:grpSpPr>
      <p:sp>
        <p:nvSpPr>
          <p:cNvPr id="85" name="Google Shape;85;g2f9061bed9f_0_43: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6" name="Google Shape;86;g2f9061bed9f_0_4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2"/>
        <p:cNvGrpSpPr/>
        <p:nvPr/>
      </p:nvGrpSpPr>
      <p:grpSpPr>
        <a:xfrm>
          <a:off x="0" y="0"/>
          <a:ext cx="0" cy="0"/>
          <a:chOff x="0" y="0"/>
          <a:chExt cx="0" cy="0"/>
        </a:xfrm>
      </p:grpSpPr>
      <p:sp>
        <p:nvSpPr>
          <p:cNvPr id="93" name="Google Shape;93;g2f9061bed9f_0_55: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4" name="Google Shape;94;g2f9061bed9f_0_5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0"/>
        <p:cNvGrpSpPr/>
        <p:nvPr/>
      </p:nvGrpSpPr>
      <p:grpSpPr>
        <a:xfrm>
          <a:off x="0" y="0"/>
          <a:ext cx="0" cy="0"/>
          <a:chOff x="0" y="0"/>
          <a:chExt cx="0" cy="0"/>
        </a:xfrm>
      </p:grpSpPr>
      <p:sp>
        <p:nvSpPr>
          <p:cNvPr id="101" name="Google Shape;101;g2f9061bed9f_0_66: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2" name="Google Shape;102;g2f9061bed9f_0_6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8"/>
        <p:cNvGrpSpPr/>
        <p:nvPr/>
      </p:nvGrpSpPr>
      <p:grpSpPr>
        <a:xfrm>
          <a:off x="0" y="0"/>
          <a:ext cx="0" cy="0"/>
          <a:chOff x="0" y="0"/>
          <a:chExt cx="0" cy="0"/>
        </a:xfrm>
      </p:grpSpPr>
      <p:sp>
        <p:nvSpPr>
          <p:cNvPr id="109" name="Google Shape;109;g2f9061bed9f_0_23: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0" name="Google Shape;110;g2f9061bed9f_0_2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norm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a:p>
        </p:txBody>
      </p:sp>
      <p:sp>
        <p:nvSpPr>
          <p:cNvPr id="11" name="Google Shape;11;p2"/>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12" name="Google Shape;12;p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zh-C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4"/>
        <p:cNvGrpSpPr/>
        <p:nvPr/>
      </p:nvGrpSpPr>
      <p:grpSpPr>
        <a:xfrm>
          <a:off x="0" y="0"/>
          <a:ext cx="0" cy="0"/>
          <a:chOff x="0" y="0"/>
          <a:chExt cx="0" cy="0"/>
        </a:xfrm>
      </p:grpSpPr>
      <p:sp>
        <p:nvSpPr>
          <p:cNvPr id="45" name="Google Shape;45;p11"/>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normAutofit/>
          </a:bodyPr>
          <a:lstStyle>
            <a:lvl1pPr marL="457200" lvl="0" indent="-342900" algn="ctr">
              <a:spcBef>
                <a:spcPts val="0"/>
              </a:spcBef>
              <a:spcAft>
                <a:spcPts val="0"/>
              </a:spcAft>
              <a:buSzPts val="1800"/>
              <a:buChar char="●"/>
              <a:defRPr/>
            </a:lvl1pPr>
            <a:lvl2pPr marL="914400" lvl="1" indent="-317500" algn="ctr">
              <a:spcBef>
                <a:spcPts val="0"/>
              </a:spcBef>
              <a:spcAft>
                <a:spcPts val="0"/>
              </a:spcAft>
              <a:buSzPts val="1400"/>
              <a:buChar char="○"/>
              <a:defRPr/>
            </a:lvl2pPr>
            <a:lvl3pPr marL="1371600" lvl="2" indent="-317500" algn="ctr">
              <a:spcBef>
                <a:spcPts val="0"/>
              </a:spcBef>
              <a:spcAft>
                <a:spcPts val="0"/>
              </a:spcAft>
              <a:buSzPts val="1400"/>
              <a:buChar char="■"/>
              <a:defRPr/>
            </a:lvl3pPr>
            <a:lvl4pPr marL="1828800" lvl="3" indent="-317500" algn="ctr">
              <a:spcBef>
                <a:spcPts val="0"/>
              </a:spcBef>
              <a:spcAft>
                <a:spcPts val="0"/>
              </a:spcAft>
              <a:buSzPts val="1400"/>
              <a:buChar char="●"/>
              <a:defRPr/>
            </a:lvl4pPr>
            <a:lvl5pPr marL="2286000" lvl="4" indent="-317500" algn="ctr">
              <a:spcBef>
                <a:spcPts val="0"/>
              </a:spcBef>
              <a:spcAft>
                <a:spcPts val="0"/>
              </a:spcAft>
              <a:buSzPts val="1400"/>
              <a:buChar char="○"/>
              <a:defRPr/>
            </a:lvl5pPr>
            <a:lvl6pPr marL="2743200" lvl="5" indent="-317500" algn="ctr">
              <a:spcBef>
                <a:spcPts val="0"/>
              </a:spcBef>
              <a:spcAft>
                <a:spcPts val="0"/>
              </a:spcAft>
              <a:buSzPts val="1400"/>
              <a:buChar char="■"/>
              <a:defRPr/>
            </a:lvl6pPr>
            <a:lvl7pPr marL="3200400" lvl="6" indent="-317500" algn="ctr">
              <a:spcBef>
                <a:spcPts val="0"/>
              </a:spcBef>
              <a:spcAft>
                <a:spcPts val="0"/>
              </a:spcAft>
              <a:buSzPts val="1400"/>
              <a:buChar char="●"/>
              <a:defRPr/>
            </a:lvl7pPr>
            <a:lvl8pPr marL="3657600" lvl="7" indent="-317500" algn="ctr">
              <a:spcBef>
                <a:spcPts val="0"/>
              </a:spcBef>
              <a:spcAft>
                <a:spcPts val="0"/>
              </a:spcAft>
              <a:buSzPts val="1400"/>
              <a:buChar char="○"/>
              <a:defRPr/>
            </a:lvl8pPr>
            <a:lvl9pPr marL="4114800" lvl="8" indent="-317500" algn="ctr">
              <a:spcBef>
                <a:spcPts val="0"/>
              </a:spcBef>
              <a:spcAft>
                <a:spcPts val="0"/>
              </a:spcAft>
              <a:buSzPts val="1400"/>
              <a:buChar char="■"/>
              <a:defRPr/>
            </a:lvl9pPr>
          </a:lstStyle>
          <a:p>
            <a:endParaRPr/>
          </a:p>
        </p:txBody>
      </p:sp>
      <p:sp>
        <p:nvSpPr>
          <p:cNvPr id="47" name="Google Shape;47;p1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zh-C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Google Shape;49;p1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zh-C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norm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5" name="Google Shape;15;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zh-C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4"/>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rmAutofit/>
          </a:bodyPr>
          <a:lstStyle>
            <a:lvl1pPr marL="457200" lvl="0" indent="-342900">
              <a:spcBef>
                <a:spcPts val="0"/>
              </a:spcBef>
              <a:spcAft>
                <a:spcPts val="0"/>
              </a:spcAft>
              <a:buSzPts val="1800"/>
              <a:buChar char="●"/>
              <a:defRPr/>
            </a:lvl1pPr>
            <a:lvl2pPr marL="914400" lvl="1" indent="-317500">
              <a:spcBef>
                <a:spcPts val="0"/>
              </a:spcBef>
              <a:spcAft>
                <a:spcPts val="0"/>
              </a:spcAft>
              <a:buSzPts val="1400"/>
              <a:buChar char="○"/>
              <a:defRPr/>
            </a:lvl2pPr>
            <a:lvl3pPr marL="1371600" lvl="2" indent="-317500">
              <a:spcBef>
                <a:spcPts val="0"/>
              </a:spcBef>
              <a:spcAft>
                <a:spcPts val="0"/>
              </a:spcAft>
              <a:buSzPts val="1400"/>
              <a:buChar char="■"/>
              <a:defRPr/>
            </a:lvl3pPr>
            <a:lvl4pPr marL="1828800" lvl="3" indent="-317500">
              <a:spcBef>
                <a:spcPts val="0"/>
              </a:spcBef>
              <a:spcAft>
                <a:spcPts val="0"/>
              </a:spcAft>
              <a:buSzPts val="1400"/>
              <a:buChar char="●"/>
              <a:defRPr/>
            </a:lvl4pPr>
            <a:lvl5pPr marL="2286000" lvl="4" indent="-317500">
              <a:spcBef>
                <a:spcPts val="0"/>
              </a:spcBef>
              <a:spcAft>
                <a:spcPts val="0"/>
              </a:spcAft>
              <a:buSzPts val="1400"/>
              <a:buChar char="○"/>
              <a:defRPr/>
            </a:lvl5pPr>
            <a:lvl6pPr marL="2743200" lvl="5" indent="-317500">
              <a:spcBef>
                <a:spcPts val="0"/>
              </a:spcBef>
              <a:spcAft>
                <a:spcPts val="0"/>
              </a:spcAft>
              <a:buSzPts val="1400"/>
              <a:buChar char="■"/>
              <a:defRPr/>
            </a:lvl6pPr>
            <a:lvl7pPr marL="3200400" lvl="6" indent="-317500">
              <a:spcBef>
                <a:spcPts val="0"/>
              </a:spcBef>
              <a:spcAft>
                <a:spcPts val="0"/>
              </a:spcAft>
              <a:buSzPts val="1400"/>
              <a:buChar char="●"/>
              <a:defRPr/>
            </a:lvl7pPr>
            <a:lvl8pPr marL="3657600" lvl="7" indent="-317500">
              <a:spcBef>
                <a:spcPts val="0"/>
              </a:spcBef>
              <a:spcAft>
                <a:spcPts val="0"/>
              </a:spcAft>
              <a:buSzPts val="1400"/>
              <a:buChar char="○"/>
              <a:defRPr/>
            </a:lvl8pPr>
            <a:lvl9pPr marL="4114800" lvl="8" indent="-317500">
              <a:spcBef>
                <a:spcPts val="0"/>
              </a:spcBef>
              <a:spcAft>
                <a:spcPts val="0"/>
              </a:spcAft>
              <a:buSzPts val="1400"/>
              <a:buChar char="■"/>
              <a:defRPr/>
            </a:lvl9pPr>
          </a:lstStyle>
          <a:p>
            <a:endParaRPr/>
          </a:p>
        </p:txBody>
      </p:sp>
      <p:sp>
        <p:nvSpPr>
          <p:cNvPr id="19" name="Google Shape;19;p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zh-C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0"/>
        <p:cNvGrpSpPr/>
        <p:nvPr/>
      </p:nvGrpSpPr>
      <p:grpSpPr>
        <a:xfrm>
          <a:off x="0" y="0"/>
          <a:ext cx="0" cy="0"/>
          <a:chOff x="0" y="0"/>
          <a:chExt cx="0" cy="0"/>
        </a:xfrm>
      </p:grpSpPr>
      <p:sp>
        <p:nvSpPr>
          <p:cNvPr id="21" name="Google Shape;21;p5"/>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2" name="Google Shape;22;p5"/>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normAutofit/>
          </a:bodyPr>
          <a:lstStyle>
            <a:lvl1pPr marL="457200" lvl="0" indent="-317500">
              <a:spcBef>
                <a:spcPts val="0"/>
              </a:spcBef>
              <a:spcAft>
                <a:spcPts val="0"/>
              </a:spcAft>
              <a:buSzPts val="1400"/>
              <a:buChar char="●"/>
              <a:defRPr sz="1400"/>
            </a:lvl1pPr>
            <a:lvl2pPr marL="914400" lvl="1" indent="-304800">
              <a:spcBef>
                <a:spcPts val="0"/>
              </a:spcBef>
              <a:spcAft>
                <a:spcPts val="0"/>
              </a:spcAft>
              <a:buSzPts val="1200"/>
              <a:buChar char="○"/>
              <a:defRPr sz="1200"/>
            </a:lvl2pPr>
            <a:lvl3pPr marL="1371600" lvl="2" indent="-304800">
              <a:spcBef>
                <a:spcPts val="0"/>
              </a:spcBef>
              <a:spcAft>
                <a:spcPts val="0"/>
              </a:spcAft>
              <a:buSzPts val="1200"/>
              <a:buChar char="■"/>
              <a:defRPr sz="1200"/>
            </a:lvl3pPr>
            <a:lvl4pPr marL="1828800" lvl="3" indent="-304800">
              <a:spcBef>
                <a:spcPts val="0"/>
              </a:spcBef>
              <a:spcAft>
                <a:spcPts val="0"/>
              </a:spcAft>
              <a:buSzPts val="1200"/>
              <a:buChar char="●"/>
              <a:defRPr sz="1200"/>
            </a:lvl4pPr>
            <a:lvl5pPr marL="2286000" lvl="4" indent="-304800">
              <a:spcBef>
                <a:spcPts val="0"/>
              </a:spcBef>
              <a:spcAft>
                <a:spcPts val="0"/>
              </a:spcAft>
              <a:buSzPts val="1200"/>
              <a:buChar char="○"/>
              <a:defRPr sz="1200"/>
            </a:lvl5pPr>
            <a:lvl6pPr marL="2743200" lvl="5" indent="-304800">
              <a:spcBef>
                <a:spcPts val="0"/>
              </a:spcBef>
              <a:spcAft>
                <a:spcPts val="0"/>
              </a:spcAft>
              <a:buSzPts val="1200"/>
              <a:buChar char="■"/>
              <a:defRPr sz="1200"/>
            </a:lvl6pPr>
            <a:lvl7pPr marL="3200400" lvl="6" indent="-304800">
              <a:spcBef>
                <a:spcPts val="0"/>
              </a:spcBef>
              <a:spcAft>
                <a:spcPts val="0"/>
              </a:spcAft>
              <a:buSzPts val="1200"/>
              <a:buChar char="●"/>
              <a:defRPr sz="1200"/>
            </a:lvl7pPr>
            <a:lvl8pPr marL="3657600" lvl="7" indent="-304800">
              <a:spcBef>
                <a:spcPts val="0"/>
              </a:spcBef>
              <a:spcAft>
                <a:spcPts val="0"/>
              </a:spcAft>
              <a:buSzPts val="1200"/>
              <a:buChar char="○"/>
              <a:defRPr sz="1200"/>
            </a:lvl8pPr>
            <a:lvl9pPr marL="4114800" lvl="8" indent="-304800">
              <a:spcBef>
                <a:spcPts val="0"/>
              </a:spcBef>
              <a:spcAft>
                <a:spcPts val="0"/>
              </a:spcAft>
              <a:buSzPts val="1200"/>
              <a:buChar char="■"/>
              <a:defRPr sz="1200"/>
            </a:lvl9pPr>
          </a:lstStyle>
          <a:p>
            <a:endParaRPr/>
          </a:p>
        </p:txBody>
      </p:sp>
      <p:sp>
        <p:nvSpPr>
          <p:cNvPr id="23" name="Google Shape;23;p5"/>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normAutofit/>
          </a:bodyPr>
          <a:lstStyle>
            <a:lvl1pPr marL="457200" lvl="0" indent="-317500">
              <a:spcBef>
                <a:spcPts val="0"/>
              </a:spcBef>
              <a:spcAft>
                <a:spcPts val="0"/>
              </a:spcAft>
              <a:buSzPts val="1400"/>
              <a:buChar char="●"/>
              <a:defRPr sz="1400"/>
            </a:lvl1pPr>
            <a:lvl2pPr marL="914400" lvl="1" indent="-304800">
              <a:spcBef>
                <a:spcPts val="0"/>
              </a:spcBef>
              <a:spcAft>
                <a:spcPts val="0"/>
              </a:spcAft>
              <a:buSzPts val="1200"/>
              <a:buChar char="○"/>
              <a:defRPr sz="1200"/>
            </a:lvl2pPr>
            <a:lvl3pPr marL="1371600" lvl="2" indent="-304800">
              <a:spcBef>
                <a:spcPts val="0"/>
              </a:spcBef>
              <a:spcAft>
                <a:spcPts val="0"/>
              </a:spcAft>
              <a:buSzPts val="1200"/>
              <a:buChar char="■"/>
              <a:defRPr sz="1200"/>
            </a:lvl3pPr>
            <a:lvl4pPr marL="1828800" lvl="3" indent="-304800">
              <a:spcBef>
                <a:spcPts val="0"/>
              </a:spcBef>
              <a:spcAft>
                <a:spcPts val="0"/>
              </a:spcAft>
              <a:buSzPts val="1200"/>
              <a:buChar char="●"/>
              <a:defRPr sz="1200"/>
            </a:lvl4pPr>
            <a:lvl5pPr marL="2286000" lvl="4" indent="-304800">
              <a:spcBef>
                <a:spcPts val="0"/>
              </a:spcBef>
              <a:spcAft>
                <a:spcPts val="0"/>
              </a:spcAft>
              <a:buSzPts val="1200"/>
              <a:buChar char="○"/>
              <a:defRPr sz="1200"/>
            </a:lvl5pPr>
            <a:lvl6pPr marL="2743200" lvl="5" indent="-304800">
              <a:spcBef>
                <a:spcPts val="0"/>
              </a:spcBef>
              <a:spcAft>
                <a:spcPts val="0"/>
              </a:spcAft>
              <a:buSzPts val="1200"/>
              <a:buChar char="■"/>
              <a:defRPr sz="1200"/>
            </a:lvl6pPr>
            <a:lvl7pPr marL="3200400" lvl="6" indent="-304800">
              <a:spcBef>
                <a:spcPts val="0"/>
              </a:spcBef>
              <a:spcAft>
                <a:spcPts val="0"/>
              </a:spcAft>
              <a:buSzPts val="1200"/>
              <a:buChar char="●"/>
              <a:defRPr sz="1200"/>
            </a:lvl7pPr>
            <a:lvl8pPr marL="3657600" lvl="7" indent="-304800">
              <a:spcBef>
                <a:spcPts val="0"/>
              </a:spcBef>
              <a:spcAft>
                <a:spcPts val="0"/>
              </a:spcAft>
              <a:buSzPts val="1200"/>
              <a:buChar char="○"/>
              <a:defRPr sz="1200"/>
            </a:lvl8pPr>
            <a:lvl9pPr marL="4114800" lvl="8" indent="-304800">
              <a:spcBef>
                <a:spcPts val="0"/>
              </a:spcBef>
              <a:spcAft>
                <a:spcPts val="0"/>
              </a:spcAft>
              <a:buSzPts val="1200"/>
              <a:buChar char="■"/>
              <a:defRPr sz="1200"/>
            </a:lvl9pPr>
          </a:lstStyle>
          <a:p>
            <a:endParaRPr/>
          </a:p>
        </p:txBody>
      </p:sp>
      <p:sp>
        <p:nvSpPr>
          <p:cNvPr id="24" name="Google Shape;24;p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zh-C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7" name="Google Shape;27;p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zh-C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30" name="Google Shape;30;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normAutofit/>
          </a:bodyPr>
          <a:lstStyle>
            <a:lvl1pPr marL="457200" lvl="0" indent="-304800">
              <a:spcBef>
                <a:spcPts val="0"/>
              </a:spcBef>
              <a:spcAft>
                <a:spcPts val="0"/>
              </a:spcAft>
              <a:buSzPts val="1200"/>
              <a:buChar char="●"/>
              <a:defRPr sz="1200"/>
            </a:lvl1pPr>
            <a:lvl2pPr marL="914400" lvl="1" indent="-304800">
              <a:spcBef>
                <a:spcPts val="0"/>
              </a:spcBef>
              <a:spcAft>
                <a:spcPts val="0"/>
              </a:spcAft>
              <a:buSzPts val="1200"/>
              <a:buChar char="○"/>
              <a:defRPr sz="1200"/>
            </a:lvl2pPr>
            <a:lvl3pPr marL="1371600" lvl="2" indent="-304800">
              <a:spcBef>
                <a:spcPts val="0"/>
              </a:spcBef>
              <a:spcAft>
                <a:spcPts val="0"/>
              </a:spcAft>
              <a:buSzPts val="1200"/>
              <a:buChar char="■"/>
              <a:defRPr sz="1200"/>
            </a:lvl3pPr>
            <a:lvl4pPr marL="1828800" lvl="3" indent="-304800">
              <a:spcBef>
                <a:spcPts val="0"/>
              </a:spcBef>
              <a:spcAft>
                <a:spcPts val="0"/>
              </a:spcAft>
              <a:buSzPts val="1200"/>
              <a:buChar char="●"/>
              <a:defRPr sz="1200"/>
            </a:lvl4pPr>
            <a:lvl5pPr marL="2286000" lvl="4" indent="-304800">
              <a:spcBef>
                <a:spcPts val="0"/>
              </a:spcBef>
              <a:spcAft>
                <a:spcPts val="0"/>
              </a:spcAft>
              <a:buSzPts val="1200"/>
              <a:buChar char="○"/>
              <a:defRPr sz="1200"/>
            </a:lvl5pPr>
            <a:lvl6pPr marL="2743200" lvl="5" indent="-304800">
              <a:spcBef>
                <a:spcPts val="0"/>
              </a:spcBef>
              <a:spcAft>
                <a:spcPts val="0"/>
              </a:spcAft>
              <a:buSzPts val="1200"/>
              <a:buChar char="■"/>
              <a:defRPr sz="1200"/>
            </a:lvl6pPr>
            <a:lvl7pPr marL="3200400" lvl="6" indent="-304800">
              <a:spcBef>
                <a:spcPts val="0"/>
              </a:spcBef>
              <a:spcAft>
                <a:spcPts val="0"/>
              </a:spcAft>
              <a:buSzPts val="1200"/>
              <a:buChar char="●"/>
              <a:defRPr sz="1200"/>
            </a:lvl7pPr>
            <a:lvl8pPr marL="3657600" lvl="7" indent="-304800">
              <a:spcBef>
                <a:spcPts val="0"/>
              </a:spcBef>
              <a:spcAft>
                <a:spcPts val="0"/>
              </a:spcAft>
              <a:buSzPts val="1200"/>
              <a:buChar char="○"/>
              <a:defRPr sz="1200"/>
            </a:lvl8pPr>
            <a:lvl9pPr marL="4114800" lvl="8" indent="-304800">
              <a:spcBef>
                <a:spcPts val="0"/>
              </a:spcBef>
              <a:spcAft>
                <a:spcPts val="0"/>
              </a:spcAft>
              <a:buSzPts val="1200"/>
              <a:buChar char="■"/>
              <a:defRPr sz="1200"/>
            </a:lvl9pPr>
          </a:lstStyle>
          <a:p>
            <a:endParaRPr/>
          </a:p>
        </p:txBody>
      </p:sp>
      <p:sp>
        <p:nvSpPr>
          <p:cNvPr id="31" name="Google Shape;31;p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zh-C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
        <p:nvSpPr>
          <p:cNvPr id="34" name="Google Shape;34;p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zh-C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 name="Google Shape;37;p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38" name="Google Shape;38;p9"/>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39" name="Google Shape;39;p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normAutofit/>
          </a:bodyPr>
          <a:lstStyle>
            <a:lvl1pPr marL="457200" lvl="0" indent="-342900">
              <a:spcBef>
                <a:spcPts val="0"/>
              </a:spcBef>
              <a:spcAft>
                <a:spcPts val="0"/>
              </a:spcAft>
              <a:buSzPts val="1800"/>
              <a:buChar char="●"/>
              <a:defRPr/>
            </a:lvl1pPr>
            <a:lvl2pPr marL="914400" lvl="1" indent="-317500">
              <a:spcBef>
                <a:spcPts val="0"/>
              </a:spcBef>
              <a:spcAft>
                <a:spcPts val="0"/>
              </a:spcAft>
              <a:buSzPts val="1400"/>
              <a:buChar char="○"/>
              <a:defRPr/>
            </a:lvl2pPr>
            <a:lvl3pPr marL="1371600" lvl="2" indent="-317500">
              <a:spcBef>
                <a:spcPts val="0"/>
              </a:spcBef>
              <a:spcAft>
                <a:spcPts val="0"/>
              </a:spcAft>
              <a:buSzPts val="1400"/>
              <a:buChar char="■"/>
              <a:defRPr/>
            </a:lvl3pPr>
            <a:lvl4pPr marL="1828800" lvl="3" indent="-317500">
              <a:spcBef>
                <a:spcPts val="0"/>
              </a:spcBef>
              <a:spcAft>
                <a:spcPts val="0"/>
              </a:spcAft>
              <a:buSzPts val="1400"/>
              <a:buChar char="●"/>
              <a:defRPr/>
            </a:lvl4pPr>
            <a:lvl5pPr marL="2286000" lvl="4" indent="-317500">
              <a:spcBef>
                <a:spcPts val="0"/>
              </a:spcBef>
              <a:spcAft>
                <a:spcPts val="0"/>
              </a:spcAft>
              <a:buSzPts val="1400"/>
              <a:buChar char="○"/>
              <a:defRPr/>
            </a:lvl5pPr>
            <a:lvl6pPr marL="2743200" lvl="5" indent="-317500">
              <a:spcBef>
                <a:spcPts val="0"/>
              </a:spcBef>
              <a:spcAft>
                <a:spcPts val="0"/>
              </a:spcAft>
              <a:buSzPts val="1400"/>
              <a:buChar char="■"/>
              <a:defRPr/>
            </a:lvl6pPr>
            <a:lvl7pPr marL="3200400" lvl="6" indent="-317500">
              <a:spcBef>
                <a:spcPts val="0"/>
              </a:spcBef>
              <a:spcAft>
                <a:spcPts val="0"/>
              </a:spcAft>
              <a:buSzPts val="1400"/>
              <a:buChar char="●"/>
              <a:defRPr/>
            </a:lvl7pPr>
            <a:lvl8pPr marL="3657600" lvl="7" indent="-317500">
              <a:spcBef>
                <a:spcPts val="0"/>
              </a:spcBef>
              <a:spcAft>
                <a:spcPts val="0"/>
              </a:spcAft>
              <a:buSzPts val="1400"/>
              <a:buChar char="○"/>
              <a:defRPr/>
            </a:lvl8pPr>
            <a:lvl9pPr marL="4114800" lvl="8" indent="-317500">
              <a:spcBef>
                <a:spcPts val="0"/>
              </a:spcBef>
              <a:spcAft>
                <a:spcPts val="0"/>
              </a:spcAft>
              <a:buSzPts val="1400"/>
              <a:buChar char="■"/>
              <a:defRPr/>
            </a:lvl9pPr>
          </a:lstStyle>
          <a:p>
            <a:endParaRPr/>
          </a:p>
        </p:txBody>
      </p:sp>
      <p:sp>
        <p:nvSpPr>
          <p:cNvPr id="40" name="Google Shape;40;p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zh-C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1"/>
        <p:cNvGrpSpPr/>
        <p:nvPr/>
      </p:nvGrpSpPr>
      <p:grpSpPr>
        <a:xfrm>
          <a:off x="0" y="0"/>
          <a:ext cx="0" cy="0"/>
          <a:chOff x="0" y="0"/>
          <a:chExt cx="0" cy="0"/>
        </a:xfrm>
      </p:grpSpPr>
      <p:sp>
        <p:nvSpPr>
          <p:cNvPr id="42" name="Google Shape;42;p10"/>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normAutofit/>
          </a:bodyPr>
          <a:lstStyle>
            <a:lvl1pPr marL="457200" lvl="0" indent="-228600">
              <a:lnSpc>
                <a:spcPct val="100000"/>
              </a:lnSpc>
              <a:spcBef>
                <a:spcPts val="0"/>
              </a:spcBef>
              <a:spcAft>
                <a:spcPts val="0"/>
              </a:spcAft>
              <a:buSzPts val="1800"/>
              <a:buNone/>
              <a:defRPr/>
            </a:lvl1pPr>
          </a:lstStyle>
          <a:p>
            <a:endParaRPr/>
          </a:p>
        </p:txBody>
      </p:sp>
      <p:sp>
        <p:nvSpPr>
          <p:cNvPr id="43" name="Google Shape;43;p1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zh-C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rm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rmAutofit/>
          </a:bodyPr>
          <a:lstStyle>
            <a:lvl1pPr marL="457200" lvl="0" indent="-342900">
              <a:lnSpc>
                <a:spcPct val="115000"/>
              </a:lnSpc>
              <a:spcBef>
                <a:spcPts val="0"/>
              </a:spcBef>
              <a:spcAft>
                <a:spcPts val="0"/>
              </a:spcAft>
              <a:buClr>
                <a:schemeClr val="dk2"/>
              </a:buClr>
              <a:buSzPts val="1800"/>
              <a:buChar char="●"/>
              <a:defRPr sz="1800">
                <a:solidFill>
                  <a:schemeClr val="dk2"/>
                </a:solidFill>
              </a:defRPr>
            </a:lvl1pPr>
            <a:lvl2pPr marL="914400" lvl="1" indent="-317500">
              <a:lnSpc>
                <a:spcPct val="115000"/>
              </a:lnSpc>
              <a:spcBef>
                <a:spcPts val="0"/>
              </a:spcBef>
              <a:spcAft>
                <a:spcPts val="0"/>
              </a:spcAft>
              <a:buClr>
                <a:schemeClr val="dk2"/>
              </a:buClr>
              <a:buSzPts val="1400"/>
              <a:buChar char="○"/>
              <a:defRPr>
                <a:solidFill>
                  <a:schemeClr val="dk2"/>
                </a:solidFill>
              </a:defRPr>
            </a:lvl2pPr>
            <a:lvl3pPr marL="1371600" lvl="2" indent="-317500">
              <a:lnSpc>
                <a:spcPct val="115000"/>
              </a:lnSpc>
              <a:spcBef>
                <a:spcPts val="0"/>
              </a:spcBef>
              <a:spcAft>
                <a:spcPts val="0"/>
              </a:spcAft>
              <a:buClr>
                <a:schemeClr val="dk2"/>
              </a:buClr>
              <a:buSzPts val="1400"/>
              <a:buChar char="■"/>
              <a:defRPr>
                <a:solidFill>
                  <a:schemeClr val="dk2"/>
                </a:solidFill>
              </a:defRPr>
            </a:lvl3pPr>
            <a:lvl4pPr marL="1828800" lvl="3" indent="-317500">
              <a:lnSpc>
                <a:spcPct val="115000"/>
              </a:lnSpc>
              <a:spcBef>
                <a:spcPts val="0"/>
              </a:spcBef>
              <a:spcAft>
                <a:spcPts val="0"/>
              </a:spcAft>
              <a:buClr>
                <a:schemeClr val="dk2"/>
              </a:buClr>
              <a:buSzPts val="1400"/>
              <a:buChar char="●"/>
              <a:defRPr>
                <a:solidFill>
                  <a:schemeClr val="dk2"/>
                </a:solidFill>
              </a:defRPr>
            </a:lvl4pPr>
            <a:lvl5pPr marL="2286000" lvl="4" indent="-317500">
              <a:lnSpc>
                <a:spcPct val="115000"/>
              </a:lnSpc>
              <a:spcBef>
                <a:spcPts val="0"/>
              </a:spcBef>
              <a:spcAft>
                <a:spcPts val="0"/>
              </a:spcAft>
              <a:buClr>
                <a:schemeClr val="dk2"/>
              </a:buClr>
              <a:buSzPts val="1400"/>
              <a:buChar char="○"/>
              <a:defRPr>
                <a:solidFill>
                  <a:schemeClr val="dk2"/>
                </a:solidFill>
              </a:defRPr>
            </a:lvl5pPr>
            <a:lvl6pPr marL="2743200" lvl="5" indent="-317500">
              <a:lnSpc>
                <a:spcPct val="115000"/>
              </a:lnSpc>
              <a:spcBef>
                <a:spcPts val="0"/>
              </a:spcBef>
              <a:spcAft>
                <a:spcPts val="0"/>
              </a:spcAft>
              <a:buClr>
                <a:schemeClr val="dk2"/>
              </a:buClr>
              <a:buSzPts val="1400"/>
              <a:buChar char="■"/>
              <a:defRPr>
                <a:solidFill>
                  <a:schemeClr val="dk2"/>
                </a:solidFill>
              </a:defRPr>
            </a:lvl6pPr>
            <a:lvl7pPr marL="3200400" lvl="6" indent="-317500">
              <a:lnSpc>
                <a:spcPct val="115000"/>
              </a:lnSpc>
              <a:spcBef>
                <a:spcPts val="0"/>
              </a:spcBef>
              <a:spcAft>
                <a:spcPts val="0"/>
              </a:spcAft>
              <a:buClr>
                <a:schemeClr val="dk2"/>
              </a:buClr>
              <a:buSzPts val="1400"/>
              <a:buChar char="●"/>
              <a:defRPr>
                <a:solidFill>
                  <a:schemeClr val="dk2"/>
                </a:solidFill>
              </a:defRPr>
            </a:lvl7pPr>
            <a:lvl8pPr marL="3657600" lvl="7" indent="-317500">
              <a:lnSpc>
                <a:spcPct val="115000"/>
              </a:lnSpc>
              <a:spcBef>
                <a:spcPts val="0"/>
              </a:spcBef>
              <a:spcAft>
                <a:spcPts val="0"/>
              </a:spcAft>
              <a:buClr>
                <a:schemeClr val="dk2"/>
              </a:buClr>
              <a:buSzPts val="1400"/>
              <a:buChar char="○"/>
              <a:defRPr>
                <a:solidFill>
                  <a:schemeClr val="dk2"/>
                </a:solidFill>
              </a:defRPr>
            </a:lvl8pPr>
            <a:lvl9pPr marL="4114800" lvl="8" indent="-317500">
              <a:lnSpc>
                <a:spcPct val="115000"/>
              </a:lnSpc>
              <a:spcBef>
                <a:spcPts val="0"/>
              </a:spcBef>
              <a:spcAft>
                <a:spcPts val="0"/>
              </a:spcAft>
              <a:buClr>
                <a:schemeClr val="dk2"/>
              </a:buClr>
              <a:buSzPts val="1400"/>
              <a:buChar char="■"/>
              <a:defRPr>
                <a:solidFill>
                  <a:schemeClr val="dk2"/>
                </a:solidFill>
              </a:defRPr>
            </a:lvl9pPr>
          </a:lstStyle>
          <a:p>
            <a:endParaRPr/>
          </a:p>
        </p:txBody>
      </p:sp>
      <p:sp>
        <p:nvSpPr>
          <p:cNvPr id="8" name="Google Shape;8;p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marL="0" lvl="0" indent="0" algn="r" rtl="0">
              <a:spcBef>
                <a:spcPts val="0"/>
              </a:spcBef>
              <a:spcAft>
                <a:spcPts val="0"/>
              </a:spcAft>
              <a:buNone/>
            </a:pPr>
            <a:fld id="{00000000-1234-1234-1234-123412341234}" type="slidenum">
              <a:rPr lang="zh-CN"/>
              <a:t>‹#›</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5.gif"/><Relationship Id="rId2" Type="http://schemas.openxmlformats.org/officeDocument/2006/relationships/notesSlide" Target="../notesSlides/notesSlide10.xml"/><Relationship Id="rId1" Type="http://schemas.openxmlformats.org/officeDocument/2006/relationships/slideLayout" Target="../slideLayouts/slideLayout3.xml"/><Relationship Id="rId5" Type="http://schemas.openxmlformats.org/officeDocument/2006/relationships/image" Target="../media/image17.gif"/><Relationship Id="rId4" Type="http://schemas.openxmlformats.org/officeDocument/2006/relationships/image" Target="../media/image16.gif"/></Relationships>
</file>

<file path=ppt/slides/_rels/slide1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19.gif"/><Relationship Id="rId2" Type="http://schemas.openxmlformats.org/officeDocument/2006/relationships/notesSlide" Target="../notesSlides/notesSlide12.xml"/><Relationship Id="rId1" Type="http://schemas.openxmlformats.org/officeDocument/2006/relationships/slideLayout" Target="../slideLayouts/slideLayout3.xml"/><Relationship Id="rId4" Type="http://schemas.openxmlformats.org/officeDocument/2006/relationships/image" Target="../media/image20.gif"/></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4.xml"/><Relationship Id="rId1" Type="http://schemas.openxmlformats.org/officeDocument/2006/relationships/slideLayout" Target="../slideLayouts/slideLayout3.xml"/><Relationship Id="rId4" Type="http://schemas.openxmlformats.org/officeDocument/2006/relationships/image" Target="../media/image4.gif"/></Relationships>
</file>

<file path=ppt/slides/_rels/slide5.xml.rels><?xml version="1.0" encoding="UTF-8" standalone="yes"?>
<Relationships xmlns="http://schemas.openxmlformats.org/package/2006/relationships"><Relationship Id="rId3" Type="http://schemas.openxmlformats.org/officeDocument/2006/relationships/image" Target="../media/image5.gif"/><Relationship Id="rId2" Type="http://schemas.openxmlformats.org/officeDocument/2006/relationships/notesSlide" Target="../notesSlides/notesSlide5.xml"/><Relationship Id="rId1" Type="http://schemas.openxmlformats.org/officeDocument/2006/relationships/slideLayout" Target="../slideLayouts/slideLayout3.xml"/><Relationship Id="rId4" Type="http://schemas.openxmlformats.org/officeDocument/2006/relationships/image" Target="../media/image6.png"/></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xml"/><Relationship Id="rId1" Type="http://schemas.openxmlformats.org/officeDocument/2006/relationships/slideLayout" Target="../slideLayouts/slideLayout3.xml"/><Relationship Id="rId4" Type="http://schemas.openxmlformats.org/officeDocument/2006/relationships/image" Target="../media/image8.gif"/></Relationships>
</file>

<file path=ppt/slides/_rels/slide7.xml.rels><?xml version="1.0" encoding="UTF-8" standalone="yes"?>
<Relationships xmlns="http://schemas.openxmlformats.org/package/2006/relationships"><Relationship Id="rId3" Type="http://schemas.openxmlformats.org/officeDocument/2006/relationships/image" Target="../media/image9.gif"/><Relationship Id="rId2" Type="http://schemas.openxmlformats.org/officeDocument/2006/relationships/notesSlide" Target="../notesSlides/notesSlide7.xml"/><Relationship Id="rId1" Type="http://schemas.openxmlformats.org/officeDocument/2006/relationships/slideLayout" Target="../slideLayouts/slideLayout3.xml"/><Relationship Id="rId4" Type="http://schemas.openxmlformats.org/officeDocument/2006/relationships/image" Target="../media/image10.gif"/></Relationships>
</file>

<file path=ppt/slides/_rels/slide8.xml.rels><?xml version="1.0" encoding="UTF-8" standalone="yes"?>
<Relationships xmlns="http://schemas.openxmlformats.org/package/2006/relationships"><Relationship Id="rId3" Type="http://schemas.openxmlformats.org/officeDocument/2006/relationships/image" Target="../media/image11.gif"/><Relationship Id="rId2" Type="http://schemas.openxmlformats.org/officeDocument/2006/relationships/notesSlide" Target="../notesSlides/notesSlide8.xml"/><Relationship Id="rId1" Type="http://schemas.openxmlformats.org/officeDocument/2006/relationships/slideLayout" Target="../slideLayouts/slideLayout3.xml"/><Relationship Id="rId4" Type="http://schemas.openxmlformats.org/officeDocument/2006/relationships/image" Target="../media/image12.gif"/></Relationships>
</file>

<file path=ppt/slides/_rels/slide9.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9.xml"/><Relationship Id="rId1" Type="http://schemas.openxmlformats.org/officeDocument/2006/relationships/slideLayout" Target="../slideLayouts/slideLayout3.xml"/><Relationship Id="rId4" Type="http://schemas.openxmlformats.org/officeDocument/2006/relationships/image" Target="../media/image14.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53"/>
        <p:cNvGrpSpPr/>
        <p:nvPr/>
      </p:nvGrpSpPr>
      <p:grpSpPr>
        <a:xfrm>
          <a:off x="0" y="0"/>
          <a:ext cx="0" cy="0"/>
          <a:chOff x="0" y="0"/>
          <a:chExt cx="0" cy="0"/>
        </a:xfrm>
      </p:grpSpPr>
      <p:sp>
        <p:nvSpPr>
          <p:cNvPr id="54" name="Google Shape;54;p13"/>
          <p:cNvSpPr txBox="1">
            <a:spLocks noGrp="1"/>
          </p:cNvSpPr>
          <p:nvPr>
            <p:ph type="ctrTitle"/>
          </p:nvPr>
        </p:nvSpPr>
        <p:spPr>
          <a:xfrm>
            <a:off x="311700" y="1745400"/>
            <a:ext cx="8520600" cy="1652700"/>
          </a:xfrm>
          <a:prstGeom prst="rect">
            <a:avLst/>
          </a:prstGeom>
        </p:spPr>
        <p:txBody>
          <a:bodyPr spcFirstLastPara="1" wrap="square" lIns="91425" tIns="91425" rIns="91425" bIns="91425" anchor="b" anchorCtr="0">
            <a:normAutofit/>
          </a:bodyPr>
          <a:lstStyle/>
          <a:p>
            <a:pPr marL="0" lvl="0" indent="0" algn="ctr" rtl="0">
              <a:spcBef>
                <a:spcPts val="0"/>
              </a:spcBef>
              <a:spcAft>
                <a:spcPts val="0"/>
              </a:spcAft>
              <a:buNone/>
            </a:pPr>
            <a:r>
              <a:rPr lang="zh-CN" sz="4800">
                <a:latin typeface="Comic Sans MS"/>
                <a:ea typeface="Comic Sans MS"/>
                <a:cs typeface="Comic Sans MS"/>
                <a:sym typeface="Comic Sans MS"/>
              </a:rPr>
              <a:t>On Evaluation of Generative Robotic Simulations</a:t>
            </a:r>
            <a:endParaRPr sz="4800">
              <a:latin typeface="Comic Sans MS"/>
              <a:ea typeface="Comic Sans MS"/>
              <a:cs typeface="Comic Sans MS"/>
              <a:sym typeface="Comic Sans MS"/>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20"/>
        <p:cNvGrpSpPr/>
        <p:nvPr/>
      </p:nvGrpSpPr>
      <p:grpSpPr>
        <a:xfrm>
          <a:off x="0" y="0"/>
          <a:ext cx="0" cy="0"/>
          <a:chOff x="0" y="0"/>
          <a:chExt cx="0" cy="0"/>
        </a:xfrm>
      </p:grpSpPr>
      <p:sp>
        <p:nvSpPr>
          <p:cNvPr id="121" name="Google Shape;121;p22"/>
          <p:cNvSpPr txBox="1">
            <a:spLocks noGrp="1"/>
          </p:cNvSpPr>
          <p:nvPr>
            <p:ph type="body" idx="1"/>
          </p:nvPr>
        </p:nvSpPr>
        <p:spPr>
          <a:xfrm>
            <a:off x="311700" y="1017725"/>
            <a:ext cx="8520600" cy="798300"/>
          </a:xfrm>
          <a:prstGeom prst="rect">
            <a:avLst/>
          </a:prstGeom>
        </p:spPr>
        <p:txBody>
          <a:bodyPr spcFirstLastPara="1" wrap="square" lIns="91425" tIns="91425" rIns="91425" bIns="91425" anchor="t" anchorCtr="0">
            <a:normAutofit lnSpcReduction="10000"/>
          </a:bodyPr>
          <a:lstStyle/>
          <a:p>
            <a:pPr marL="457200" lvl="0" indent="-342900" algn="l" rtl="0">
              <a:spcBef>
                <a:spcPts val="0"/>
              </a:spcBef>
              <a:spcAft>
                <a:spcPts val="0"/>
              </a:spcAft>
              <a:buClr>
                <a:schemeClr val="dk1"/>
              </a:buClr>
              <a:buSzPts val="1800"/>
              <a:buFont typeface="Times New Roman"/>
              <a:buChar char="●"/>
            </a:pPr>
            <a:r>
              <a:rPr lang="zh-CN">
                <a:solidFill>
                  <a:schemeClr val="dk1"/>
                </a:solidFill>
                <a:latin typeface="Times New Roman"/>
                <a:ea typeface="Times New Roman"/>
                <a:cs typeface="Times New Roman"/>
                <a:sym typeface="Times New Roman"/>
              </a:rPr>
              <a:t>We train a dynamics model (DreamerV3) and examine its prediction error</a:t>
            </a:r>
            <a:endParaRPr>
              <a:solidFill>
                <a:schemeClr val="dk1"/>
              </a:solidFill>
              <a:latin typeface="Times New Roman"/>
              <a:ea typeface="Times New Roman"/>
              <a:cs typeface="Times New Roman"/>
              <a:sym typeface="Times New Roman"/>
            </a:endParaRPr>
          </a:p>
          <a:p>
            <a:pPr marL="457200" lvl="0" indent="-342900" algn="l" rtl="0">
              <a:spcBef>
                <a:spcPts val="0"/>
              </a:spcBef>
              <a:spcAft>
                <a:spcPts val="0"/>
              </a:spcAft>
              <a:buClr>
                <a:schemeClr val="dk1"/>
              </a:buClr>
              <a:buSzPts val="1800"/>
              <a:buFont typeface="Times New Roman"/>
              <a:buChar char="●"/>
            </a:pPr>
            <a:r>
              <a:rPr lang="zh-CN">
                <a:solidFill>
                  <a:schemeClr val="dk1"/>
                </a:solidFill>
                <a:latin typeface="Times New Roman"/>
                <a:ea typeface="Times New Roman"/>
                <a:cs typeface="Times New Roman"/>
                <a:sym typeface="Times New Roman"/>
              </a:rPr>
              <a:t>Intuition: diverse dynamics – unfamiliar states – high prediction error</a:t>
            </a:r>
            <a:endParaRPr>
              <a:solidFill>
                <a:schemeClr val="dk1"/>
              </a:solidFill>
              <a:latin typeface="Times New Roman"/>
              <a:ea typeface="Times New Roman"/>
              <a:cs typeface="Times New Roman"/>
              <a:sym typeface="Times New Roman"/>
            </a:endParaRPr>
          </a:p>
        </p:txBody>
      </p:sp>
      <p:sp>
        <p:nvSpPr>
          <p:cNvPr id="122" name="Google Shape;122;p22"/>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fontScale="90000"/>
          </a:bodyPr>
          <a:lstStyle/>
          <a:p>
            <a:pPr marL="0" lvl="0" indent="0" algn="l" rtl="0">
              <a:spcBef>
                <a:spcPts val="0"/>
              </a:spcBef>
              <a:spcAft>
                <a:spcPts val="0"/>
              </a:spcAft>
              <a:buNone/>
            </a:pPr>
            <a:r>
              <a:rPr lang="en-US" dirty="0">
                <a:latin typeface="Times New Roman"/>
                <a:ea typeface="Times New Roman"/>
                <a:cs typeface="Times New Roman"/>
                <a:sym typeface="Times New Roman"/>
              </a:rPr>
              <a:t>Trajectory Diversity</a:t>
            </a:r>
            <a:endParaRPr dirty="0">
              <a:latin typeface="Times New Roman"/>
              <a:ea typeface="Times New Roman"/>
              <a:cs typeface="Times New Roman"/>
              <a:sym typeface="Times New Roman"/>
            </a:endParaRPr>
          </a:p>
        </p:txBody>
      </p:sp>
      <p:pic>
        <p:nvPicPr>
          <p:cNvPr id="123" name="Google Shape;123;p22"/>
          <p:cNvPicPr preferRelativeResize="0"/>
          <p:nvPr/>
        </p:nvPicPr>
        <p:blipFill>
          <a:blip r:embed="rId3">
            <a:alphaModFix/>
          </a:blip>
          <a:stretch>
            <a:fillRect/>
          </a:stretch>
        </p:blipFill>
        <p:spPr>
          <a:xfrm>
            <a:off x="4544804" y="1990127"/>
            <a:ext cx="967609" cy="2902850"/>
          </a:xfrm>
          <a:prstGeom prst="rect">
            <a:avLst/>
          </a:prstGeom>
          <a:noFill/>
          <a:ln>
            <a:noFill/>
          </a:ln>
        </p:spPr>
      </p:pic>
      <p:pic>
        <p:nvPicPr>
          <p:cNvPr id="124" name="Google Shape;124;p22"/>
          <p:cNvPicPr preferRelativeResize="0"/>
          <p:nvPr/>
        </p:nvPicPr>
        <p:blipFill>
          <a:blip r:embed="rId4">
            <a:alphaModFix/>
          </a:blip>
          <a:stretch>
            <a:fillRect/>
          </a:stretch>
        </p:blipFill>
        <p:spPr>
          <a:xfrm>
            <a:off x="6305555" y="1990124"/>
            <a:ext cx="1451425" cy="2902850"/>
          </a:xfrm>
          <a:prstGeom prst="rect">
            <a:avLst/>
          </a:prstGeom>
          <a:noFill/>
          <a:ln>
            <a:noFill/>
          </a:ln>
        </p:spPr>
      </p:pic>
      <p:pic>
        <p:nvPicPr>
          <p:cNvPr id="125" name="Google Shape;125;p22"/>
          <p:cNvPicPr preferRelativeResize="0"/>
          <p:nvPr/>
        </p:nvPicPr>
        <p:blipFill>
          <a:blip r:embed="rId5">
            <a:alphaModFix/>
          </a:blip>
          <a:stretch>
            <a:fillRect/>
          </a:stretch>
        </p:blipFill>
        <p:spPr>
          <a:xfrm>
            <a:off x="2700205" y="1990152"/>
            <a:ext cx="967600" cy="2902800"/>
          </a:xfrm>
          <a:prstGeom prst="rect">
            <a:avLst/>
          </a:prstGeom>
          <a:noFill/>
          <a:ln>
            <a:noFill/>
          </a:ln>
        </p:spPr>
      </p:pic>
      <p:sp>
        <p:nvSpPr>
          <p:cNvPr id="126" name="Google Shape;126;p22"/>
          <p:cNvSpPr txBox="1"/>
          <p:nvPr/>
        </p:nvSpPr>
        <p:spPr>
          <a:xfrm>
            <a:off x="732523" y="2240112"/>
            <a:ext cx="1451400" cy="4056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zh-CN" sz="1800">
                <a:solidFill>
                  <a:schemeClr val="dk1"/>
                </a:solidFill>
                <a:latin typeface="Times New Roman"/>
                <a:ea typeface="Times New Roman"/>
                <a:cs typeface="Times New Roman"/>
                <a:sym typeface="Times New Roman"/>
              </a:rPr>
              <a:t>Observed</a:t>
            </a:r>
            <a:endParaRPr sz="1800">
              <a:solidFill>
                <a:schemeClr val="dk1"/>
              </a:solidFill>
              <a:latin typeface="Times New Roman"/>
              <a:ea typeface="Times New Roman"/>
              <a:cs typeface="Times New Roman"/>
              <a:sym typeface="Times New Roman"/>
            </a:endParaRPr>
          </a:p>
        </p:txBody>
      </p:sp>
      <p:sp>
        <p:nvSpPr>
          <p:cNvPr id="127" name="Google Shape;127;p22"/>
          <p:cNvSpPr txBox="1"/>
          <p:nvPr/>
        </p:nvSpPr>
        <p:spPr>
          <a:xfrm>
            <a:off x="732523" y="3230712"/>
            <a:ext cx="1451400" cy="4056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zh-CN" sz="1800">
                <a:solidFill>
                  <a:schemeClr val="dk1"/>
                </a:solidFill>
                <a:latin typeface="Times New Roman"/>
                <a:ea typeface="Times New Roman"/>
                <a:cs typeface="Times New Roman"/>
                <a:sym typeface="Times New Roman"/>
              </a:rPr>
              <a:t>Prediction</a:t>
            </a:r>
            <a:endParaRPr sz="1800">
              <a:solidFill>
                <a:schemeClr val="dk1"/>
              </a:solidFill>
              <a:latin typeface="Times New Roman"/>
              <a:ea typeface="Times New Roman"/>
              <a:cs typeface="Times New Roman"/>
              <a:sym typeface="Times New Roman"/>
            </a:endParaRPr>
          </a:p>
        </p:txBody>
      </p:sp>
      <p:sp>
        <p:nvSpPr>
          <p:cNvPr id="128" name="Google Shape;128;p22"/>
          <p:cNvSpPr txBox="1"/>
          <p:nvPr/>
        </p:nvSpPr>
        <p:spPr>
          <a:xfrm>
            <a:off x="732523" y="4221312"/>
            <a:ext cx="1451400" cy="4056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zh-CN" sz="1800">
                <a:solidFill>
                  <a:schemeClr val="dk1"/>
                </a:solidFill>
                <a:latin typeface="Times New Roman"/>
                <a:ea typeface="Times New Roman"/>
                <a:cs typeface="Times New Roman"/>
                <a:sym typeface="Times New Roman"/>
              </a:rPr>
              <a:t>Difference</a:t>
            </a:r>
            <a:endParaRPr sz="1800">
              <a:solidFill>
                <a:schemeClr val="dk1"/>
              </a:solidFill>
              <a:latin typeface="Times New Roman"/>
              <a:ea typeface="Times New Roman"/>
              <a:cs typeface="Times New Roman"/>
              <a:sym typeface="Times New Roman"/>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32"/>
        <p:cNvGrpSpPr/>
        <p:nvPr/>
      </p:nvGrpSpPr>
      <p:grpSpPr>
        <a:xfrm>
          <a:off x="0" y="0"/>
          <a:ext cx="0" cy="0"/>
          <a:chOff x="0" y="0"/>
          <a:chExt cx="0" cy="0"/>
        </a:xfrm>
      </p:grpSpPr>
      <p:sp>
        <p:nvSpPr>
          <p:cNvPr id="133" name="Google Shape;133;p23"/>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fontScale="90000"/>
          </a:bodyPr>
          <a:lstStyle/>
          <a:p>
            <a:pPr marL="0" lvl="0" indent="0" algn="l" rtl="0">
              <a:spcBef>
                <a:spcPts val="0"/>
              </a:spcBef>
              <a:spcAft>
                <a:spcPts val="0"/>
              </a:spcAft>
              <a:buNone/>
            </a:pPr>
            <a:r>
              <a:rPr lang="zh-CN">
                <a:latin typeface="Times New Roman"/>
                <a:ea typeface="Times New Roman"/>
                <a:cs typeface="Times New Roman"/>
                <a:sym typeface="Times New Roman"/>
              </a:rPr>
              <a:t>Task Generalization</a:t>
            </a:r>
            <a:endParaRPr>
              <a:latin typeface="Times New Roman"/>
              <a:ea typeface="Times New Roman"/>
              <a:cs typeface="Times New Roman"/>
              <a:sym typeface="Times New Roman"/>
            </a:endParaRPr>
          </a:p>
        </p:txBody>
      </p:sp>
      <p:sp>
        <p:nvSpPr>
          <p:cNvPr id="134" name="Google Shape;134;p23"/>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rmAutofit/>
          </a:bodyPr>
          <a:lstStyle/>
          <a:p>
            <a:pPr marL="457200" lvl="0" indent="-342900" algn="l" rtl="0">
              <a:spcBef>
                <a:spcPts val="0"/>
              </a:spcBef>
              <a:spcAft>
                <a:spcPts val="0"/>
              </a:spcAft>
              <a:buClr>
                <a:schemeClr val="dk1"/>
              </a:buClr>
              <a:buSzPts val="1800"/>
              <a:buChar char="●"/>
            </a:pPr>
            <a:r>
              <a:rPr lang="zh-CN">
                <a:solidFill>
                  <a:schemeClr val="dk1"/>
                </a:solidFill>
                <a:latin typeface="Times New Roman"/>
                <a:ea typeface="Times New Roman"/>
                <a:cs typeface="Times New Roman"/>
                <a:sym typeface="Times New Roman"/>
              </a:rPr>
              <a:t>High-quality tasks and data should promote </a:t>
            </a:r>
            <a:r>
              <a:rPr lang="zh-CN" b="1">
                <a:solidFill>
                  <a:schemeClr val="dk1"/>
                </a:solidFill>
                <a:latin typeface="Times New Roman"/>
                <a:ea typeface="Times New Roman"/>
                <a:cs typeface="Times New Roman"/>
                <a:sym typeface="Times New Roman"/>
              </a:rPr>
              <a:t>generalization</a:t>
            </a:r>
            <a:endParaRPr b="1">
              <a:solidFill>
                <a:schemeClr val="dk1"/>
              </a:solidFill>
              <a:latin typeface="Times New Roman"/>
              <a:ea typeface="Times New Roman"/>
              <a:cs typeface="Times New Roman"/>
              <a:sym typeface="Times New Roman"/>
            </a:endParaRPr>
          </a:p>
          <a:p>
            <a:pPr marL="457200" lvl="0" indent="-342900" algn="l" rtl="0">
              <a:spcBef>
                <a:spcPts val="0"/>
              </a:spcBef>
              <a:spcAft>
                <a:spcPts val="0"/>
              </a:spcAft>
              <a:buClr>
                <a:schemeClr val="dk1"/>
              </a:buClr>
              <a:buSzPts val="1800"/>
              <a:buFont typeface="Times New Roman"/>
              <a:buChar char="●"/>
            </a:pPr>
            <a:r>
              <a:rPr lang="zh-CN">
                <a:solidFill>
                  <a:schemeClr val="dk1"/>
                </a:solidFill>
                <a:latin typeface="Times New Roman"/>
                <a:ea typeface="Times New Roman"/>
                <a:cs typeface="Times New Roman"/>
                <a:sym typeface="Times New Roman"/>
              </a:rPr>
              <a:t>In this work: the ability to solve tasks from the same distribution </a:t>
            </a:r>
            <a:endParaRPr>
              <a:solidFill>
                <a:schemeClr val="dk1"/>
              </a:solidFill>
              <a:latin typeface="Times New Roman"/>
              <a:ea typeface="Times New Roman"/>
              <a:cs typeface="Times New Roman"/>
              <a:sym typeface="Times New Roman"/>
            </a:endParaRPr>
          </a:p>
        </p:txBody>
      </p:sp>
      <p:pic>
        <p:nvPicPr>
          <p:cNvPr id="135" name="Google Shape;135;p23"/>
          <p:cNvPicPr preferRelativeResize="0"/>
          <p:nvPr/>
        </p:nvPicPr>
        <p:blipFill>
          <a:blip r:embed="rId3">
            <a:alphaModFix/>
          </a:blip>
          <a:stretch>
            <a:fillRect/>
          </a:stretch>
        </p:blipFill>
        <p:spPr>
          <a:xfrm>
            <a:off x="1346950" y="2616350"/>
            <a:ext cx="6450101" cy="1606325"/>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39"/>
        <p:cNvGrpSpPr/>
        <p:nvPr/>
      </p:nvGrpSpPr>
      <p:grpSpPr>
        <a:xfrm>
          <a:off x="0" y="0"/>
          <a:ext cx="0" cy="0"/>
          <a:chOff x="0" y="0"/>
          <a:chExt cx="0" cy="0"/>
        </a:xfrm>
      </p:grpSpPr>
      <p:sp>
        <p:nvSpPr>
          <p:cNvPr id="140" name="Google Shape;140;p24"/>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fontScale="90000"/>
          </a:bodyPr>
          <a:lstStyle/>
          <a:p>
            <a:pPr marL="0" lvl="0" indent="0" algn="l" rtl="0">
              <a:spcBef>
                <a:spcPts val="0"/>
              </a:spcBef>
              <a:spcAft>
                <a:spcPts val="0"/>
              </a:spcAft>
              <a:buNone/>
            </a:pPr>
            <a:r>
              <a:rPr lang="zh-CN">
                <a:latin typeface="Times New Roman"/>
                <a:ea typeface="Times New Roman"/>
                <a:cs typeface="Times New Roman"/>
                <a:sym typeface="Times New Roman"/>
              </a:rPr>
              <a:t>Task Generalization via Imitation Learning</a:t>
            </a:r>
            <a:endParaRPr>
              <a:latin typeface="Times New Roman"/>
              <a:ea typeface="Times New Roman"/>
              <a:cs typeface="Times New Roman"/>
              <a:sym typeface="Times New Roman"/>
            </a:endParaRPr>
          </a:p>
        </p:txBody>
      </p:sp>
      <p:sp>
        <p:nvSpPr>
          <p:cNvPr id="141" name="Google Shape;141;p24"/>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rmAutofit/>
          </a:bodyPr>
          <a:lstStyle/>
          <a:p>
            <a:pPr marL="457200" lvl="0" indent="-342900" algn="l" rtl="0">
              <a:spcBef>
                <a:spcPts val="0"/>
              </a:spcBef>
              <a:spcAft>
                <a:spcPts val="0"/>
              </a:spcAft>
              <a:buClr>
                <a:schemeClr val="dk1"/>
              </a:buClr>
              <a:buSzPts val="1800"/>
              <a:buFont typeface="Times New Roman"/>
              <a:buChar char="●"/>
            </a:pPr>
            <a:r>
              <a:rPr lang="zh-CN">
                <a:solidFill>
                  <a:schemeClr val="dk1"/>
                </a:solidFill>
                <a:latin typeface="Times New Roman"/>
                <a:ea typeface="Times New Roman"/>
                <a:cs typeface="Times New Roman"/>
                <a:sym typeface="Times New Roman"/>
              </a:rPr>
              <a:t>We train Diffusion Policy to imitate the oracle policy</a:t>
            </a:r>
            <a:endParaRPr>
              <a:solidFill>
                <a:schemeClr val="dk1"/>
              </a:solidFill>
              <a:latin typeface="Times New Roman"/>
              <a:ea typeface="Times New Roman"/>
              <a:cs typeface="Times New Roman"/>
              <a:sym typeface="Times New Roman"/>
            </a:endParaRPr>
          </a:p>
          <a:p>
            <a:pPr marL="457200" lvl="0" indent="-342900" algn="l" rtl="0">
              <a:spcBef>
                <a:spcPts val="0"/>
              </a:spcBef>
              <a:spcAft>
                <a:spcPts val="0"/>
              </a:spcAft>
              <a:buClr>
                <a:schemeClr val="dk1"/>
              </a:buClr>
              <a:buSzPts val="1800"/>
              <a:buFont typeface="Times New Roman"/>
              <a:buChar char="●"/>
            </a:pPr>
            <a:r>
              <a:rPr lang="zh-CN">
                <a:solidFill>
                  <a:schemeClr val="dk1"/>
                </a:solidFill>
                <a:latin typeface="Times New Roman"/>
                <a:ea typeface="Times New Roman"/>
                <a:cs typeface="Times New Roman"/>
                <a:sym typeface="Times New Roman"/>
              </a:rPr>
              <a:t>Test on new configurations from the same task distribution</a:t>
            </a:r>
            <a:endParaRPr>
              <a:solidFill>
                <a:schemeClr val="dk1"/>
              </a:solidFill>
              <a:latin typeface="Times New Roman"/>
              <a:ea typeface="Times New Roman"/>
              <a:cs typeface="Times New Roman"/>
              <a:sym typeface="Times New Roman"/>
            </a:endParaRPr>
          </a:p>
        </p:txBody>
      </p:sp>
      <p:pic>
        <p:nvPicPr>
          <p:cNvPr id="142" name="Google Shape;142;p24"/>
          <p:cNvPicPr preferRelativeResize="0"/>
          <p:nvPr/>
        </p:nvPicPr>
        <p:blipFill>
          <a:blip r:embed="rId3">
            <a:alphaModFix/>
          </a:blip>
          <a:stretch>
            <a:fillRect/>
          </a:stretch>
        </p:blipFill>
        <p:spPr>
          <a:xfrm>
            <a:off x="4960738" y="2110850"/>
            <a:ext cx="3180175" cy="2120100"/>
          </a:xfrm>
          <a:prstGeom prst="rect">
            <a:avLst/>
          </a:prstGeom>
          <a:noFill/>
          <a:ln>
            <a:noFill/>
          </a:ln>
        </p:spPr>
      </p:pic>
      <p:pic>
        <p:nvPicPr>
          <p:cNvPr id="143" name="Google Shape;143;p24"/>
          <p:cNvPicPr preferRelativeResize="0"/>
          <p:nvPr/>
        </p:nvPicPr>
        <p:blipFill>
          <a:blip r:embed="rId4">
            <a:alphaModFix/>
          </a:blip>
          <a:stretch>
            <a:fillRect/>
          </a:stretch>
        </p:blipFill>
        <p:spPr>
          <a:xfrm>
            <a:off x="1175033" y="2046325"/>
            <a:ext cx="2826791" cy="2120100"/>
          </a:xfrm>
          <a:prstGeom prst="rect">
            <a:avLst/>
          </a:prstGeom>
          <a:noFill/>
          <a:ln>
            <a:noFill/>
          </a:ln>
        </p:spPr>
      </p:pic>
      <p:sp>
        <p:nvSpPr>
          <p:cNvPr id="144" name="Google Shape;144;p24"/>
          <p:cNvSpPr txBox="1"/>
          <p:nvPr/>
        </p:nvSpPr>
        <p:spPr>
          <a:xfrm>
            <a:off x="781675" y="4313900"/>
            <a:ext cx="3613500" cy="4518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zh-CN" sz="1800">
                <a:solidFill>
                  <a:schemeClr val="dk1"/>
                </a:solidFill>
              </a:rPr>
              <a:t>success: simple, short-horion</a:t>
            </a:r>
            <a:endParaRPr sz="1800">
              <a:solidFill>
                <a:schemeClr val="dk1"/>
              </a:solidFill>
            </a:endParaRPr>
          </a:p>
        </p:txBody>
      </p:sp>
      <p:sp>
        <p:nvSpPr>
          <p:cNvPr id="145" name="Google Shape;145;p24"/>
          <p:cNvSpPr txBox="1"/>
          <p:nvPr/>
        </p:nvSpPr>
        <p:spPr>
          <a:xfrm>
            <a:off x="4744075" y="4313900"/>
            <a:ext cx="3613500" cy="4518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zh-CN" sz="1800">
                <a:solidFill>
                  <a:schemeClr val="dk1"/>
                </a:solidFill>
              </a:rPr>
              <a:t>failure: complex, long-horion</a:t>
            </a:r>
            <a:endParaRPr sz="1800">
              <a:solidFill>
                <a:schemeClr val="dk1"/>
              </a:solidFill>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49"/>
        <p:cNvGrpSpPr/>
        <p:nvPr/>
      </p:nvGrpSpPr>
      <p:grpSpPr>
        <a:xfrm>
          <a:off x="0" y="0"/>
          <a:ext cx="0" cy="0"/>
          <a:chOff x="0" y="0"/>
          <a:chExt cx="0" cy="0"/>
        </a:xfrm>
      </p:grpSpPr>
      <p:sp>
        <p:nvSpPr>
          <p:cNvPr id="150" name="Google Shape;150;p25"/>
          <p:cNvSpPr txBox="1">
            <a:spLocks noGrp="1"/>
          </p:cNvSpPr>
          <p:nvPr>
            <p:ph type="ctrTitle"/>
          </p:nvPr>
        </p:nvSpPr>
        <p:spPr>
          <a:xfrm>
            <a:off x="1376706" y="1801956"/>
            <a:ext cx="6390600" cy="1539600"/>
          </a:xfrm>
          <a:prstGeom prst="rect">
            <a:avLst/>
          </a:prstGeom>
          <a:noFill/>
          <a:ln>
            <a:noFill/>
          </a:ln>
        </p:spPr>
        <p:txBody>
          <a:bodyPr spcFirstLastPara="1" wrap="square" lIns="68575" tIns="34275" rIns="68575" bIns="34275" anchor="ctr" anchorCtr="0">
            <a:normAutofit/>
          </a:bodyPr>
          <a:lstStyle/>
          <a:p>
            <a:pPr marL="0" lvl="0" indent="0" algn="ctr" rtl="0">
              <a:lnSpc>
                <a:spcPct val="90000"/>
              </a:lnSpc>
              <a:spcBef>
                <a:spcPts val="0"/>
              </a:spcBef>
              <a:spcAft>
                <a:spcPts val="0"/>
              </a:spcAft>
              <a:buClr>
                <a:schemeClr val="dk1"/>
              </a:buClr>
              <a:buSzPts val="2300"/>
              <a:buFont typeface="Calibri"/>
              <a:buNone/>
            </a:pPr>
            <a:r>
              <a:rPr lang="zh-CN" sz="4400" dirty="0">
                <a:latin typeface="Comic Sans MS"/>
                <a:ea typeface="Comic Sans MS"/>
                <a:cs typeface="Comic Sans MS"/>
                <a:sym typeface="Comic Sans MS"/>
              </a:rPr>
              <a:t>Thanks!</a:t>
            </a:r>
            <a:endParaRPr sz="8000" dirty="0">
              <a:latin typeface="Comic Sans MS"/>
              <a:ea typeface="Comic Sans MS"/>
              <a:cs typeface="Comic Sans MS"/>
              <a:sym typeface="Comic Sans MS"/>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58"/>
        <p:cNvGrpSpPr/>
        <p:nvPr/>
      </p:nvGrpSpPr>
      <p:grpSpPr>
        <a:xfrm>
          <a:off x="0" y="0"/>
          <a:ext cx="0" cy="0"/>
          <a:chOff x="0" y="0"/>
          <a:chExt cx="0" cy="0"/>
        </a:xfrm>
      </p:grpSpPr>
      <p:pic>
        <p:nvPicPr>
          <p:cNvPr id="3" name="图片 2">
            <a:extLst>
              <a:ext uri="{FF2B5EF4-FFF2-40B4-BE49-F238E27FC236}">
                <a16:creationId xmlns:a16="http://schemas.microsoft.com/office/drawing/2014/main" id="{92570328-8397-B0D7-EC61-05CB1979B065}"/>
              </a:ext>
            </a:extLst>
          </p:cNvPr>
          <p:cNvPicPr>
            <a:picLocks noChangeAspect="1"/>
          </p:cNvPicPr>
          <p:nvPr/>
        </p:nvPicPr>
        <p:blipFill>
          <a:blip r:embed="rId3"/>
          <a:srcRect/>
          <a:stretch/>
        </p:blipFill>
        <p:spPr>
          <a:xfrm>
            <a:off x="368850" y="1013652"/>
            <a:ext cx="5259709" cy="3908855"/>
          </a:xfrm>
          <a:prstGeom prst="rect">
            <a:avLst/>
          </a:prstGeom>
        </p:spPr>
      </p:pic>
      <p:sp>
        <p:nvSpPr>
          <p:cNvPr id="59" name="Google Shape;59;p14"/>
          <p:cNvSpPr txBox="1">
            <a:spLocks noGrp="1"/>
          </p:cNvSpPr>
          <p:nvPr>
            <p:ph type="title"/>
          </p:nvPr>
        </p:nvSpPr>
        <p:spPr>
          <a:xfrm>
            <a:off x="311700" y="367950"/>
            <a:ext cx="8520600" cy="572700"/>
          </a:xfrm>
          <a:prstGeom prst="rect">
            <a:avLst/>
          </a:prstGeom>
        </p:spPr>
        <p:txBody>
          <a:bodyPr spcFirstLastPara="1" wrap="square" lIns="91425" tIns="91425" rIns="91425" bIns="91425" anchor="t" anchorCtr="0">
            <a:normAutofit fontScale="90000"/>
          </a:bodyPr>
          <a:lstStyle/>
          <a:p>
            <a:pPr marL="0" lvl="0" indent="0" algn="l" rtl="0">
              <a:spcBef>
                <a:spcPts val="0"/>
              </a:spcBef>
              <a:spcAft>
                <a:spcPts val="0"/>
              </a:spcAft>
              <a:buNone/>
            </a:pPr>
            <a:r>
              <a:rPr lang="zh-CN">
                <a:latin typeface="Times New Roman"/>
                <a:ea typeface="Times New Roman"/>
                <a:cs typeface="Times New Roman"/>
                <a:sym typeface="Times New Roman"/>
              </a:rPr>
              <a:t>Quality, Diversity, and Generalization</a:t>
            </a:r>
            <a:endParaRPr/>
          </a:p>
        </p:txBody>
      </p:sp>
      <p:sp>
        <p:nvSpPr>
          <p:cNvPr id="61" name="Google Shape;61;p14"/>
          <p:cNvSpPr txBox="1"/>
          <p:nvPr/>
        </p:nvSpPr>
        <p:spPr>
          <a:xfrm>
            <a:off x="5831800" y="1555788"/>
            <a:ext cx="3258300" cy="20319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zh-CN" sz="2000">
                <a:solidFill>
                  <a:schemeClr val="dk2"/>
                </a:solidFill>
                <a:latin typeface="Times New Roman"/>
                <a:ea typeface="Times New Roman"/>
                <a:cs typeface="Times New Roman"/>
                <a:sym typeface="Times New Roman"/>
              </a:rPr>
              <a:t>Our framework is concerned with three key perspectives: (1) the quality of single task generation; (2) the task diversity; (3) the task-level generalization ability.</a:t>
            </a:r>
            <a:endParaRPr sz="2000">
              <a:solidFill>
                <a:schemeClr val="dk2"/>
              </a:solidFill>
              <a:latin typeface="Times New Roman"/>
              <a:ea typeface="Times New Roman"/>
              <a:cs typeface="Times New Roman"/>
              <a:sym typeface="Times New Roman"/>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65"/>
        <p:cNvGrpSpPr/>
        <p:nvPr/>
      </p:nvGrpSpPr>
      <p:grpSpPr>
        <a:xfrm>
          <a:off x="0" y="0"/>
          <a:ext cx="0" cy="0"/>
          <a:chOff x="0" y="0"/>
          <a:chExt cx="0" cy="0"/>
        </a:xfrm>
      </p:grpSpPr>
      <p:sp>
        <p:nvSpPr>
          <p:cNvPr id="66" name="Google Shape;66;p15"/>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fontScale="90000"/>
          </a:bodyPr>
          <a:lstStyle/>
          <a:p>
            <a:pPr marL="0" lvl="0" indent="0" algn="l" rtl="0">
              <a:spcBef>
                <a:spcPts val="0"/>
              </a:spcBef>
              <a:spcAft>
                <a:spcPts val="0"/>
              </a:spcAft>
              <a:buClr>
                <a:schemeClr val="dk1"/>
              </a:buClr>
              <a:buSzPct val="39285"/>
              <a:buFont typeface="Arial"/>
              <a:buNone/>
            </a:pPr>
            <a:r>
              <a:rPr lang="zh-CN">
                <a:latin typeface="Times New Roman"/>
                <a:ea typeface="Times New Roman"/>
                <a:cs typeface="Times New Roman"/>
                <a:sym typeface="Times New Roman"/>
              </a:rPr>
              <a:t>The Overview of Evaluation Pipeline.</a:t>
            </a:r>
            <a:endParaRPr>
              <a:latin typeface="Times New Roman"/>
              <a:ea typeface="Times New Roman"/>
              <a:cs typeface="Times New Roman"/>
              <a:sym typeface="Times New Roman"/>
            </a:endParaRPr>
          </a:p>
        </p:txBody>
      </p:sp>
      <p:pic>
        <p:nvPicPr>
          <p:cNvPr id="3" name="图片 2">
            <a:extLst>
              <a:ext uri="{FF2B5EF4-FFF2-40B4-BE49-F238E27FC236}">
                <a16:creationId xmlns:a16="http://schemas.microsoft.com/office/drawing/2014/main" id="{61F073F3-53C4-037B-811F-F88A83FBC1C0}"/>
              </a:ext>
            </a:extLst>
          </p:cNvPr>
          <p:cNvPicPr>
            <a:picLocks noChangeAspect="1"/>
          </p:cNvPicPr>
          <p:nvPr/>
        </p:nvPicPr>
        <p:blipFill>
          <a:blip r:embed="rId3"/>
          <a:stretch>
            <a:fillRect/>
          </a:stretch>
        </p:blipFill>
        <p:spPr>
          <a:xfrm>
            <a:off x="924378" y="1017725"/>
            <a:ext cx="7295243" cy="3945522"/>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71"/>
        <p:cNvGrpSpPr/>
        <p:nvPr/>
      </p:nvGrpSpPr>
      <p:grpSpPr>
        <a:xfrm>
          <a:off x="0" y="0"/>
          <a:ext cx="0" cy="0"/>
          <a:chOff x="0" y="0"/>
          <a:chExt cx="0" cy="0"/>
        </a:xfrm>
      </p:grpSpPr>
      <p:sp>
        <p:nvSpPr>
          <p:cNvPr id="72" name="Google Shape;72;p16"/>
          <p:cNvSpPr txBox="1">
            <a:spLocks noGrp="1"/>
          </p:cNvSpPr>
          <p:nvPr>
            <p:ph type="title"/>
          </p:nvPr>
        </p:nvSpPr>
        <p:spPr>
          <a:xfrm>
            <a:off x="311700" y="283875"/>
            <a:ext cx="8520600" cy="572700"/>
          </a:xfrm>
          <a:prstGeom prst="rect">
            <a:avLst/>
          </a:prstGeom>
        </p:spPr>
        <p:txBody>
          <a:bodyPr spcFirstLastPara="1" wrap="square" lIns="91425" tIns="91425" rIns="91425" bIns="91425" anchor="t" anchorCtr="0">
            <a:normAutofit fontScale="90000"/>
          </a:bodyPr>
          <a:lstStyle/>
          <a:p>
            <a:pPr marL="0" lvl="0" indent="0" algn="l" rtl="0">
              <a:spcBef>
                <a:spcPts val="0"/>
              </a:spcBef>
              <a:spcAft>
                <a:spcPts val="0"/>
              </a:spcAft>
              <a:buNone/>
            </a:pPr>
            <a:r>
              <a:rPr lang="zh-CN">
                <a:latin typeface="Times New Roman"/>
                <a:ea typeface="Times New Roman"/>
                <a:cs typeface="Times New Roman"/>
                <a:sym typeface="Times New Roman"/>
              </a:rPr>
              <a:t>Examples from Quality Evaluation</a:t>
            </a:r>
            <a:endParaRPr>
              <a:latin typeface="Times New Roman"/>
              <a:ea typeface="Times New Roman"/>
              <a:cs typeface="Times New Roman"/>
              <a:sym typeface="Times New Roman"/>
            </a:endParaRPr>
          </a:p>
        </p:txBody>
      </p:sp>
      <p:pic>
        <p:nvPicPr>
          <p:cNvPr id="73" name="Google Shape;73;p16"/>
          <p:cNvPicPr preferRelativeResize="0"/>
          <p:nvPr/>
        </p:nvPicPr>
        <p:blipFill>
          <a:blip r:embed="rId3">
            <a:alphaModFix/>
          </a:blip>
          <a:stretch>
            <a:fillRect/>
          </a:stretch>
        </p:blipFill>
        <p:spPr>
          <a:xfrm>
            <a:off x="1002375" y="2294275"/>
            <a:ext cx="3250774" cy="2438075"/>
          </a:xfrm>
          <a:prstGeom prst="rect">
            <a:avLst/>
          </a:prstGeom>
          <a:noFill/>
          <a:ln>
            <a:noFill/>
          </a:ln>
        </p:spPr>
      </p:pic>
      <p:pic>
        <p:nvPicPr>
          <p:cNvPr id="74" name="Google Shape;74;p16"/>
          <p:cNvPicPr preferRelativeResize="0"/>
          <p:nvPr/>
        </p:nvPicPr>
        <p:blipFill>
          <a:blip r:embed="rId4">
            <a:alphaModFix/>
          </a:blip>
          <a:stretch>
            <a:fillRect/>
          </a:stretch>
        </p:blipFill>
        <p:spPr>
          <a:xfrm>
            <a:off x="4890850" y="2294277"/>
            <a:ext cx="3250774" cy="2438081"/>
          </a:xfrm>
          <a:prstGeom prst="rect">
            <a:avLst/>
          </a:prstGeom>
          <a:noFill/>
          <a:ln>
            <a:noFill/>
          </a:ln>
        </p:spPr>
      </p:pic>
      <p:sp>
        <p:nvSpPr>
          <p:cNvPr id="75" name="Google Shape;75;p16"/>
          <p:cNvSpPr txBox="1"/>
          <p:nvPr/>
        </p:nvSpPr>
        <p:spPr>
          <a:xfrm>
            <a:off x="1002450" y="856575"/>
            <a:ext cx="7139100" cy="15699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zh-CN" sz="1800">
                <a:solidFill>
                  <a:schemeClr val="dk2"/>
                </a:solidFill>
              </a:rPr>
              <a:t>In 'Open Laptop' task, the laptop is correctly placed on the table, and there are some objects such as a lamp and a pen placed on the desk. Therefore, this task gets an average score of `7.96' (out of 10) for completion score and an average score of `3.96' (out of 5) for scene alignment score.</a:t>
            </a:r>
            <a:endParaRPr sz="1800">
              <a:solidFill>
                <a:schemeClr val="dk2"/>
              </a:solidFill>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79"/>
        <p:cNvGrpSpPr/>
        <p:nvPr/>
      </p:nvGrpSpPr>
      <p:grpSpPr>
        <a:xfrm>
          <a:off x="0" y="0"/>
          <a:ext cx="0" cy="0"/>
          <a:chOff x="0" y="0"/>
          <a:chExt cx="0" cy="0"/>
        </a:xfrm>
      </p:grpSpPr>
      <p:sp>
        <p:nvSpPr>
          <p:cNvPr id="80" name="Google Shape;80;p17"/>
          <p:cNvSpPr txBox="1">
            <a:spLocks noGrp="1"/>
          </p:cNvSpPr>
          <p:nvPr>
            <p:ph type="title"/>
          </p:nvPr>
        </p:nvSpPr>
        <p:spPr>
          <a:xfrm>
            <a:off x="311700" y="283875"/>
            <a:ext cx="8520600" cy="572700"/>
          </a:xfrm>
          <a:prstGeom prst="rect">
            <a:avLst/>
          </a:prstGeom>
        </p:spPr>
        <p:txBody>
          <a:bodyPr spcFirstLastPara="1" wrap="square" lIns="91425" tIns="91425" rIns="91425" bIns="91425" anchor="t" anchorCtr="0">
            <a:normAutofit fontScale="90000"/>
          </a:bodyPr>
          <a:lstStyle/>
          <a:p>
            <a:pPr marL="0" lvl="0" indent="0" algn="l" rtl="0">
              <a:spcBef>
                <a:spcPts val="0"/>
              </a:spcBef>
              <a:spcAft>
                <a:spcPts val="0"/>
              </a:spcAft>
              <a:buClr>
                <a:schemeClr val="dk1"/>
              </a:buClr>
              <a:buSzPct val="39285"/>
              <a:buFont typeface="Arial"/>
              <a:buNone/>
            </a:pPr>
            <a:r>
              <a:rPr lang="zh-CN">
                <a:latin typeface="Times New Roman"/>
                <a:ea typeface="Times New Roman"/>
                <a:cs typeface="Times New Roman"/>
                <a:sym typeface="Times New Roman"/>
              </a:rPr>
              <a:t>Examples from Quality Evaluation</a:t>
            </a:r>
            <a:endParaRPr>
              <a:latin typeface="Times New Roman"/>
              <a:ea typeface="Times New Roman"/>
              <a:cs typeface="Times New Roman"/>
              <a:sym typeface="Times New Roman"/>
            </a:endParaRPr>
          </a:p>
        </p:txBody>
      </p:sp>
      <p:sp>
        <p:nvSpPr>
          <p:cNvPr id="81" name="Google Shape;81;p17"/>
          <p:cNvSpPr txBox="1"/>
          <p:nvPr/>
        </p:nvSpPr>
        <p:spPr>
          <a:xfrm>
            <a:off x="1002450" y="856575"/>
            <a:ext cx="7139100" cy="15699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zh-CN" sz="1800">
                <a:solidFill>
                  <a:schemeClr val="dk2"/>
                </a:solidFill>
              </a:rPr>
              <a:t>In 'Connect boxes with rope' task, although we can abstract the red balls into a rope, there is also a gap between the scene and the real world, which gets `2.80' in scene alignment. But when the red balls are expanded into a line, our pipeline can correctly figure out the task has been solved, thus receiving a `6.00' completion score.</a:t>
            </a:r>
            <a:endParaRPr sz="1800">
              <a:solidFill>
                <a:schemeClr val="dk2"/>
              </a:solidFill>
            </a:endParaRPr>
          </a:p>
        </p:txBody>
      </p:sp>
      <p:pic>
        <p:nvPicPr>
          <p:cNvPr id="82" name="Google Shape;82;p17"/>
          <p:cNvPicPr preferRelativeResize="0"/>
          <p:nvPr/>
        </p:nvPicPr>
        <p:blipFill>
          <a:blip r:embed="rId3">
            <a:alphaModFix/>
          </a:blip>
          <a:stretch>
            <a:fillRect/>
          </a:stretch>
        </p:blipFill>
        <p:spPr>
          <a:xfrm>
            <a:off x="4925250" y="2426475"/>
            <a:ext cx="3216301" cy="2412226"/>
          </a:xfrm>
          <a:prstGeom prst="rect">
            <a:avLst/>
          </a:prstGeom>
          <a:noFill/>
          <a:ln>
            <a:noFill/>
          </a:ln>
        </p:spPr>
      </p:pic>
      <p:pic>
        <p:nvPicPr>
          <p:cNvPr id="83" name="Google Shape;83;p17"/>
          <p:cNvPicPr preferRelativeResize="0"/>
          <p:nvPr/>
        </p:nvPicPr>
        <p:blipFill>
          <a:blip r:embed="rId4">
            <a:alphaModFix/>
          </a:blip>
          <a:stretch>
            <a:fillRect/>
          </a:stretch>
        </p:blipFill>
        <p:spPr>
          <a:xfrm>
            <a:off x="1002450" y="2426475"/>
            <a:ext cx="3216301" cy="2412226"/>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87"/>
        <p:cNvGrpSpPr/>
        <p:nvPr/>
      </p:nvGrpSpPr>
      <p:grpSpPr>
        <a:xfrm>
          <a:off x="0" y="0"/>
          <a:ext cx="0" cy="0"/>
          <a:chOff x="0" y="0"/>
          <a:chExt cx="0" cy="0"/>
        </a:xfrm>
      </p:grpSpPr>
      <p:sp>
        <p:nvSpPr>
          <p:cNvPr id="88" name="Google Shape;88;p18"/>
          <p:cNvSpPr txBox="1">
            <a:spLocks noGrp="1"/>
          </p:cNvSpPr>
          <p:nvPr>
            <p:ph type="title"/>
          </p:nvPr>
        </p:nvSpPr>
        <p:spPr>
          <a:xfrm>
            <a:off x="311700" y="283875"/>
            <a:ext cx="8520600" cy="572700"/>
          </a:xfrm>
          <a:prstGeom prst="rect">
            <a:avLst/>
          </a:prstGeom>
        </p:spPr>
        <p:txBody>
          <a:bodyPr spcFirstLastPara="1" wrap="square" lIns="91425" tIns="91425" rIns="91425" bIns="91425" anchor="t" anchorCtr="0">
            <a:normAutofit fontScale="90000"/>
          </a:bodyPr>
          <a:lstStyle/>
          <a:p>
            <a:pPr marL="0" lvl="0" indent="0" algn="l" rtl="0">
              <a:spcBef>
                <a:spcPts val="0"/>
              </a:spcBef>
              <a:spcAft>
                <a:spcPts val="0"/>
              </a:spcAft>
              <a:buClr>
                <a:schemeClr val="dk1"/>
              </a:buClr>
              <a:buSzPct val="39285"/>
              <a:buFont typeface="Arial"/>
              <a:buNone/>
            </a:pPr>
            <a:r>
              <a:rPr lang="zh-CN">
                <a:latin typeface="Times New Roman"/>
                <a:ea typeface="Times New Roman"/>
                <a:cs typeface="Times New Roman"/>
                <a:sym typeface="Times New Roman"/>
              </a:rPr>
              <a:t>Examples from Quality Evaluation</a:t>
            </a:r>
            <a:endParaRPr>
              <a:latin typeface="Times New Roman"/>
              <a:ea typeface="Times New Roman"/>
              <a:cs typeface="Times New Roman"/>
              <a:sym typeface="Times New Roman"/>
            </a:endParaRPr>
          </a:p>
        </p:txBody>
      </p:sp>
      <p:sp>
        <p:nvSpPr>
          <p:cNvPr id="89" name="Google Shape;89;p18"/>
          <p:cNvSpPr txBox="1"/>
          <p:nvPr/>
        </p:nvSpPr>
        <p:spPr>
          <a:xfrm>
            <a:off x="1002450" y="856575"/>
            <a:ext cx="7139100" cy="15699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zh-CN" sz="1800">
                <a:solidFill>
                  <a:schemeClr val="dk2"/>
                </a:solidFill>
              </a:rPr>
              <a:t>In 'Move the stick into the green bin' task, the gripper has grasped the stick and put it on the green bin rather than into the green bin, therefore our pipeline grades the task completion with `2.40'. But the scene receives `4.00' because there are necessary objects, as well as some relevant ones on the table in the scene.</a:t>
            </a:r>
            <a:endParaRPr sz="1800">
              <a:solidFill>
                <a:schemeClr val="dk2"/>
              </a:solidFill>
            </a:endParaRPr>
          </a:p>
        </p:txBody>
      </p:sp>
      <p:pic>
        <p:nvPicPr>
          <p:cNvPr id="90" name="Google Shape;90;p18"/>
          <p:cNvPicPr preferRelativeResize="0"/>
          <p:nvPr/>
        </p:nvPicPr>
        <p:blipFill>
          <a:blip r:embed="rId3">
            <a:alphaModFix/>
          </a:blip>
          <a:stretch>
            <a:fillRect/>
          </a:stretch>
        </p:blipFill>
        <p:spPr>
          <a:xfrm>
            <a:off x="1002450" y="2426475"/>
            <a:ext cx="3216301" cy="2412226"/>
          </a:xfrm>
          <a:prstGeom prst="rect">
            <a:avLst/>
          </a:prstGeom>
          <a:noFill/>
          <a:ln>
            <a:noFill/>
          </a:ln>
        </p:spPr>
      </p:pic>
      <p:pic>
        <p:nvPicPr>
          <p:cNvPr id="91" name="Google Shape;91;p18"/>
          <p:cNvPicPr preferRelativeResize="0"/>
          <p:nvPr/>
        </p:nvPicPr>
        <p:blipFill>
          <a:blip r:embed="rId4">
            <a:alphaModFix/>
          </a:blip>
          <a:stretch>
            <a:fillRect/>
          </a:stretch>
        </p:blipFill>
        <p:spPr>
          <a:xfrm>
            <a:off x="4925251" y="2426475"/>
            <a:ext cx="3216301" cy="2412226"/>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95"/>
        <p:cNvGrpSpPr/>
        <p:nvPr/>
      </p:nvGrpSpPr>
      <p:grpSpPr>
        <a:xfrm>
          <a:off x="0" y="0"/>
          <a:ext cx="0" cy="0"/>
          <a:chOff x="0" y="0"/>
          <a:chExt cx="0" cy="0"/>
        </a:xfrm>
      </p:grpSpPr>
      <p:sp>
        <p:nvSpPr>
          <p:cNvPr id="96" name="Google Shape;96;p19"/>
          <p:cNvSpPr txBox="1">
            <a:spLocks noGrp="1"/>
          </p:cNvSpPr>
          <p:nvPr>
            <p:ph type="title"/>
          </p:nvPr>
        </p:nvSpPr>
        <p:spPr>
          <a:xfrm>
            <a:off x="311700" y="283875"/>
            <a:ext cx="8520600" cy="572700"/>
          </a:xfrm>
          <a:prstGeom prst="rect">
            <a:avLst/>
          </a:prstGeom>
        </p:spPr>
        <p:txBody>
          <a:bodyPr spcFirstLastPara="1" wrap="square" lIns="91425" tIns="91425" rIns="91425" bIns="91425" anchor="t" anchorCtr="0">
            <a:normAutofit fontScale="90000"/>
          </a:bodyPr>
          <a:lstStyle/>
          <a:p>
            <a:pPr marL="0" lvl="0" indent="0" algn="l" rtl="0">
              <a:spcBef>
                <a:spcPts val="0"/>
              </a:spcBef>
              <a:spcAft>
                <a:spcPts val="0"/>
              </a:spcAft>
              <a:buClr>
                <a:schemeClr val="dk1"/>
              </a:buClr>
              <a:buSzPct val="39285"/>
              <a:buFont typeface="Arial"/>
              <a:buNone/>
            </a:pPr>
            <a:r>
              <a:rPr lang="zh-CN">
                <a:latin typeface="Times New Roman"/>
                <a:ea typeface="Times New Roman"/>
                <a:cs typeface="Times New Roman"/>
                <a:sym typeface="Times New Roman"/>
              </a:rPr>
              <a:t>Examples from Quality Evaluation</a:t>
            </a:r>
            <a:endParaRPr>
              <a:latin typeface="Times New Roman"/>
              <a:ea typeface="Times New Roman"/>
              <a:cs typeface="Times New Roman"/>
              <a:sym typeface="Times New Roman"/>
            </a:endParaRPr>
          </a:p>
        </p:txBody>
      </p:sp>
      <p:sp>
        <p:nvSpPr>
          <p:cNvPr id="97" name="Google Shape;97;p19"/>
          <p:cNvSpPr txBox="1"/>
          <p:nvPr/>
        </p:nvSpPr>
        <p:spPr>
          <a:xfrm>
            <a:off x="1002450" y="856800"/>
            <a:ext cx="7139100" cy="15699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zh-CN" sz="1800">
                <a:solidFill>
                  <a:schemeClr val="dk2"/>
                </a:solidFill>
              </a:rPr>
              <a:t>In 'Close the oven door' task, a refrigerator, trash bin, and oven appeared in the same scene, aligning with real-world kitchens, earning a scene alignment score of 3.60. However, the robot did not accurately grasp the oven and instead used other parts to attempt to complete the task, it received a score of 5.80 in our evaluation.</a:t>
            </a:r>
            <a:endParaRPr sz="1800">
              <a:solidFill>
                <a:schemeClr val="dk2"/>
              </a:solidFill>
            </a:endParaRPr>
          </a:p>
        </p:txBody>
      </p:sp>
      <p:pic>
        <p:nvPicPr>
          <p:cNvPr id="98" name="Google Shape;98;p19"/>
          <p:cNvPicPr preferRelativeResize="0"/>
          <p:nvPr/>
        </p:nvPicPr>
        <p:blipFill>
          <a:blip r:embed="rId3">
            <a:alphaModFix/>
          </a:blip>
          <a:stretch>
            <a:fillRect/>
          </a:stretch>
        </p:blipFill>
        <p:spPr>
          <a:xfrm>
            <a:off x="4926750" y="2427325"/>
            <a:ext cx="3214800" cy="2410532"/>
          </a:xfrm>
          <a:prstGeom prst="rect">
            <a:avLst/>
          </a:prstGeom>
          <a:noFill/>
          <a:ln>
            <a:noFill/>
          </a:ln>
        </p:spPr>
      </p:pic>
      <p:pic>
        <p:nvPicPr>
          <p:cNvPr id="99" name="Google Shape;99;p19"/>
          <p:cNvPicPr preferRelativeResize="0"/>
          <p:nvPr/>
        </p:nvPicPr>
        <p:blipFill>
          <a:blip r:embed="rId4">
            <a:alphaModFix/>
          </a:blip>
          <a:stretch>
            <a:fillRect/>
          </a:stretch>
        </p:blipFill>
        <p:spPr>
          <a:xfrm>
            <a:off x="1002450" y="2426475"/>
            <a:ext cx="3216301" cy="2412226"/>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03"/>
        <p:cNvGrpSpPr/>
        <p:nvPr/>
      </p:nvGrpSpPr>
      <p:grpSpPr>
        <a:xfrm>
          <a:off x="0" y="0"/>
          <a:ext cx="0" cy="0"/>
          <a:chOff x="0" y="0"/>
          <a:chExt cx="0" cy="0"/>
        </a:xfrm>
      </p:grpSpPr>
      <p:sp>
        <p:nvSpPr>
          <p:cNvPr id="104" name="Google Shape;104;p20"/>
          <p:cNvSpPr txBox="1">
            <a:spLocks noGrp="1"/>
          </p:cNvSpPr>
          <p:nvPr>
            <p:ph type="title"/>
          </p:nvPr>
        </p:nvSpPr>
        <p:spPr>
          <a:xfrm>
            <a:off x="311700" y="283875"/>
            <a:ext cx="8520600" cy="572700"/>
          </a:xfrm>
          <a:prstGeom prst="rect">
            <a:avLst/>
          </a:prstGeom>
        </p:spPr>
        <p:txBody>
          <a:bodyPr spcFirstLastPara="1" wrap="square" lIns="91425" tIns="91425" rIns="91425" bIns="91425" anchor="t" anchorCtr="0">
            <a:normAutofit fontScale="90000"/>
          </a:bodyPr>
          <a:lstStyle/>
          <a:p>
            <a:pPr marL="0" lvl="0" indent="0" algn="l" rtl="0">
              <a:spcBef>
                <a:spcPts val="0"/>
              </a:spcBef>
              <a:spcAft>
                <a:spcPts val="0"/>
              </a:spcAft>
              <a:buClr>
                <a:schemeClr val="dk1"/>
              </a:buClr>
              <a:buSzPct val="39285"/>
              <a:buFont typeface="Arial"/>
              <a:buNone/>
            </a:pPr>
            <a:r>
              <a:rPr lang="zh-CN">
                <a:latin typeface="Times New Roman"/>
                <a:ea typeface="Times New Roman"/>
                <a:cs typeface="Times New Roman"/>
                <a:sym typeface="Times New Roman"/>
              </a:rPr>
              <a:t>Examples from Quality Evaluation</a:t>
            </a:r>
            <a:endParaRPr>
              <a:latin typeface="Times New Roman"/>
              <a:ea typeface="Times New Roman"/>
              <a:cs typeface="Times New Roman"/>
              <a:sym typeface="Times New Roman"/>
            </a:endParaRPr>
          </a:p>
        </p:txBody>
      </p:sp>
      <p:sp>
        <p:nvSpPr>
          <p:cNvPr id="105" name="Google Shape;105;p20"/>
          <p:cNvSpPr txBox="1"/>
          <p:nvPr/>
        </p:nvSpPr>
        <p:spPr>
          <a:xfrm>
            <a:off x="1002450" y="856800"/>
            <a:ext cx="7139100" cy="15699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zh-CN" sz="1800">
                <a:solidFill>
                  <a:schemeClr val="dk2"/>
                </a:solidFill>
              </a:rPr>
              <a:t>In 'Adjust water flow' task, the faucet was positioned on a metal table, which greatly deviates from its typical real-world location. As a result, blip2+gpt4 gave a scene alignment score of 1.40, while gpt4v gave a score of 3.36. However, the robot accurately located and operated the faucet, earning a completion score of 7.64.</a:t>
            </a:r>
            <a:endParaRPr sz="1800">
              <a:solidFill>
                <a:schemeClr val="dk2"/>
              </a:solidFill>
            </a:endParaRPr>
          </a:p>
        </p:txBody>
      </p:sp>
      <p:pic>
        <p:nvPicPr>
          <p:cNvPr id="106" name="Google Shape;106;p20"/>
          <p:cNvPicPr preferRelativeResize="0"/>
          <p:nvPr/>
        </p:nvPicPr>
        <p:blipFill>
          <a:blip r:embed="rId3">
            <a:alphaModFix/>
          </a:blip>
          <a:stretch>
            <a:fillRect/>
          </a:stretch>
        </p:blipFill>
        <p:spPr>
          <a:xfrm>
            <a:off x="1002450" y="2426575"/>
            <a:ext cx="3214805" cy="2412000"/>
          </a:xfrm>
          <a:prstGeom prst="rect">
            <a:avLst/>
          </a:prstGeom>
          <a:noFill/>
          <a:ln>
            <a:noFill/>
          </a:ln>
        </p:spPr>
      </p:pic>
      <p:pic>
        <p:nvPicPr>
          <p:cNvPr id="107" name="Google Shape;107;p20"/>
          <p:cNvPicPr preferRelativeResize="0"/>
          <p:nvPr/>
        </p:nvPicPr>
        <p:blipFill>
          <a:blip r:embed="rId4">
            <a:alphaModFix/>
          </a:blip>
          <a:stretch>
            <a:fillRect/>
          </a:stretch>
        </p:blipFill>
        <p:spPr>
          <a:xfrm>
            <a:off x="4925555" y="2426575"/>
            <a:ext cx="3216000" cy="2412000"/>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11"/>
        <p:cNvGrpSpPr/>
        <p:nvPr/>
      </p:nvGrpSpPr>
      <p:grpSpPr>
        <a:xfrm>
          <a:off x="0" y="0"/>
          <a:ext cx="0" cy="0"/>
          <a:chOff x="0" y="0"/>
          <a:chExt cx="0" cy="0"/>
        </a:xfrm>
      </p:grpSpPr>
      <p:sp>
        <p:nvSpPr>
          <p:cNvPr id="112" name="Google Shape;112;p21"/>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fontScale="90000"/>
          </a:bodyPr>
          <a:lstStyle/>
          <a:p>
            <a:pPr marL="0" lvl="0" indent="0" algn="l" rtl="0">
              <a:spcBef>
                <a:spcPts val="0"/>
              </a:spcBef>
              <a:spcAft>
                <a:spcPts val="0"/>
              </a:spcAft>
              <a:buNone/>
            </a:pPr>
            <a:r>
              <a:rPr lang="zh-CN">
                <a:latin typeface="Times New Roman"/>
                <a:ea typeface="Times New Roman"/>
                <a:cs typeface="Times New Roman"/>
                <a:sym typeface="Times New Roman"/>
              </a:rPr>
              <a:t>Task Diversity</a:t>
            </a:r>
            <a:endParaRPr>
              <a:latin typeface="Times New Roman"/>
              <a:ea typeface="Times New Roman"/>
              <a:cs typeface="Times New Roman"/>
              <a:sym typeface="Times New Roman"/>
            </a:endParaRPr>
          </a:p>
        </p:txBody>
      </p:sp>
      <p:pic>
        <p:nvPicPr>
          <p:cNvPr id="113" name="Google Shape;113;p21"/>
          <p:cNvPicPr preferRelativeResize="0"/>
          <p:nvPr/>
        </p:nvPicPr>
        <p:blipFill>
          <a:blip r:embed="rId3">
            <a:alphaModFix/>
          </a:blip>
          <a:stretch>
            <a:fillRect/>
          </a:stretch>
        </p:blipFill>
        <p:spPr>
          <a:xfrm>
            <a:off x="229425" y="2959765"/>
            <a:ext cx="5037976" cy="1613726"/>
          </a:xfrm>
          <a:prstGeom prst="rect">
            <a:avLst/>
          </a:prstGeom>
          <a:noFill/>
          <a:ln>
            <a:noFill/>
          </a:ln>
        </p:spPr>
      </p:pic>
      <p:pic>
        <p:nvPicPr>
          <p:cNvPr id="114" name="Google Shape;114;p21"/>
          <p:cNvPicPr preferRelativeResize="0"/>
          <p:nvPr/>
        </p:nvPicPr>
        <p:blipFill>
          <a:blip r:embed="rId4">
            <a:alphaModFix/>
          </a:blip>
          <a:stretch>
            <a:fillRect/>
          </a:stretch>
        </p:blipFill>
        <p:spPr>
          <a:xfrm>
            <a:off x="4074775" y="897053"/>
            <a:ext cx="4450254" cy="1986522"/>
          </a:xfrm>
          <a:prstGeom prst="rect">
            <a:avLst/>
          </a:prstGeom>
          <a:noFill/>
          <a:ln>
            <a:noFill/>
          </a:ln>
        </p:spPr>
      </p:pic>
      <p:sp>
        <p:nvSpPr>
          <p:cNvPr id="115" name="Google Shape;115;p21"/>
          <p:cNvSpPr txBox="1"/>
          <p:nvPr/>
        </p:nvSpPr>
        <p:spPr>
          <a:xfrm>
            <a:off x="5267400" y="2925613"/>
            <a:ext cx="3564900" cy="15699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zh-CN" sz="1800">
                <a:solidFill>
                  <a:schemeClr val="dk1"/>
                </a:solidFill>
                <a:latin typeface="Times New Roman"/>
                <a:ea typeface="Times New Roman"/>
                <a:cs typeface="Times New Roman"/>
                <a:sym typeface="Times New Roman"/>
              </a:rPr>
              <a:t>In terms of trajectory diversity, we examine whether the generated tasks</a:t>
            </a:r>
            <a:endParaRPr sz="1800">
              <a:solidFill>
                <a:schemeClr val="dk1"/>
              </a:solidFill>
              <a:latin typeface="Times New Roman"/>
              <a:ea typeface="Times New Roman"/>
              <a:cs typeface="Times New Roman"/>
              <a:sym typeface="Times New Roman"/>
            </a:endParaRPr>
          </a:p>
          <a:p>
            <a:pPr marL="0" lvl="0" indent="0" algn="l" rtl="0">
              <a:spcBef>
                <a:spcPts val="0"/>
              </a:spcBef>
              <a:spcAft>
                <a:spcPts val="0"/>
              </a:spcAft>
              <a:buNone/>
            </a:pPr>
            <a:r>
              <a:rPr lang="zh-CN" sz="1800">
                <a:solidFill>
                  <a:schemeClr val="dk1"/>
                </a:solidFill>
                <a:latin typeface="Times New Roman"/>
                <a:ea typeface="Times New Roman"/>
                <a:cs typeface="Times New Roman"/>
                <a:sym typeface="Times New Roman"/>
              </a:rPr>
              <a:t>provide trajectories with diverse dynamics coverage with a world model.</a:t>
            </a:r>
            <a:endParaRPr sz="1800">
              <a:solidFill>
                <a:schemeClr val="dk1"/>
              </a:solidFill>
              <a:latin typeface="Times New Roman"/>
              <a:ea typeface="Times New Roman"/>
              <a:cs typeface="Times New Roman"/>
              <a:sym typeface="Times New Roman"/>
            </a:endParaRPr>
          </a:p>
        </p:txBody>
      </p:sp>
      <p:sp>
        <p:nvSpPr>
          <p:cNvPr id="116" name="Google Shape;116;p21"/>
          <p:cNvSpPr txBox="1"/>
          <p:nvPr/>
        </p:nvSpPr>
        <p:spPr>
          <a:xfrm>
            <a:off x="311700" y="1243800"/>
            <a:ext cx="3564900" cy="12930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zh-CN" sz="1800">
                <a:solidFill>
                  <a:schemeClr val="dk1"/>
                </a:solidFill>
                <a:latin typeface="Times New Roman"/>
                <a:ea typeface="Times New Roman"/>
                <a:cs typeface="Times New Roman"/>
                <a:sym typeface="Times New Roman"/>
              </a:rPr>
              <a:t>For text-based task description diversity, we leverage different language models, to generate text embeddings from task descriptions.</a:t>
            </a:r>
            <a:endParaRPr sz="1800">
              <a:solidFill>
                <a:schemeClr val="dk1"/>
              </a:solidFill>
              <a:latin typeface="Times New Roman"/>
              <a:ea typeface="Times New Roman"/>
              <a:cs typeface="Times New Roman"/>
              <a:sym typeface="Times New Roman"/>
            </a:endParaRPr>
          </a:p>
        </p:txBody>
      </p:sp>
    </p:spTree>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TotalTime>
  <Words>567</Words>
  <Application>Microsoft Macintosh PowerPoint</Application>
  <PresentationFormat>全屏显示(16:9)</PresentationFormat>
  <Paragraphs>33</Paragraphs>
  <Slides>13</Slides>
  <Notes>13</Notes>
  <HiddenSlides>0</HiddenSlides>
  <MMClips>0</MMClips>
  <ScaleCrop>false</ScaleCrop>
  <HeadingPairs>
    <vt:vector size="6" baseType="variant">
      <vt:variant>
        <vt:lpstr>已用的字体</vt:lpstr>
      </vt:variant>
      <vt:variant>
        <vt:i4>4</vt:i4>
      </vt:variant>
      <vt:variant>
        <vt:lpstr>主题</vt:lpstr>
      </vt:variant>
      <vt:variant>
        <vt:i4>1</vt:i4>
      </vt:variant>
      <vt:variant>
        <vt:lpstr>幻灯片标题</vt:lpstr>
      </vt:variant>
      <vt:variant>
        <vt:i4>13</vt:i4>
      </vt:variant>
    </vt:vector>
  </HeadingPairs>
  <TitlesOfParts>
    <vt:vector size="18" baseType="lpstr">
      <vt:lpstr>Arial</vt:lpstr>
      <vt:lpstr>Calibri</vt:lpstr>
      <vt:lpstr>Comic Sans MS</vt:lpstr>
      <vt:lpstr>Times New Roman</vt:lpstr>
      <vt:lpstr>Simple Light</vt:lpstr>
      <vt:lpstr>On Evaluation of Generative Robotic Simulations</vt:lpstr>
      <vt:lpstr>Quality, Diversity, and Generalization</vt:lpstr>
      <vt:lpstr>The Overview of Evaluation Pipeline.</vt:lpstr>
      <vt:lpstr>Examples from Quality Evaluation</vt:lpstr>
      <vt:lpstr>Examples from Quality Evaluation</vt:lpstr>
      <vt:lpstr>Examples from Quality Evaluation</vt:lpstr>
      <vt:lpstr>Examples from Quality Evaluation</vt:lpstr>
      <vt:lpstr>Examples from Quality Evaluation</vt:lpstr>
      <vt:lpstr>Task Diversity</vt:lpstr>
      <vt:lpstr>Trajectory Diversity</vt:lpstr>
      <vt:lpstr>Task Generalization</vt:lpstr>
      <vt:lpstr>Task Generalization via Imitation Learning</vt:lpstr>
      <vt:lpstr>Thanks!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cp:lastModifiedBy>Pu Hua</cp:lastModifiedBy>
  <cp:revision>2</cp:revision>
  <dcterms:modified xsi:type="dcterms:W3CDTF">2024-10-02T08:10:51Z</dcterms:modified>
</cp:coreProperties>
</file>