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A8690-1ADF-539B-ECBD-C1BED19AE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24F92A-270D-63EA-DFA7-5391E4FAA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6E7532-674B-3971-3A96-58F642A9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CCA19F-4412-C2B4-37E7-9251C1A9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0014AC-08B4-3722-44E8-2CFAFFD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56DF4-4C6D-BF97-21BC-E8D2C2C3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A31321-BF18-321A-D3E7-6443515CD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A44FF1-1A6E-AE5A-D637-14886105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9B2F77-0F1B-B7B4-3FE0-5D35565C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182F2-8C3C-6904-77F3-45C1391A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812F7B-BE2D-7997-C429-E2369C219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3A6B4B-DA10-B671-3DF5-F4C89BDC7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82C728-4B38-D7C5-085F-4970850C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0720DA-F706-C480-6806-7DE3FCFA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785887-13E6-C127-ECF7-A1B8E3D8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5644B8-F2F2-B2C0-B166-A5772BE1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B7594-0A8A-EA42-D4EB-AB2E35A83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9E508E-1BAD-E069-5411-FD572A30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3DA0D5-3A6A-506C-9259-1ABA7FBE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E78335-DCCC-0F46-D35D-0FEC9C3E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87003C-00BF-CD16-85E1-5E3E39DE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724FAE-D667-6A2B-3E46-9B1CC949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61394A-6519-DBE0-AA80-21C1965A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6E5E3C-38CA-7EEE-7FAD-7BFF14A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5A8B91-9F07-017C-9E01-B3C83772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FE2CC-6177-833F-AA78-1A879253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108581-2CDA-3945-FCAB-FF5BEA63C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B79F87-132E-6E89-46DA-6ED60069E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6218F9-CF86-894D-4631-CD5DC78C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B84931-A9B0-4FEE-6FFB-8E5D209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4C05D8-BF26-1BEF-E421-DCE0423F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7FB43-4274-5FFB-5DAD-5CDDA20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2038FD-3D13-6F0F-0323-A6801DDC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2D450-96C7-B60B-89D6-5CB3CF1B9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770845-DDCB-578C-7602-21F47886B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4A0DF17-9EF9-1081-4AFE-1464BAEBF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D0323D8-EA0C-B9DA-134E-B883135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A1D6FA-579B-C111-2363-92CC89E2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371FB6-3976-DB60-2DD5-BF9E972B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EAA9C-ED2F-C2C6-CAF0-7B8C6741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3548D0B-F8C9-49A1-CCAC-A4547C3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C0334F-54B3-E60D-EEF0-71F92B52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A5DBB6-3AF5-620B-AEC4-8F1E4DE9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00DA7F-E8A4-1721-9862-C5D29327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3E56D1-48CE-62AE-B9AD-F9AB2906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909DF5-126C-98D1-697E-7FDC4F1C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CB912E-27E5-8505-0A8B-78AB870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6167DB-BD27-D062-620F-6C9E2D3F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8D90C-1F84-8C71-2FE0-983AC3ED8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807810-8843-B3F7-099A-3EB5A8DB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3E935D-2DC9-0B53-4061-66360AD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2F9362-6E2A-D0E6-8DFB-4677C3BE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E01FD-321A-5E4A-F8CE-1F4ADEBE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296C38-0413-1E35-BC69-9FA85D1BB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7BF1E6-F263-E3A4-3745-BA92BC13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542181-0B2C-9B46-5093-E4AFDCC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7F136B-D250-027E-1AFC-4B1D4A36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0A353-0102-2457-CF43-639E4E01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6E3AD0-EB27-082D-6841-6ABC671B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9E89EB-AE2F-49EB-4617-74CFFFF1D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DA2584-AAD5-845C-AE9D-A251C9D8F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2788-9FCD-AD49-96CE-DE6C7E9E8F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682ABC-1ECC-FED7-BCA0-863E0AF77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EF026A-B44A-54E8-3D50-6D757D094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B624-D763-094B-8F6F-6FDB2FB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F4C64-0D3A-890A-5E08-CB14721C6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5171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Environmental Sensing Project Competition(ESPC-2022)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GB" sz="2800" b="1" dirty="0"/>
              <a:t>SENSING AND CAPTURING THE GASEOUS STATE OF CARBON THROUGH NOVEL BIO CATALYTIC RESISTIVE SENSOR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77DFF9-4A39-2CB2-BCDD-31B50D82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4336"/>
            <a:ext cx="3784979" cy="2061783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Presenters </a:t>
            </a:r>
          </a:p>
          <a:p>
            <a:pPr algn="l"/>
            <a:r>
              <a:rPr lang="en-US" sz="3400" dirty="0" smtClean="0"/>
              <a:t>1. M </a:t>
            </a:r>
            <a:r>
              <a:rPr lang="en-US" sz="3400" dirty="0" smtClean="0"/>
              <a:t>S </a:t>
            </a:r>
            <a:r>
              <a:rPr lang="en-US" sz="3400" dirty="0" err="1" smtClean="0"/>
              <a:t>Sudhir</a:t>
            </a:r>
            <a:r>
              <a:rPr lang="en-US" sz="3400" dirty="0" smtClean="0"/>
              <a:t> </a:t>
            </a:r>
            <a:r>
              <a:rPr lang="en-US" sz="3400" dirty="0" err="1" smtClean="0"/>
              <a:t>Narayana</a:t>
            </a:r>
            <a:endParaRPr lang="en-US" sz="3400" dirty="0" smtClean="0"/>
          </a:p>
          <a:p>
            <a:pPr algn="l"/>
            <a:r>
              <a:rPr lang="en-US" sz="3400" dirty="0" smtClean="0"/>
              <a:t>2. N </a:t>
            </a:r>
            <a:r>
              <a:rPr lang="en-US" sz="3400" dirty="0" err="1" smtClean="0"/>
              <a:t>Vignesh</a:t>
            </a:r>
            <a:endParaRPr lang="en-US" sz="3400" dirty="0"/>
          </a:p>
          <a:p>
            <a:pPr algn="l"/>
            <a:r>
              <a:rPr lang="en-US" sz="3400" dirty="0" smtClean="0"/>
              <a:t>3. G </a:t>
            </a:r>
            <a:r>
              <a:rPr lang="en-US" sz="3400" dirty="0" smtClean="0"/>
              <a:t>Samar </a:t>
            </a:r>
            <a:r>
              <a:rPr lang="en-US" sz="3400" dirty="0" err="1"/>
              <a:t>Simha</a:t>
            </a:r>
            <a:r>
              <a:rPr lang="en-US" sz="3400" dirty="0"/>
              <a:t> Reddy</a:t>
            </a:r>
          </a:p>
          <a:p>
            <a:pPr algn="l"/>
            <a:r>
              <a:rPr lang="en-US" sz="3400" dirty="0" smtClean="0"/>
              <a:t>4. T </a:t>
            </a:r>
            <a:r>
              <a:rPr lang="en-US" sz="3400" dirty="0" smtClean="0"/>
              <a:t>Fabio </a:t>
            </a:r>
            <a:r>
              <a:rPr lang="en-US" sz="3400" dirty="0" err="1" smtClean="0"/>
              <a:t>M</a:t>
            </a:r>
            <a:r>
              <a:rPr lang="en-US" sz="3400" dirty="0" err="1" smtClean="0"/>
              <a:t>ughilan</a:t>
            </a:r>
            <a:endParaRPr lang="en-US" sz="3400" dirty="0" smtClean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7277DFF9-4A39-2CB2-BCDD-31B50D82930C}"/>
              </a:ext>
            </a:extLst>
          </p:cNvPr>
          <p:cNvSpPr txBox="1">
            <a:spLocks/>
          </p:cNvSpPr>
          <p:nvPr/>
        </p:nvSpPr>
        <p:spPr>
          <a:xfrm>
            <a:off x="7995313" y="4432844"/>
            <a:ext cx="378497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Supervisors</a:t>
            </a:r>
          </a:p>
          <a:p>
            <a:pPr algn="l"/>
            <a:r>
              <a:rPr lang="en-US" smtClean="0"/>
              <a:t>1. Dr</a:t>
            </a:r>
            <a:r>
              <a:rPr lang="en-US" dirty="0" smtClean="0"/>
              <a:t>. R </a:t>
            </a:r>
            <a:r>
              <a:rPr lang="en-US" dirty="0" err="1" smtClean="0"/>
              <a:t>Gowri</a:t>
            </a:r>
            <a:r>
              <a:rPr lang="en-US" dirty="0" smtClean="0"/>
              <a:t> Shankar Rao</a:t>
            </a:r>
          </a:p>
          <a:p>
            <a:pPr algn="l"/>
            <a:r>
              <a:rPr lang="en-US" dirty="0" smtClean="0"/>
              <a:t>2. </a:t>
            </a:r>
            <a:r>
              <a:rPr lang="en-US" dirty="0" err="1" smtClean="0"/>
              <a:t>Dr</a:t>
            </a:r>
            <a:r>
              <a:rPr lang="en-US" dirty="0" smtClean="0"/>
              <a:t> K R </a:t>
            </a:r>
            <a:r>
              <a:rPr lang="en-US" dirty="0" err="1" smtClean="0"/>
              <a:t>Aswin</a:t>
            </a:r>
            <a:r>
              <a:rPr lang="en-US" dirty="0"/>
              <a:t> </a:t>
            </a:r>
            <a:r>
              <a:rPr lang="en-US" dirty="0" err="1" smtClean="0"/>
              <a:t>Sidhaarth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68" y="-175039"/>
            <a:ext cx="54292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395" y="5679196"/>
            <a:ext cx="3679209" cy="92631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N" dirty="0" smtClean="0"/>
              <a:t>Filling with Dried Leaves in </a:t>
            </a:r>
            <a:r>
              <a:rPr lang="en-IN" dirty="0" err="1"/>
              <a:t>S</a:t>
            </a:r>
            <a:r>
              <a:rPr lang="en-IN" dirty="0" err="1" smtClean="0"/>
              <a:t>oxhlet</a:t>
            </a:r>
            <a:r>
              <a:rPr lang="en-IN" dirty="0" smtClean="0"/>
              <a:t> Apparatus  </a:t>
            </a:r>
            <a:endParaRPr lang="en-IN" dirty="0"/>
          </a:p>
        </p:txBody>
      </p:sp>
      <p:pic>
        <p:nvPicPr>
          <p:cNvPr id="4" name="Picture 3" descr="C:\Users\Aswin\Downloads\IMG-20221105-WA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15400" b="9928"/>
          <a:stretch/>
        </p:blipFill>
        <p:spPr bwMode="auto">
          <a:xfrm>
            <a:off x="2235821" y="774576"/>
            <a:ext cx="2988861" cy="463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swin\Downloads\IMG-20221103-WA00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11688" b="5073"/>
          <a:stretch/>
        </p:blipFill>
        <p:spPr bwMode="auto">
          <a:xfrm>
            <a:off x="6907336" y="798438"/>
            <a:ext cx="3046998" cy="463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6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 smtClean="0"/>
              <a:t>Extracts</a:t>
            </a:r>
            <a:endParaRPr lang="en-IN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28" y="2276001"/>
            <a:ext cx="3186256" cy="226870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001"/>
            <a:ext cx="3398899" cy="226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64278" r="50294" b="13831"/>
          <a:stretch/>
        </p:blipFill>
        <p:spPr>
          <a:xfrm>
            <a:off x="8661028" y="2276000"/>
            <a:ext cx="2692771" cy="2197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225" y="4926842"/>
            <a:ext cx="275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Sample 1 </a:t>
            </a:r>
          </a:p>
          <a:p>
            <a:pPr algn="ctr"/>
            <a:r>
              <a:rPr lang="en-IN" dirty="0" smtClean="0"/>
              <a:t>Sacred Fig </a:t>
            </a:r>
          </a:p>
          <a:p>
            <a:pPr algn="ctr"/>
            <a:r>
              <a:rPr lang="en-IN" dirty="0" smtClean="0"/>
              <a:t>(</a:t>
            </a:r>
            <a:r>
              <a:rPr lang="en-IN" dirty="0" err="1" smtClean="0"/>
              <a:t>Ficus</a:t>
            </a:r>
            <a:r>
              <a:rPr lang="en-IN" dirty="0" smtClean="0"/>
              <a:t> </a:t>
            </a:r>
            <a:r>
              <a:rPr lang="en-IN" dirty="0" err="1" smtClean="0"/>
              <a:t>religiosa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053332" y="4926842"/>
            <a:ext cx="275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Sample 2 </a:t>
            </a:r>
          </a:p>
          <a:p>
            <a:pPr algn="ctr"/>
            <a:r>
              <a:rPr lang="en-IN" dirty="0" smtClean="0"/>
              <a:t>Water Hyacint</a:t>
            </a:r>
            <a:r>
              <a:rPr lang="en-IN" dirty="0"/>
              <a:t>h</a:t>
            </a:r>
            <a:endParaRPr lang="en-IN" dirty="0" smtClean="0"/>
          </a:p>
          <a:p>
            <a:pPr algn="ctr"/>
            <a:r>
              <a:rPr lang="en-IN" dirty="0" smtClean="0"/>
              <a:t>(</a:t>
            </a:r>
            <a:r>
              <a:rPr lang="en-IN" dirty="0" err="1" smtClean="0"/>
              <a:t>Eichhornia</a:t>
            </a:r>
            <a:r>
              <a:rPr lang="en-IN" dirty="0" smtClean="0"/>
              <a:t> </a:t>
            </a:r>
            <a:r>
              <a:rPr lang="en-IN" dirty="0" err="1" smtClean="0"/>
              <a:t>crassipes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8776346" y="4899548"/>
            <a:ext cx="275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Sample 3</a:t>
            </a:r>
          </a:p>
          <a:p>
            <a:pPr algn="ctr"/>
            <a:r>
              <a:rPr lang="en-IN" dirty="0" smtClean="0"/>
              <a:t>Indian </a:t>
            </a:r>
            <a:r>
              <a:rPr lang="en-IN" dirty="0" err="1" smtClean="0"/>
              <a:t>bael</a:t>
            </a:r>
            <a:endParaRPr lang="en-IN" dirty="0" smtClean="0"/>
          </a:p>
          <a:p>
            <a:pPr algn="ctr"/>
            <a:r>
              <a:rPr lang="en-IN" dirty="0" smtClean="0"/>
              <a:t>(</a:t>
            </a:r>
            <a:r>
              <a:rPr lang="en-IN" dirty="0" err="1" smtClean="0"/>
              <a:t>Aegle</a:t>
            </a:r>
            <a:r>
              <a:rPr lang="en-IN" dirty="0" smtClean="0"/>
              <a:t> </a:t>
            </a:r>
            <a:r>
              <a:rPr lang="en-IN" dirty="0" err="1" smtClean="0"/>
              <a:t>marmelos</a:t>
            </a:r>
            <a:r>
              <a:rPr lang="en-IN" dirty="0" smtClean="0"/>
              <a:t>)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696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337830"/>
            <a:ext cx="10844284" cy="1325563"/>
          </a:xfrm>
        </p:spPr>
        <p:txBody>
          <a:bodyPr/>
          <a:lstStyle/>
          <a:p>
            <a:r>
              <a:rPr lang="en-IN" b="1" dirty="0" smtClean="0"/>
              <a:t>Coating Copper Coil with the Obtained Extracts</a:t>
            </a:r>
            <a:endParaRPr lang="en-IN" b="1" dirty="0"/>
          </a:p>
        </p:txBody>
      </p:sp>
      <p:pic>
        <p:nvPicPr>
          <p:cNvPr id="4" name="Content Placeholder 3" descr="C:\Users\Aswin\Downloads\IMG-20221119-WA0058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37" y="1975751"/>
            <a:ext cx="244762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swin\Downloads\IMG-20221119-WA00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90" y="1975751"/>
            <a:ext cx="236982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swin\Downloads\IMG-20221119-WA0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36" y="1975751"/>
            <a:ext cx="263652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0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Hardware Setup </a:t>
            </a:r>
            <a:r>
              <a:rPr lang="en-IN" b="1" dirty="0" smtClean="0"/>
              <a:t>Arrangement</a:t>
            </a:r>
            <a:endParaRPr lang="en-IN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517" y="1620909"/>
            <a:ext cx="325670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25" y="2168225"/>
            <a:ext cx="5269916" cy="32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Results:-Resistance Values Before </a:t>
            </a:r>
            <a:r>
              <a:rPr lang="en-IN" b="1" dirty="0" smtClean="0"/>
              <a:t>And </a:t>
            </a:r>
            <a:r>
              <a:rPr lang="en-IN" b="1" dirty="0" smtClean="0"/>
              <a:t>After Passing CO</a:t>
            </a:r>
            <a:r>
              <a:rPr lang="en-IN" b="1" baseline="-25000" dirty="0" smtClean="0"/>
              <a:t>2</a:t>
            </a:r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1314"/>
            <a:ext cx="10784592" cy="26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proposed sensor configuration can be used for the detection 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gas. The </a:t>
            </a:r>
            <a:r>
              <a:rPr lang="en-US" dirty="0"/>
              <a:t>system is designed to meet the maximum absorption in the near surface.</a:t>
            </a:r>
            <a:endParaRPr lang="en-IN" dirty="0"/>
          </a:p>
          <a:p>
            <a:pPr marL="0" indent="0">
              <a:buNone/>
            </a:pPr>
            <a:r>
              <a:rPr lang="en-US" b="1" dirty="0"/>
              <a:t>Future </a:t>
            </a:r>
            <a:r>
              <a:rPr lang="en-US" b="1" dirty="0" smtClean="0"/>
              <a:t>Work</a:t>
            </a:r>
          </a:p>
          <a:p>
            <a:r>
              <a:rPr lang="en-US" dirty="0"/>
              <a:t>Plant Extract based Resistive Sensor will be developed for the capture of carbon dioxide gas</a:t>
            </a:r>
          </a:p>
          <a:p>
            <a:r>
              <a:rPr lang="en-US" dirty="0"/>
              <a:t>Further mechanisms will be developed in terms of energy storage.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References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</a:t>
            </a:r>
            <a:r>
              <a:rPr lang="en-IN" dirty="0" err="1"/>
              <a:t>Ze</a:t>
            </a:r>
            <a:r>
              <a:rPr lang="en-IN" dirty="0"/>
              <a:t> Wang , Lei Zhu , </a:t>
            </a:r>
            <a:r>
              <a:rPr lang="en-IN" dirty="0" err="1"/>
              <a:t>Shiyi</a:t>
            </a:r>
            <a:r>
              <a:rPr lang="en-IN" dirty="0"/>
              <a:t> Sun, </a:t>
            </a:r>
            <a:r>
              <a:rPr lang="en-IN" dirty="0" err="1"/>
              <a:t>Jianan</a:t>
            </a:r>
            <a:r>
              <a:rPr lang="en-IN" dirty="0"/>
              <a:t> Wang  and Wei Yan, One-Dimensional </a:t>
            </a:r>
            <a:r>
              <a:rPr lang="en-IN" dirty="0" err="1"/>
              <a:t>Nanomaterials</a:t>
            </a:r>
            <a:r>
              <a:rPr lang="en-IN" dirty="0"/>
              <a:t> in Resistive Gas Sensor: From Material Design to Application. </a:t>
            </a:r>
            <a:r>
              <a:rPr lang="en-IN" dirty="0" err="1"/>
              <a:t>Chemosensors</a:t>
            </a:r>
            <a:r>
              <a:rPr lang="en-IN" dirty="0"/>
              <a:t>, 2021,9, 1-32.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2. Ali </a:t>
            </a:r>
            <a:r>
              <a:rPr lang="en-IN" dirty="0" err="1"/>
              <a:t>Mirzaei</a:t>
            </a:r>
            <a:r>
              <a:rPr lang="en-IN" dirty="0"/>
              <a:t>, Jae-</a:t>
            </a:r>
            <a:r>
              <a:rPr lang="en-IN" dirty="0" err="1"/>
              <a:t>Hyoung</a:t>
            </a:r>
            <a:r>
              <a:rPr lang="en-IN" dirty="0"/>
              <a:t> Lee, </a:t>
            </a:r>
            <a:r>
              <a:rPr lang="en-IN" dirty="0" err="1"/>
              <a:t>Sanjit</a:t>
            </a:r>
            <a:r>
              <a:rPr lang="en-IN" dirty="0"/>
              <a:t> </a:t>
            </a:r>
            <a:r>
              <a:rPr lang="en-IN" dirty="0" err="1"/>
              <a:t>Manohar</a:t>
            </a:r>
            <a:r>
              <a:rPr lang="en-IN" dirty="0"/>
              <a:t> </a:t>
            </a:r>
            <a:r>
              <a:rPr lang="en-IN" dirty="0" err="1"/>
              <a:t>Majhi</a:t>
            </a:r>
            <a:r>
              <a:rPr lang="en-IN" dirty="0"/>
              <a:t>, Resistive gas sensors based on metal-oxide Nanowires. J. Appl. Phys.2019, 241102-1 - 241102-24.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3. </a:t>
            </a:r>
            <a:r>
              <a:rPr lang="en-US" dirty="0" err="1"/>
              <a:t>Liqun</a:t>
            </a:r>
            <a:r>
              <a:rPr lang="en-US" dirty="0"/>
              <a:t> Wu 1 , Ting Zhang 1 , </a:t>
            </a:r>
            <a:r>
              <a:rPr lang="en-US" dirty="0" err="1"/>
              <a:t>Hongcheng</a:t>
            </a:r>
            <a:r>
              <a:rPr lang="en-US" dirty="0"/>
              <a:t> Wang 1,*, </a:t>
            </a:r>
            <a:r>
              <a:rPr lang="en-US" dirty="0" err="1"/>
              <a:t>Chengxin</a:t>
            </a:r>
            <a:r>
              <a:rPr lang="en-US" dirty="0"/>
              <a:t> Tang 2 and </a:t>
            </a:r>
            <a:r>
              <a:rPr lang="en-US" dirty="0" err="1"/>
              <a:t>Linan</a:t>
            </a:r>
            <a:r>
              <a:rPr lang="en-US" dirty="0"/>
              <a:t> Zhang, A Novel Fabricating Process of Catalytic Gas Sensor Based on Droplet Generating Technology, </a:t>
            </a:r>
            <a:r>
              <a:rPr lang="en-US" dirty="0" err="1"/>
              <a:t>Micromachines</a:t>
            </a:r>
            <a:r>
              <a:rPr lang="en-US" dirty="0"/>
              <a:t>, 2019, 10, 1-11.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US" dirty="0"/>
              <a:t>4. </a:t>
            </a:r>
            <a:r>
              <a:rPr lang="en-US" dirty="0" err="1"/>
              <a:t>Yingying</a:t>
            </a:r>
            <a:r>
              <a:rPr lang="en-US" dirty="0"/>
              <a:t> </a:t>
            </a:r>
            <a:r>
              <a:rPr lang="en-US" dirty="0" err="1"/>
              <a:t>Jian</a:t>
            </a:r>
            <a:r>
              <a:rPr lang="en-US" dirty="0"/>
              <a:t> , </a:t>
            </a:r>
            <a:r>
              <a:rPr lang="en-US" dirty="0" err="1"/>
              <a:t>Wenwen</a:t>
            </a:r>
            <a:r>
              <a:rPr lang="en-US" dirty="0"/>
              <a:t> Hu , </a:t>
            </a:r>
            <a:r>
              <a:rPr lang="en-US" dirty="0" err="1"/>
              <a:t>Zhenhuan</a:t>
            </a:r>
            <a:r>
              <a:rPr lang="en-US" dirty="0"/>
              <a:t> Zhao , </a:t>
            </a:r>
            <a:r>
              <a:rPr lang="en-US" dirty="0" err="1"/>
              <a:t>Pengfei</a:t>
            </a:r>
            <a:r>
              <a:rPr lang="en-US" dirty="0"/>
              <a:t> Cheng , </a:t>
            </a:r>
            <a:r>
              <a:rPr lang="en-US" dirty="0" err="1"/>
              <a:t>Hossam</a:t>
            </a:r>
            <a:r>
              <a:rPr lang="en-US" dirty="0"/>
              <a:t> </a:t>
            </a:r>
            <a:r>
              <a:rPr lang="en-US" dirty="0" err="1"/>
              <a:t>Haick</a:t>
            </a:r>
            <a:r>
              <a:rPr lang="en-US" dirty="0"/>
              <a:t>, </a:t>
            </a:r>
            <a:r>
              <a:rPr lang="en-US" dirty="0" err="1"/>
              <a:t>Mingshui</a:t>
            </a:r>
            <a:r>
              <a:rPr lang="en-US" dirty="0"/>
              <a:t> Yao, </a:t>
            </a:r>
            <a:r>
              <a:rPr lang="en-US" dirty="0" err="1"/>
              <a:t>Weiwei</a:t>
            </a:r>
            <a:r>
              <a:rPr lang="en-US" dirty="0"/>
              <a:t> Wu, Gas Sensors Based on </a:t>
            </a:r>
            <a:r>
              <a:rPr lang="en-US" dirty="0" err="1"/>
              <a:t>Chemi</a:t>
            </a:r>
            <a:r>
              <a:rPr lang="en-US" dirty="0"/>
              <a:t>‑Resistive Hybrid Functional </a:t>
            </a:r>
            <a:r>
              <a:rPr lang="en-US" dirty="0" err="1"/>
              <a:t>Nanomaterials</a:t>
            </a:r>
            <a:r>
              <a:rPr lang="en-US" dirty="0"/>
              <a:t>, Nano Micro Letters, 2020, 1-43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84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" y="569842"/>
            <a:ext cx="11802583" cy="5022376"/>
          </a:xfrm>
        </p:spPr>
      </p:pic>
    </p:spTree>
    <p:extLst>
      <p:ext uri="{BB962C8B-B14F-4D97-AF65-F5344CB8AC3E}">
        <p14:creationId xmlns:p14="http://schemas.microsoft.com/office/powerpoint/2010/main" val="29262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Objective</a:t>
            </a:r>
            <a:r>
              <a:rPr lang="en-IN" i="1" dirty="0" smtClean="0"/>
              <a:t> 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It is seen that in our heavily industrial world that selective detection of gases is of utmost importance.​</a:t>
            </a:r>
          </a:p>
          <a:p>
            <a:pPr fontAlgn="base"/>
            <a:r>
              <a:rPr lang="en-US" dirty="0"/>
              <a:t>There are several types of sensors that already exist, but they are expensive and are complex in operation.​</a:t>
            </a:r>
          </a:p>
          <a:p>
            <a:pPr fontAlgn="base"/>
            <a:r>
              <a:rPr lang="en-US" dirty="0"/>
              <a:t>The objective is to create a set-up that senses the gases, specifically 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dirty="0"/>
              <a:t> with leaf-extracts as a catalyst.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46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21FB0-9D7E-7D6E-E61F-1657AAF7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8" y="6926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Primary Sources Of Green House Gases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C9BCFAC-A1DF-34B5-BC08-CE56DB59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26" y="1868122"/>
            <a:ext cx="2443865" cy="229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33" y="1936923"/>
            <a:ext cx="3088176" cy="2311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8326" y="4742304"/>
            <a:ext cx="1029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Sources of greenhouse gas emissions are </a:t>
            </a:r>
            <a:r>
              <a:rPr lang="en-GB" sz="2400" b="1" dirty="0"/>
              <a:t>electricity and heat (31%), agriculture (11%), transportation (15%), forestry (6%) and manufacturing (12%)</a:t>
            </a:r>
            <a:r>
              <a:rPr lang="en-GB" sz="2400" dirty="0"/>
              <a:t>. Energy production of all types accounts for 72 percent of all emissions.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31" y="1868122"/>
            <a:ext cx="6196794" cy="27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A66E7-E6A0-5CAF-DD75-354AFEF0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1975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Different </a:t>
            </a:r>
            <a:r>
              <a:rPr lang="en-US" b="1" dirty="0"/>
              <a:t>types of gas sensors with different transduction forms have been developed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B9193CE-45DB-E85C-5CFC-D915324B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29814" y="1742467"/>
            <a:ext cx="1414710" cy="14147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8649827-197A-D4EE-63E2-B269E1A92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21" y="3753133"/>
            <a:ext cx="1969331" cy="1552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8FD716-60D9-AC71-44C7-44F05B2AEE81}"/>
              </a:ext>
            </a:extLst>
          </p:cNvPr>
          <p:cNvSpPr txBox="1"/>
          <p:nvPr/>
        </p:nvSpPr>
        <p:spPr>
          <a:xfrm>
            <a:off x="1975888" y="3282944"/>
            <a:ext cx="2454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Catalytic combustion gas sensor</a:t>
            </a:r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285B2D-27BD-F7DA-8EFF-8E923C0DD3DD}"/>
              </a:ext>
            </a:extLst>
          </p:cNvPr>
          <p:cNvSpPr txBox="1"/>
          <p:nvPr/>
        </p:nvSpPr>
        <p:spPr>
          <a:xfrm>
            <a:off x="5522913" y="3246883"/>
            <a:ext cx="166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Electrochemical gas sensor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474F07-5750-EED0-EDBF-73036041C572}"/>
              </a:ext>
            </a:extLst>
          </p:cNvPr>
          <p:cNvSpPr txBox="1"/>
          <p:nvPr/>
        </p:nvSpPr>
        <p:spPr>
          <a:xfrm>
            <a:off x="8784882" y="555651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Thermal Conductivity gas sensor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891C71EE-C32E-AC18-097E-F5DD48AC2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90" y="1408528"/>
            <a:ext cx="1414711" cy="191638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23E5C8E1-A15D-B02B-2AA7-15B1C374B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82" y="1708223"/>
            <a:ext cx="1628777" cy="1440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FA0A49-4BAB-E0B7-C719-D4EA73CC677D}"/>
              </a:ext>
            </a:extLst>
          </p:cNvPr>
          <p:cNvSpPr txBox="1"/>
          <p:nvPr/>
        </p:nvSpPr>
        <p:spPr>
          <a:xfrm>
            <a:off x="8834632" y="332808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QCM gas sensor</a:t>
            </a:r>
          </a:p>
          <a:p>
            <a:pPr algn="l"/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="" xmlns:a16="http://schemas.microsoft.com/office/drawing/2014/main" id="{194EAD65-D195-2D74-01C3-935B9D268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41720" y="4236966"/>
            <a:ext cx="1316833" cy="1646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B0B849-BFE8-EC00-176D-2C4723A46355}"/>
              </a:ext>
            </a:extLst>
          </p:cNvPr>
          <p:cNvSpPr txBox="1"/>
          <p:nvPr/>
        </p:nvSpPr>
        <p:spPr>
          <a:xfrm>
            <a:off x="2113095" y="6033861"/>
            <a:ext cx="217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Infrared Absorption Sensor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="" xmlns:a16="http://schemas.microsoft.com/office/drawing/2014/main" id="{01EC4AF1-AD64-7AD6-1FEC-C60A8F6FF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83" y="4101795"/>
            <a:ext cx="2938457" cy="1916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F45B28-E1C9-6ADA-4904-8E1B5B415BCE}"/>
              </a:ext>
            </a:extLst>
          </p:cNvPr>
          <p:cNvSpPr txBox="1"/>
          <p:nvPr/>
        </p:nvSpPr>
        <p:spPr>
          <a:xfrm>
            <a:off x="5441902" y="59317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Resistive gas sensor</a:t>
            </a:r>
          </a:p>
        </p:txBody>
      </p:sp>
    </p:spTree>
    <p:extLst>
      <p:ext uri="{BB962C8B-B14F-4D97-AF65-F5344CB8AC3E}">
        <p14:creationId xmlns:p14="http://schemas.microsoft.com/office/powerpoint/2010/main" val="16495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37C2BE1-F641-33F4-5F70-5EF8935EF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1573920"/>
            <a:ext cx="10257477" cy="4821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5885" y="373872"/>
            <a:ext cx="8120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The Spider-Web Graph  shown </a:t>
            </a:r>
            <a:r>
              <a:rPr lang="en-IN" sz="3200" dirty="0"/>
              <a:t>b</a:t>
            </a:r>
            <a:r>
              <a:rPr lang="en-IN" sz="3200" dirty="0" smtClean="0"/>
              <a:t>elow Illustrates Properties of Different types of Sensors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48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6354" y="427460"/>
            <a:ext cx="6790899" cy="84778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 smtClean="0"/>
              <a:t>Plant Extract Based  Sensor</a:t>
            </a:r>
            <a:endParaRPr lang="en-IN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4" t="3435"/>
          <a:stretch/>
        </p:blipFill>
        <p:spPr>
          <a:xfrm>
            <a:off x="7156303" y="4290975"/>
            <a:ext cx="4131421" cy="2285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67" y="1690687"/>
            <a:ext cx="1895291" cy="1895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9337" y="3442875"/>
            <a:ext cx="294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Cost Efficient</a:t>
            </a:r>
            <a:endParaRPr lang="en-IN" sz="36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2ED00C4-8C9C-FDD3-E33A-11649F2BA11D}"/>
              </a:ext>
            </a:extLst>
          </p:cNvPr>
          <p:cNvSpPr txBox="1">
            <a:spLocks/>
          </p:cNvSpPr>
          <p:nvPr/>
        </p:nvSpPr>
        <p:spPr>
          <a:xfrm>
            <a:off x="518615" y="780564"/>
            <a:ext cx="4681183" cy="494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01" y="1690687"/>
            <a:ext cx="3225829" cy="2092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21" y="4591013"/>
            <a:ext cx="2266987" cy="226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3643" y="3923214"/>
            <a:ext cx="369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Metal Oxides</a:t>
            </a:r>
            <a:endParaRPr lang="en-IN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1904" y="-180270"/>
            <a:ext cx="5622020" cy="192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Present Composition Of Sensors</a:t>
            </a:r>
            <a:endParaRPr lang="en-US" sz="5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23127" y="157404"/>
            <a:ext cx="13648" cy="6570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Plants Used 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018" y="5307534"/>
            <a:ext cx="3556379" cy="7947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dirty="0" smtClean="0"/>
              <a:t>Water Hyacinth (</a:t>
            </a:r>
            <a:r>
              <a:rPr lang="en-IN" dirty="0" err="1"/>
              <a:t>Eichhornia</a:t>
            </a:r>
            <a:r>
              <a:rPr lang="en-IN" dirty="0"/>
              <a:t> </a:t>
            </a:r>
            <a:r>
              <a:rPr lang="en-IN" dirty="0" err="1" smtClean="0"/>
              <a:t>crassipes</a:t>
            </a:r>
            <a:r>
              <a:rPr lang="en-IN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5" name="AutoShape 2" descr="Water hyacin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24" y="1956097"/>
            <a:ext cx="2311542" cy="308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54" y="1843170"/>
            <a:ext cx="2485126" cy="3198955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697027" y="5307534"/>
            <a:ext cx="3556379" cy="794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Sacred </a:t>
            </a:r>
            <a:r>
              <a:rPr lang="en-IN" dirty="0" smtClean="0"/>
              <a:t>fig</a:t>
            </a:r>
          </a:p>
          <a:p>
            <a:pPr marL="0" indent="0" algn="ctr">
              <a:buNone/>
            </a:pPr>
            <a:r>
              <a:rPr lang="en-IN" dirty="0"/>
              <a:t>(</a:t>
            </a:r>
            <a:r>
              <a:rPr lang="en-IN" dirty="0" err="1"/>
              <a:t>Ficus</a:t>
            </a:r>
            <a:r>
              <a:rPr lang="en-IN" dirty="0"/>
              <a:t> </a:t>
            </a:r>
            <a:r>
              <a:rPr lang="en-IN" dirty="0" err="1"/>
              <a:t>religiosa</a:t>
            </a:r>
            <a:r>
              <a:rPr lang="en-IN" dirty="0"/>
              <a:t>)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405728" y="5306089"/>
            <a:ext cx="3556379" cy="794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 smtClean="0"/>
              <a:t>Indian </a:t>
            </a:r>
            <a:r>
              <a:rPr lang="en-IN" dirty="0" err="1"/>
              <a:t>bael</a:t>
            </a:r>
            <a:r>
              <a:rPr lang="en-IN" dirty="0"/>
              <a:t> </a:t>
            </a: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(</a:t>
            </a:r>
            <a:r>
              <a:rPr lang="en-IN" dirty="0" err="1"/>
              <a:t>Aegle</a:t>
            </a:r>
            <a:r>
              <a:rPr lang="en-IN" dirty="0"/>
              <a:t> </a:t>
            </a:r>
            <a:r>
              <a:rPr lang="en-IN" dirty="0" err="1"/>
              <a:t>marmelos</a:t>
            </a:r>
            <a:r>
              <a:rPr lang="en-IN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43" y="1843170"/>
            <a:ext cx="2396128" cy="31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Research Gap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present Sensors uses non-biodegradable materials </a:t>
            </a:r>
          </a:p>
          <a:p>
            <a:r>
              <a:rPr lang="en-IN" dirty="0" smtClean="0"/>
              <a:t>It is expensive and manufacturing process is tedious .</a:t>
            </a:r>
          </a:p>
          <a:p>
            <a:r>
              <a:rPr lang="en-IN" dirty="0" smtClean="0"/>
              <a:t>It also involves Complex Operation.</a:t>
            </a:r>
          </a:p>
          <a:p>
            <a:r>
              <a:rPr lang="en-IN" dirty="0" smtClean="0"/>
              <a:t>Hence the attempt is taken to develop novel Bio-Catalytic Sensor for sensing and capturing atmospheric CO</a:t>
            </a:r>
            <a:r>
              <a:rPr lang="en-IN" baseline="-25000" dirty="0" smtClean="0"/>
              <a:t>2.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01723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Methodology</a:t>
            </a:r>
            <a:r>
              <a:rPr lang="en-IN" b="1" dirty="0" smtClean="0"/>
              <a:t>-</a:t>
            </a:r>
            <a:r>
              <a:rPr lang="en-IN" b="1" dirty="0" smtClean="0"/>
              <a:t>Extraction </a:t>
            </a:r>
            <a:r>
              <a:rPr lang="en-IN" b="1" dirty="0" smtClean="0"/>
              <a:t>Using </a:t>
            </a:r>
            <a:r>
              <a:rPr lang="en-IN" b="1" dirty="0" err="1"/>
              <a:t>Soxhlet</a:t>
            </a:r>
            <a:r>
              <a:rPr lang="en-IN" b="1" dirty="0" smtClean="0"/>
              <a:t> Apparatus </a:t>
            </a:r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45" y="1690688"/>
            <a:ext cx="6645928" cy="469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1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149</TotalTime>
  <Words>405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Environmental Sensing Project Competition(ESPC-2022)  SENSING AND CAPTURING THE GASEOUS STATE OF CARBON THROUGH NOVEL BIO CATALYTIC RESISTIVE SENSOR</vt:lpstr>
      <vt:lpstr>Objective </vt:lpstr>
      <vt:lpstr>Primary Sources Of Green House Gases  </vt:lpstr>
      <vt:lpstr>Different types of gas sensors with different transduction forms have been developed</vt:lpstr>
      <vt:lpstr>PowerPoint Presentation</vt:lpstr>
      <vt:lpstr>Plant Extract Based  Sensor</vt:lpstr>
      <vt:lpstr>Plants Used </vt:lpstr>
      <vt:lpstr>Research Gap</vt:lpstr>
      <vt:lpstr>Methodology-Extraction Using Soxhlet Apparatus </vt:lpstr>
      <vt:lpstr>PowerPoint Presentation</vt:lpstr>
      <vt:lpstr>Extracts</vt:lpstr>
      <vt:lpstr>Coating Copper Coil with the Obtained Extracts</vt:lpstr>
      <vt:lpstr>Hardware Setup Arrangement</vt:lpstr>
      <vt:lpstr>PowerPoint Presentation</vt:lpstr>
      <vt:lpstr>Results:-Resistance Values Before And After Passing CO2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ESPC-2022</dc:title>
  <dc:creator>sudhir narayana</dc:creator>
  <cp:lastModifiedBy>fabilmughilan@gmail.com</cp:lastModifiedBy>
  <cp:revision>28</cp:revision>
  <dcterms:created xsi:type="dcterms:W3CDTF">2022-12-08T05:47:53Z</dcterms:created>
  <dcterms:modified xsi:type="dcterms:W3CDTF">2022-12-08T11:57:26Z</dcterms:modified>
</cp:coreProperties>
</file>