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</p:sldIdLst>
  <p:sldSz cx="17068800" cy="97536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5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4" name="图片 43" descr="A2P_eras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7068165" cy="9753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3055" y="141605"/>
            <a:ext cx="12076430" cy="819785"/>
          </a:xfrm>
          <a:prstGeom prst="rect">
            <a:avLst/>
          </a:prstGeom>
          <a:noFill/>
        </p:spPr>
        <p:txBody>
          <a:bodyPr wrap="none" lIns="9144" tIns="9144" rIns="9144" bIns="9144" anchor="ctr">
            <a:noAutofit/>
          </a:bodyPr>
          <a:lstStyle/>
          <a:p>
            <a:pPr algn="ctr"/>
            <a:r>
              <a:rPr lang="en-US" sz="3200" b="1">
                <a:solidFill>
                  <a:srgbClr val="4A443F"/>
                </a:solidFill>
                <a:latin typeface="Calibri" panose="020F0502020204030204"/>
              </a:rPr>
              <a:t>A2P  (Abduct-Act-Predict) Scaffolding for Causal Failure Attribution</a:t>
            </a:r>
            <a:endParaRPr lang="en-US" sz="32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2444" y="1110615"/>
            <a:ext cx="3738880" cy="44831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sz="2800" b="1">
                <a:solidFill>
                  <a:srgbClr val="4A443F"/>
                </a:solidFill>
                <a:latin typeface="Calibri" panose="020F0502020204030204"/>
              </a:rPr>
              <a:t>1. Input &amp; Pre-processing</a:t>
            </a:r>
            <a:endParaRPr sz="28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32268" y="1113790"/>
            <a:ext cx="1434465" cy="44831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ctr"/>
            <a:r>
              <a:rPr sz="2800" b="1">
                <a:solidFill>
                  <a:srgbClr val="4A443F"/>
                </a:solidFill>
                <a:latin typeface="Calibri" panose="020F0502020204030204"/>
              </a:rPr>
              <a:t>3. Output</a:t>
            </a:r>
            <a:endParaRPr sz="28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97649" y="1113790"/>
            <a:ext cx="4660900" cy="44831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sz="2800" b="1">
                <a:solidFill>
                  <a:srgbClr val="4A443F"/>
                </a:solidFill>
                <a:latin typeface="Calibri" panose="020F0502020204030204"/>
              </a:rPr>
              <a:t>2. A2P Causal Inference Process</a:t>
            </a:r>
            <a:endParaRPr sz="28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9585" y="1638616"/>
            <a:ext cx="3002915" cy="38671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sz="2400" b="1">
                <a:solidFill>
                  <a:srgbClr val="4A443F"/>
                </a:solidFill>
                <a:latin typeface="Calibri" panose="020F0502020204030204"/>
              </a:rPr>
              <a:t>Failed Conversation Log</a:t>
            </a:r>
            <a:endParaRPr sz="24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2100" y="1678940"/>
            <a:ext cx="4069080" cy="32512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sz="2000" b="1">
                <a:solidFill>
                  <a:srgbClr val="4A443F"/>
                </a:solidFill>
                <a:latin typeface="Calibri" panose="020F0502020204030204"/>
              </a:rPr>
              <a:t>A. Abduction: Infer Hidden Root Cause</a:t>
            </a:r>
            <a:endParaRPr sz="20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2099" y="1994853"/>
            <a:ext cx="4432300" cy="23304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sz="1400" b="0">
                <a:solidFill>
                  <a:srgbClr val="6B6662"/>
                </a:solidFill>
                <a:latin typeface="Calibri" panose="020F0502020204030204"/>
              </a:rPr>
              <a:t>LLM an</a:t>
            </a:r>
            <a:r>
              <a:rPr lang="en-US" sz="1400" b="0">
                <a:solidFill>
                  <a:srgbClr val="6B6662"/>
                </a:solidFill>
                <a:latin typeface="Calibri" panose="020F0502020204030204"/>
              </a:rPr>
              <a:t>alyzes</a:t>
            </a:r>
            <a:r>
              <a:rPr sz="1400" b="0">
                <a:solidFill>
                  <a:srgbClr val="6B6662"/>
                </a:solidFill>
                <a:latin typeface="Calibri" panose="020F0502020204030204"/>
              </a:rPr>
              <a:t> the failed step to hypothesize a plausible cause.</a:t>
            </a:r>
            <a:endParaRPr sz="1400" b="0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2129" y="2104072"/>
            <a:ext cx="3719195" cy="1679575"/>
          </a:xfrm>
          <a:prstGeom prst="rect">
            <a:avLst/>
          </a:prstGeom>
          <a:noFill/>
          <a:ln>
            <a:noFill/>
          </a:ln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b="0" i="1">
                <a:solidFill>
                  <a:srgbClr val="6B6662"/>
                </a:solidFill>
                <a:latin typeface="Calibri" panose="020F0502020204030204"/>
              </a:rPr>
              <a:t>User: Find a hotel in Paris for tomorrow.</a:t>
            </a:r>
            <a:endParaRPr b="0" i="1">
              <a:solidFill>
                <a:srgbClr val="6B6662"/>
              </a:solidFill>
              <a:latin typeface="Calibri" panose="020F0502020204030204"/>
            </a:endParaRPr>
          </a:p>
          <a:p>
            <a:pPr algn="l"/>
            <a:r>
              <a:rPr i="1">
                <a:solidFill>
                  <a:srgbClr val="6B6662"/>
                </a:solidFill>
                <a:latin typeface="Calibri" panose="020F0502020204030204"/>
                <a:sym typeface="+mn-ea"/>
              </a:rPr>
              <a:t>HotelAgent: I can help with that.</a:t>
            </a:r>
            <a:endParaRPr b="0" i="1">
              <a:solidFill>
                <a:srgbClr val="6B6662"/>
              </a:solidFill>
              <a:latin typeface="Calibri" panose="020F0502020204030204"/>
            </a:endParaRPr>
          </a:p>
          <a:p>
            <a:pPr algn="l"/>
            <a:r>
              <a:rPr i="1">
                <a:solidFill>
                  <a:srgbClr val="6B6662"/>
                </a:solidFill>
                <a:latin typeface="Calibri" panose="020F0502020204030204"/>
                <a:sym typeface="+mn-ea"/>
              </a:rPr>
              <a:t>User: Great. I need a room with a </a:t>
            </a:r>
            <a:r>
              <a:rPr lang="en-US" i="1">
                <a:solidFill>
                  <a:srgbClr val="6B6662"/>
                </a:solidFill>
                <a:latin typeface="Calibri" panose="020F0502020204030204"/>
                <a:sym typeface="+mn-ea"/>
              </a:rPr>
              <a:t>view</a:t>
            </a:r>
            <a:endParaRPr lang="en-US" i="1">
              <a:solidFill>
                <a:srgbClr val="6B6662"/>
              </a:solidFill>
              <a:latin typeface="Calibri" panose="020F0502020204030204"/>
              <a:sym typeface="+mn-ea"/>
            </a:endParaRPr>
          </a:p>
          <a:p>
            <a:pPr algn="l"/>
            <a:r>
              <a:rPr lang="en-US" b="0" i="1" u="sng">
                <a:ln>
                  <a:noFill/>
                </a:ln>
                <a:solidFill>
                  <a:srgbClr val="6B6662"/>
                </a:solidFill>
                <a:latin typeface="Calibri" panose="020F0502020204030204"/>
              </a:rPr>
              <a:t>HotelAgent: Apologies, all hotels are</a:t>
            </a:r>
            <a:r>
              <a:rPr lang="en-US" b="0" i="1">
                <a:ln>
                  <a:noFill/>
                </a:ln>
                <a:solidFill>
                  <a:srgbClr val="6B6662"/>
                </a:solidFill>
                <a:latin typeface="Calibri" panose="020F0502020204030204"/>
              </a:rPr>
              <a:t> </a:t>
            </a:r>
            <a:endParaRPr lang="en-US" b="0" i="1">
              <a:ln>
                <a:noFill/>
              </a:ln>
              <a:solidFill>
                <a:srgbClr val="6B6662"/>
              </a:solidFill>
              <a:latin typeface="Calibri" panose="020F0502020204030204"/>
            </a:endParaRPr>
          </a:p>
          <a:p>
            <a:pPr algn="l"/>
            <a:r>
              <a:rPr lang="en-US" b="0" i="1">
                <a:ln>
                  <a:noFill/>
                </a:ln>
                <a:solidFill>
                  <a:srgbClr val="6B6662"/>
                </a:solidFill>
                <a:latin typeface="Calibri" panose="020F0502020204030204"/>
              </a:rPr>
              <a:t>                      </a:t>
            </a:r>
            <a:r>
              <a:rPr lang="en-US" b="0" i="1" u="sng">
                <a:ln>
                  <a:noFill/>
                </a:ln>
                <a:solidFill>
                  <a:srgbClr val="6B6662"/>
                </a:solidFill>
                <a:latin typeface="Calibri" panose="020F0502020204030204"/>
              </a:rPr>
              <a:t> fully booked</a:t>
            </a:r>
            <a:endParaRPr b="0" i="1">
              <a:ln>
                <a:noFill/>
              </a:ln>
              <a:solidFill>
                <a:srgbClr val="6B6662"/>
              </a:solidFill>
              <a:latin typeface="Calibri" panose="020F0502020204030204"/>
            </a:endParaRPr>
          </a:p>
          <a:p>
            <a:pPr algn="l"/>
            <a:r>
              <a:rPr i="1">
                <a:solidFill>
                  <a:srgbClr val="6B6662"/>
                </a:solidFill>
                <a:latin typeface="Calibri" panose="020F0502020204030204"/>
                <a:sym typeface="+mn-ea"/>
              </a:rPr>
              <a:t>System: Task Failed.</a:t>
            </a:r>
            <a:endParaRPr b="0" i="1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00900" y="2339339"/>
            <a:ext cx="4999990" cy="84836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b="1" i="1">
                <a:solidFill>
                  <a:srgbClr val="6B6662"/>
                </a:solidFill>
                <a:latin typeface="Calibri" panose="020F0502020204030204"/>
              </a:rPr>
              <a:t>Hypothesis</a:t>
            </a:r>
            <a:r>
              <a:rPr b="0" i="1">
                <a:solidFill>
                  <a:srgbClr val="6B6662"/>
                </a:solidFill>
                <a:latin typeface="Calibri" panose="020F0502020204030204"/>
              </a:rPr>
              <a:t>: </a:t>
            </a:r>
            <a:r>
              <a:rPr lang="en-US" b="0" i="1">
                <a:solidFill>
                  <a:srgbClr val="6B6662"/>
                </a:solidFill>
                <a:latin typeface="Calibri" panose="020F0502020204030204"/>
              </a:rPr>
              <a:t>Agent misinterpreted “tomorrow” due to</a:t>
            </a:r>
            <a:endParaRPr lang="en-US" b="0" i="1">
              <a:solidFill>
                <a:srgbClr val="6B6662"/>
              </a:solidFill>
              <a:latin typeface="Calibri" panose="020F0502020204030204"/>
            </a:endParaRPr>
          </a:p>
          <a:p>
            <a:pPr algn="l"/>
            <a:r>
              <a:rPr lang="en-US" b="0" i="1">
                <a:solidFill>
                  <a:srgbClr val="6B6662"/>
                </a:solidFill>
                <a:latin typeface="Calibri" panose="020F0502020204030204"/>
              </a:rPr>
              <a:t>a late-night query, searching for the current,</a:t>
            </a:r>
            <a:endParaRPr lang="en-US" b="0" i="1">
              <a:solidFill>
                <a:srgbClr val="6B6662"/>
              </a:solidFill>
              <a:latin typeface="Calibri" panose="020F0502020204030204"/>
            </a:endParaRPr>
          </a:p>
          <a:p>
            <a:pPr algn="l"/>
            <a:r>
              <a:rPr lang="en-US" b="0" i="1">
                <a:solidFill>
                  <a:srgbClr val="6B6662"/>
                </a:solidFill>
                <a:latin typeface="Calibri" panose="020F0502020204030204"/>
              </a:rPr>
              <a:t>already-passed date</a:t>
            </a:r>
            <a:endParaRPr lang="en-US" b="0" i="1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637260" y="3273743"/>
            <a:ext cx="2824480" cy="38671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ctr"/>
            <a:r>
              <a:rPr sz="2400" b="1">
                <a:solidFill>
                  <a:srgbClr val="4A443F"/>
                </a:solidFill>
                <a:latin typeface="Calibri" panose="020F0502020204030204"/>
              </a:rPr>
              <a:t>Causal Link Confirmed</a:t>
            </a:r>
            <a:endParaRPr sz="24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26300" y="3368991"/>
            <a:ext cx="3985260" cy="23304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lang="en-US" sz="1400" b="1">
                <a:solidFill>
                  <a:srgbClr val="6B6662"/>
                </a:solidFill>
                <a:latin typeface="Calibri" panose="020F0502020204030204"/>
              </a:rPr>
              <a:t>Causal Goal</a:t>
            </a:r>
            <a:r>
              <a:rPr lang="en-US" sz="1400" b="0">
                <a:solidFill>
                  <a:srgbClr val="6B6662"/>
                </a:solidFill>
                <a:latin typeface="Calibri" panose="020F0502020204030204"/>
              </a:rPr>
              <a:t>: Infer latent cause </a:t>
            </a:r>
            <a:r>
              <a:rPr lang="" altLang="en-US" sz="1400" b="0">
                <a:solidFill>
                  <a:srgbClr val="6B6662"/>
                </a:solidFill>
                <a:latin typeface="Calibri" panose="020F0502020204030204"/>
              </a:rPr>
              <a:t>ϵ</a:t>
            </a:r>
            <a:r>
              <a:rPr lang="en-US" altLang="zh-CN" sz="1400" b="0">
                <a:solidFill>
                  <a:srgbClr val="6B6662"/>
                </a:solidFill>
                <a:latin typeface="Calibri" panose="020F0502020204030204"/>
              </a:rPr>
              <a:t> ≈ argmax P(</a:t>
            </a:r>
            <a:r>
              <a:rPr lang="" altLang="en-US" sz="1400" b="0">
                <a:solidFill>
                  <a:srgbClr val="6B6662"/>
                </a:solidFill>
                <a:latin typeface="Calibri" panose="020F0502020204030204"/>
              </a:rPr>
              <a:t>ϵ</a:t>
            </a:r>
            <a:r>
              <a:rPr lang="en-US" altLang="zh-CN" sz="1400" b="0">
                <a:solidFill>
                  <a:srgbClr val="6B6662"/>
                </a:solidFill>
                <a:latin typeface="Calibri" panose="020F0502020204030204"/>
              </a:rPr>
              <a:t> | Z(τ)=1)</a:t>
            </a:r>
            <a:r>
              <a:rPr lang="en-US" sz="1400" b="0">
                <a:solidFill>
                  <a:srgbClr val="6B6662"/>
                </a:solidFill>
                <a:latin typeface="Calibri" panose="020F0502020204030204"/>
              </a:rPr>
              <a:t> </a:t>
            </a:r>
            <a:endParaRPr lang="en-US" altLang="zh-CN" sz="1400" b="0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477558" y="3660774"/>
            <a:ext cx="3143885" cy="29464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ctr"/>
            <a:r>
              <a:rPr b="0">
                <a:solidFill>
                  <a:srgbClr val="6B6662"/>
                </a:solidFill>
                <a:latin typeface="Calibri" panose="020F0502020204030204"/>
              </a:rPr>
              <a:t>The intervention leads to success.</a:t>
            </a:r>
            <a:endParaRPr b="0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72100" y="4155439"/>
            <a:ext cx="4775835" cy="32512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sz="2000" b="1">
                <a:solidFill>
                  <a:srgbClr val="4A443F"/>
                </a:solidFill>
                <a:latin typeface="Calibri" panose="020F0502020204030204"/>
              </a:rPr>
              <a:t>B. Action: Define Counterfactual Intervention</a:t>
            </a:r>
            <a:endParaRPr sz="20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72099" y="4480243"/>
            <a:ext cx="4831715" cy="23304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sz="1400" b="0">
                <a:solidFill>
                  <a:srgbClr val="6B6662"/>
                </a:solidFill>
                <a:latin typeface="Calibri" panose="020F0502020204030204"/>
              </a:rPr>
              <a:t>LLM </a:t>
            </a:r>
            <a:r>
              <a:rPr lang="en-US" sz="1400" b="0">
                <a:solidFill>
                  <a:srgbClr val="6B6662"/>
                </a:solidFill>
                <a:latin typeface="Calibri" panose="020F0502020204030204"/>
              </a:rPr>
              <a:t>defines a minimal, correct action the agent should have taken</a:t>
            </a:r>
            <a:r>
              <a:rPr sz="1400" b="0">
                <a:solidFill>
                  <a:srgbClr val="6B6662"/>
                </a:solidFill>
                <a:latin typeface="Calibri" panose="020F0502020204030204"/>
              </a:rPr>
              <a:t>l</a:t>
            </a:r>
            <a:endParaRPr sz="1400" b="0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2445" y="4691698"/>
            <a:ext cx="2802255" cy="38671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sz="2400" b="1">
                <a:solidFill>
                  <a:srgbClr val="4A443F"/>
                </a:solidFill>
                <a:latin typeface="Calibri" panose="020F0502020204030204"/>
              </a:rPr>
              <a:t>Crucial Pre-processing</a:t>
            </a:r>
            <a:endParaRPr sz="24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9585" y="5078729"/>
            <a:ext cx="3636010" cy="29464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b="0">
                <a:solidFill>
                  <a:srgbClr val="6B6662"/>
                </a:solidFill>
                <a:latin typeface="Calibri" panose="020F0502020204030204"/>
              </a:rPr>
              <a:t>Prefix turns with explicit step numbers.</a:t>
            </a:r>
            <a:endParaRPr b="0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00900" y="4907280"/>
            <a:ext cx="4963160" cy="29464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b="0">
                <a:solidFill>
                  <a:srgbClr val="6B6662"/>
                </a:solidFill>
                <a:latin typeface="Calibri" panose="020F0502020204030204"/>
              </a:rPr>
              <a:t>Original Action: </a:t>
            </a:r>
            <a:r>
              <a:rPr lang="en-US" b="0">
                <a:solidFill>
                  <a:srgbClr val="6B6662"/>
                </a:solidFill>
                <a:latin typeface="Calibri" panose="020F0502020204030204"/>
              </a:rPr>
              <a:t>Apologies, all hotels are fully booked.</a:t>
            </a:r>
            <a:endParaRPr lang="en-US" b="0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00900" y="5200650"/>
            <a:ext cx="4594225" cy="29464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b="1" i="1">
                <a:solidFill>
                  <a:srgbClr val="6B6662"/>
                </a:solidFill>
                <a:latin typeface="Calibri" panose="020F0502020204030204"/>
              </a:rPr>
              <a:t>Corrected Action</a:t>
            </a:r>
            <a:r>
              <a:rPr lang="en-US" b="1" i="1">
                <a:solidFill>
                  <a:srgbClr val="6B6662"/>
                </a:solidFill>
                <a:latin typeface="Calibri" panose="020F0502020204030204"/>
              </a:rPr>
              <a:t> (Intervention)</a:t>
            </a:r>
            <a:r>
              <a:rPr b="0" i="1">
                <a:solidFill>
                  <a:srgbClr val="6B6662"/>
                </a:solidFill>
                <a:latin typeface="Calibri" panose="020F0502020204030204"/>
              </a:rPr>
              <a:t>: </a:t>
            </a:r>
            <a:r>
              <a:rPr lang="en-US" b="0" i="1">
                <a:solidFill>
                  <a:srgbClr val="6B6662"/>
                </a:solidFill>
                <a:latin typeface="Calibri" panose="020F0502020204030204"/>
              </a:rPr>
              <a:t>Clarify the date. </a:t>
            </a:r>
            <a:endParaRPr lang="en-US" b="0" i="1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3554" y="5447347"/>
            <a:ext cx="3306445" cy="167957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b="0" i="1">
                <a:solidFill>
                  <a:srgbClr val="6B6662"/>
                </a:solidFill>
                <a:latin typeface="Calibri" panose="020F0502020204030204"/>
              </a:rPr>
              <a:t>Step 1 – User: Find a hotel in Paris…</a:t>
            </a:r>
            <a:endParaRPr b="0" i="1">
              <a:solidFill>
                <a:srgbClr val="6B6662"/>
              </a:solidFill>
              <a:latin typeface="Calibri" panose="020F0502020204030204"/>
            </a:endParaRPr>
          </a:p>
          <a:p>
            <a:pPr algn="l"/>
            <a:r>
              <a:rPr i="1">
                <a:solidFill>
                  <a:srgbClr val="6B6662"/>
                </a:solidFill>
                <a:latin typeface="Calibri" panose="020F0502020204030204"/>
                <a:sym typeface="+mn-ea"/>
              </a:rPr>
              <a:t>Step 2 – HotelAgent: I can help..</a:t>
            </a:r>
            <a:endParaRPr i="1">
              <a:solidFill>
                <a:srgbClr val="6B6662"/>
              </a:solidFill>
              <a:latin typeface="Calibri" panose="020F0502020204030204"/>
              <a:sym typeface="+mn-ea"/>
            </a:endParaRPr>
          </a:p>
          <a:p>
            <a:pPr algn="l"/>
            <a:r>
              <a:rPr i="1">
                <a:solidFill>
                  <a:srgbClr val="6B6662"/>
                </a:solidFill>
                <a:latin typeface="Calibri" panose="020F0502020204030204"/>
                <a:sym typeface="+mn-ea"/>
              </a:rPr>
              <a:t>Step 3 – User: Great. </a:t>
            </a:r>
            <a:r>
              <a:rPr lang="en-US" i="1">
                <a:solidFill>
                  <a:srgbClr val="6B6662"/>
                </a:solidFill>
                <a:latin typeface="Calibri" panose="020F0502020204030204"/>
                <a:sym typeface="+mn-ea"/>
              </a:rPr>
              <a:t>I need a room</a:t>
            </a:r>
            <a:endParaRPr b="0" i="1">
              <a:solidFill>
                <a:srgbClr val="6B6662"/>
              </a:solidFill>
              <a:latin typeface="Calibri" panose="020F0502020204030204"/>
            </a:endParaRPr>
          </a:p>
          <a:p>
            <a:pPr algn="l"/>
            <a:r>
              <a:rPr lang="en-US" i="1" u="sng">
                <a:solidFill>
                  <a:srgbClr val="6B6662"/>
                </a:solidFill>
                <a:latin typeface="Calibri" panose="020F0502020204030204"/>
                <a:sym typeface="+mn-ea"/>
              </a:rPr>
              <a:t>Step 4 </a:t>
            </a:r>
            <a:r>
              <a:rPr i="1" u="sng">
                <a:solidFill>
                  <a:srgbClr val="6B6662"/>
                </a:solidFill>
                <a:latin typeface="Calibri" panose="020F0502020204030204"/>
                <a:sym typeface="+mn-ea"/>
              </a:rPr>
              <a:t>–</a:t>
            </a:r>
            <a:r>
              <a:rPr lang="en-US" i="1" u="sng">
                <a:solidFill>
                  <a:srgbClr val="6B6662"/>
                </a:solidFill>
                <a:latin typeface="Calibri" panose="020F0502020204030204"/>
                <a:sym typeface="+mn-ea"/>
              </a:rPr>
              <a:t> HotelAgent: Apologies,</a:t>
            </a:r>
            <a:endParaRPr lang="en-US" i="1" u="sng">
              <a:solidFill>
                <a:srgbClr val="6B6662"/>
              </a:solidFill>
              <a:latin typeface="Calibri" panose="020F0502020204030204"/>
              <a:sym typeface="+mn-ea"/>
            </a:endParaRPr>
          </a:p>
          <a:p>
            <a:pPr algn="l"/>
            <a:r>
              <a:rPr lang="en-US" i="1">
                <a:solidFill>
                  <a:srgbClr val="6B6662"/>
                </a:solidFill>
                <a:latin typeface="Calibri" panose="020F0502020204030204"/>
                <a:sym typeface="+mn-ea"/>
              </a:rPr>
              <a:t>               </a:t>
            </a:r>
            <a:r>
              <a:rPr lang="en-US" i="1" u="sng">
                <a:solidFill>
                  <a:srgbClr val="6B6662"/>
                </a:solidFill>
                <a:latin typeface="Calibri" panose="020F0502020204030204"/>
                <a:sym typeface="+mn-ea"/>
              </a:rPr>
              <a:t> all hotels...</a:t>
            </a:r>
            <a:endParaRPr i="1">
              <a:solidFill>
                <a:srgbClr val="6B6662"/>
              </a:solidFill>
              <a:latin typeface="Calibri" panose="020F0502020204030204"/>
              <a:sym typeface="+mn-ea"/>
            </a:endParaRPr>
          </a:p>
          <a:p>
            <a:pPr algn="l"/>
            <a:r>
              <a:rPr i="1">
                <a:solidFill>
                  <a:srgbClr val="6B6662"/>
                </a:solidFill>
                <a:latin typeface="Calibri" panose="020F0502020204030204"/>
                <a:sym typeface="+mn-ea"/>
              </a:rPr>
              <a:t>Step 5 – System: Task Failed.</a:t>
            </a:r>
            <a:endParaRPr b="0" i="1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615035" y="5762943"/>
            <a:ext cx="2818130" cy="38671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ctr"/>
            <a:r>
              <a:rPr sz="2400" b="1">
                <a:solidFill>
                  <a:srgbClr val="4A443F"/>
                </a:solidFill>
                <a:latin typeface="Calibri" panose="020F0502020204030204"/>
              </a:rPr>
              <a:t>Root Cause Attributed</a:t>
            </a:r>
            <a:endParaRPr sz="24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26300" y="5992176"/>
            <a:ext cx="4989195" cy="23304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lang="en-US" sz="1400" b="1">
                <a:solidFill>
                  <a:srgbClr val="6B6662"/>
                </a:solidFill>
                <a:latin typeface="Calibri" panose="020F0502020204030204"/>
              </a:rPr>
              <a:t>Causal Operation</a:t>
            </a:r>
            <a:r>
              <a:rPr lang="en-US" sz="1400" b="0">
                <a:solidFill>
                  <a:srgbClr val="6B6662"/>
                </a:solidFill>
                <a:latin typeface="Calibri" panose="020F0502020204030204"/>
              </a:rPr>
              <a:t>: Define intervention on action a_t </a:t>
            </a:r>
            <a:r>
              <a:rPr lang="zh-CN" altLang="en-US" sz="1400" b="0">
                <a:solidFill>
                  <a:srgbClr val="6B6662"/>
                </a:solidFill>
                <a:latin typeface="Calibri" panose="020F0502020204030204"/>
              </a:rPr>
              <a:t>➡</a:t>
            </a:r>
            <a:r>
              <a:rPr lang="en-US" altLang="zh-CN" sz="1400" b="0">
                <a:solidFill>
                  <a:srgbClr val="6B6662"/>
                </a:solidFill>
                <a:latin typeface="Calibri" panose="020F0502020204030204"/>
              </a:rPr>
              <a:t> do(a_t = a’_t)</a:t>
            </a:r>
            <a:endParaRPr lang="en-US" altLang="zh-CN" sz="1400" b="0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648689" y="6349682"/>
            <a:ext cx="2801620" cy="63309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ctr"/>
            <a:r>
              <a:rPr sz="2000" b="0">
                <a:solidFill>
                  <a:srgbClr val="6B6662"/>
                </a:solidFill>
                <a:latin typeface="Calibri" panose="020F0502020204030204"/>
              </a:rPr>
              <a:t>The root cause of failure is:</a:t>
            </a:r>
            <a:endParaRPr sz="2000" b="0">
              <a:solidFill>
                <a:srgbClr val="6B6662"/>
              </a:solidFill>
              <a:latin typeface="Calibri" panose="020F0502020204030204"/>
            </a:endParaRPr>
          </a:p>
          <a:p>
            <a:pPr algn="ctr"/>
            <a:r>
              <a:rPr sz="2000">
                <a:solidFill>
                  <a:srgbClr val="6B6662"/>
                </a:solidFill>
                <a:latin typeface="Calibri" panose="020F0502020204030204"/>
                <a:sym typeface="+mn-ea"/>
              </a:rPr>
              <a:t>HotelAgent at Step 4.</a:t>
            </a:r>
            <a:endParaRPr sz="2000" b="0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72099" y="6657340"/>
            <a:ext cx="5163185" cy="32512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sz="2000" b="1">
                <a:solidFill>
                  <a:srgbClr val="4A443F"/>
                </a:solidFill>
                <a:latin typeface="Calibri" panose="020F0502020204030204"/>
              </a:rPr>
              <a:t>C. Prediction: Define Counterfactual Intervention</a:t>
            </a:r>
            <a:endParaRPr sz="20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72099" y="6982777"/>
            <a:ext cx="4341495" cy="23304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sz="1400" b="0">
                <a:solidFill>
                  <a:srgbClr val="6B6662"/>
                </a:solidFill>
                <a:latin typeface="Calibri" panose="020F0502020204030204"/>
              </a:rPr>
              <a:t>LLM simulates the </a:t>
            </a:r>
            <a:r>
              <a:rPr lang="en-US" sz="1400" b="0">
                <a:solidFill>
                  <a:srgbClr val="6B6662"/>
                </a:solidFill>
                <a:latin typeface="Calibri" panose="020F0502020204030204"/>
              </a:rPr>
              <a:t>next turns and predicts the new outcome</a:t>
            </a:r>
            <a:endParaRPr lang="en-US" sz="1400" b="0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33780" y="7377430"/>
            <a:ext cx="2715895" cy="44831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ctr"/>
            <a:r>
              <a:rPr sz="1400" b="0">
                <a:solidFill>
                  <a:srgbClr val="6B6662"/>
                </a:solidFill>
                <a:latin typeface="Calibri" panose="020F0502020204030204"/>
              </a:rPr>
              <a:t>This provides unambiguous reference</a:t>
            </a:r>
            <a:endParaRPr sz="1400" b="0">
              <a:solidFill>
                <a:srgbClr val="6B6662"/>
              </a:solidFill>
              <a:latin typeface="Calibri" panose="020F0502020204030204"/>
            </a:endParaRPr>
          </a:p>
          <a:p>
            <a:pPr algn="ctr"/>
            <a:r>
              <a:rPr sz="1400">
                <a:solidFill>
                  <a:srgbClr val="6B6662"/>
                </a:solidFill>
                <a:latin typeface="Calibri" panose="020F0502020204030204"/>
                <a:sym typeface="+mn-ea"/>
              </a:rPr>
              <a:t>points for causal reasoning.</a:t>
            </a:r>
            <a:endParaRPr sz="1400" b="0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00900" y="7439977"/>
            <a:ext cx="3076575" cy="23304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lang="en-US" sz="1400" b="0" i="1">
                <a:solidFill>
                  <a:srgbClr val="6B6662"/>
                </a:solidFill>
                <a:latin typeface="Calibri" panose="020F0502020204030204"/>
              </a:rPr>
              <a:t>Step 4’ - HotelAgent: Are you booking for...</a:t>
            </a:r>
            <a:endParaRPr lang="en-US" sz="1400" b="0" i="1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00900" y="7736205"/>
            <a:ext cx="2129155" cy="57150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lang="en-US" sz="900" b="0" i="1">
                <a:solidFill>
                  <a:srgbClr val="6B6662"/>
                </a:solidFill>
                <a:latin typeface="Calibri" panose="020F0502020204030204"/>
              </a:rPr>
              <a:t>Step 5’ - User: Oh, sorry, Imeant for [Date+1].</a:t>
            </a:r>
            <a:endParaRPr lang="en-US" sz="900" b="0" i="1">
              <a:solidFill>
                <a:srgbClr val="6B6662"/>
              </a:solidFill>
              <a:latin typeface="Calibri" panose="020F0502020204030204"/>
            </a:endParaRPr>
          </a:p>
          <a:p>
            <a:pPr algn="l"/>
            <a:r>
              <a:rPr lang="en-US" sz="900" b="0" i="1">
                <a:solidFill>
                  <a:srgbClr val="6B6662"/>
                </a:solidFill>
                <a:latin typeface="Calibri" panose="020F0502020204030204"/>
              </a:rPr>
              <a:t>Step 6’ - HotelAgent: Great, I found options.</a:t>
            </a:r>
            <a:endParaRPr lang="en-US" sz="900" b="0" i="1">
              <a:solidFill>
                <a:srgbClr val="6B6662"/>
              </a:solidFill>
              <a:latin typeface="Calibri" panose="020F0502020204030204"/>
            </a:endParaRPr>
          </a:p>
          <a:p>
            <a:pPr algn="l"/>
            <a:r>
              <a:rPr lang="en-US" sz="900" b="0" i="1">
                <a:solidFill>
                  <a:srgbClr val="6B6662"/>
                </a:solidFill>
                <a:latin typeface="Calibri" panose="020F0502020204030204"/>
              </a:rPr>
              <a:t>...</a:t>
            </a:r>
            <a:endParaRPr lang="en-US" sz="900" b="0" i="1">
              <a:solidFill>
                <a:srgbClr val="6B6662"/>
              </a:solidFill>
              <a:latin typeface="Calibri" panose="020F0502020204030204"/>
            </a:endParaRPr>
          </a:p>
          <a:p>
            <a:pPr algn="l"/>
            <a:r>
              <a:rPr lang="en-US" sz="900" b="0" i="1">
                <a:solidFill>
                  <a:srgbClr val="6B6662"/>
                </a:solidFill>
                <a:latin typeface="Calibri" panose="020F0502020204030204"/>
              </a:rPr>
              <a:t>Step 8’ - System: Task Success</a:t>
            </a:r>
            <a:endParaRPr lang="en-US" sz="900" b="0" i="1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226300" y="8532176"/>
            <a:ext cx="4315460" cy="23304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lstStyle/>
          <a:p>
            <a:pPr algn="l"/>
            <a:r>
              <a:rPr lang="en-US" sz="1400" b="1">
                <a:solidFill>
                  <a:srgbClr val="6B6662"/>
                </a:solidFill>
                <a:latin typeface="Calibri" panose="020F0502020204030204"/>
              </a:rPr>
              <a:t>Causal Evaluation</a:t>
            </a:r>
            <a:r>
              <a:rPr lang="en-US" sz="1400" b="0">
                <a:solidFill>
                  <a:srgbClr val="6B6662"/>
                </a:solidFill>
                <a:latin typeface="Calibri" panose="020F0502020204030204"/>
              </a:rPr>
              <a:t>: Predict outcome </a:t>
            </a:r>
            <a:r>
              <a:rPr lang="en-US" altLang="zh-CN" sz="1400" b="0">
                <a:solidFill>
                  <a:srgbClr val="6B6662"/>
                </a:solidFill>
                <a:latin typeface="Calibri" panose="020F0502020204030204"/>
              </a:rPr>
              <a:t>Z(τ') | do(a_t = a'_t) = 0</a:t>
            </a:r>
            <a:endParaRPr lang="en-US" altLang="zh-CN" sz="1400" b="0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45" name="TextBox 7"/>
          <p:cNvSpPr txBox="1"/>
          <p:nvPr/>
        </p:nvSpPr>
        <p:spPr>
          <a:xfrm>
            <a:off x="5594985" y="3847148"/>
            <a:ext cx="1187450" cy="26352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p>
            <a:pPr algn="l"/>
            <a:r>
              <a:rPr lang="en-US" sz="1600" b="1">
                <a:solidFill>
                  <a:srgbClr val="4A443F"/>
                </a:solidFill>
                <a:latin typeface="Calibri" panose="020F0502020204030204"/>
              </a:rPr>
              <a:t>Analyst Agent</a:t>
            </a:r>
            <a:endParaRPr lang="en-US" sz="16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46" name="TextBox 25"/>
          <p:cNvSpPr txBox="1"/>
          <p:nvPr/>
        </p:nvSpPr>
        <p:spPr>
          <a:xfrm>
            <a:off x="7167245" y="5504180"/>
            <a:ext cx="4091305" cy="294640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p>
            <a:pPr algn="l"/>
            <a:r>
              <a:rPr lang="en-US" i="1">
                <a:solidFill>
                  <a:srgbClr val="6B6662"/>
                </a:solidFill>
                <a:latin typeface="Calibri" panose="020F0502020204030204"/>
                <a:sym typeface="+mn-ea"/>
              </a:rPr>
              <a:t>“Are you booking for [Date+1] or [Date+2]?”</a:t>
            </a:r>
            <a:endParaRPr lang="en-US" b="0" i="1">
              <a:solidFill>
                <a:srgbClr val="6B6662"/>
              </a:solidFill>
              <a:latin typeface="Calibri" panose="020F0502020204030204"/>
            </a:endParaRPr>
          </a:p>
        </p:txBody>
      </p:sp>
      <p:sp>
        <p:nvSpPr>
          <p:cNvPr id="47" name="TextBox 7"/>
          <p:cNvSpPr txBox="1"/>
          <p:nvPr/>
        </p:nvSpPr>
        <p:spPr>
          <a:xfrm>
            <a:off x="5594985" y="6124258"/>
            <a:ext cx="1065530" cy="26352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p>
            <a:pPr algn="l"/>
            <a:r>
              <a:rPr lang="en-US" sz="1600" b="1">
                <a:solidFill>
                  <a:srgbClr val="4A443F"/>
                </a:solidFill>
                <a:latin typeface="Calibri" panose="020F0502020204030204"/>
              </a:rPr>
              <a:t>Editor Agent</a:t>
            </a:r>
            <a:endParaRPr lang="en-US" sz="1600" b="1">
              <a:solidFill>
                <a:srgbClr val="4A443F"/>
              </a:solidFill>
              <a:latin typeface="Calibri" panose="020F0502020204030204"/>
            </a:endParaRPr>
          </a:p>
        </p:txBody>
      </p:sp>
      <p:sp>
        <p:nvSpPr>
          <p:cNvPr id="48" name="TextBox 7"/>
          <p:cNvSpPr txBox="1"/>
          <p:nvPr/>
        </p:nvSpPr>
        <p:spPr>
          <a:xfrm>
            <a:off x="5532120" y="8655368"/>
            <a:ext cx="1102995" cy="263525"/>
          </a:xfrm>
          <a:prstGeom prst="rect">
            <a:avLst/>
          </a:prstGeom>
          <a:noFill/>
        </p:spPr>
        <p:txBody>
          <a:bodyPr wrap="none" lIns="9144" tIns="9144" rIns="9144" bIns="9144" anchor="ctr">
            <a:spAutoFit/>
          </a:bodyPr>
          <a:p>
            <a:pPr algn="l"/>
            <a:r>
              <a:rPr lang="en-US" sz="1600" b="1">
                <a:solidFill>
                  <a:srgbClr val="4A443F"/>
                </a:solidFill>
                <a:latin typeface="Calibri" panose="020F0502020204030204"/>
              </a:rPr>
              <a:t>Oracle Agent</a:t>
            </a:r>
            <a:endParaRPr lang="en-US" sz="1600" b="1">
              <a:solidFill>
                <a:srgbClr val="4A443F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1779</Words>
  <Application>WPS 演示</Application>
  <PresentationFormat>On-screen Show (4:3)</PresentationFormat>
  <Paragraphs>81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Arial</vt:lpstr>
      <vt:lpstr>Calibri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generated using python-pptx</dc:description>
  <cp:lastModifiedBy>More than Sky</cp:lastModifiedBy>
  <cp:revision>2</cp:revision>
  <dcterms:created xsi:type="dcterms:W3CDTF">2013-01-27T09:14:00Z</dcterms:created>
  <dcterms:modified xsi:type="dcterms:W3CDTF">2025-09-21T09:54:42Z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412079A4A8444787A5EE2DCFA108F1A0_12</vt:lpwstr>
  </property>
  <property fmtid="{D5CDD505-2E9C-101B-9397-08002B2CF9AE}" pid="3" name="KSOProductBuildVer">
    <vt:lpwstr>2052-12.1.0.22529</vt:lpwstr>
  </property>
</Properties>
</file>