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58" r:id="rId4"/>
    <p:sldId id="259" r:id="rId5"/>
    <p:sldId id="261" r:id="rId6"/>
    <p:sldId id="262" r:id="rId7"/>
    <p:sldId id="263" r:id="rId8"/>
    <p:sldId id="264" r:id="rId9"/>
    <p:sldId id="267" r:id="rId10"/>
    <p:sldId id="266" r:id="rId11"/>
    <p:sldId id="268"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7"/>
    <p:restoredTop sz="76305"/>
  </p:normalViewPr>
  <p:slideViewPr>
    <p:cSldViewPr snapToGrid="0">
      <p:cViewPr varScale="1">
        <p:scale>
          <a:sx n="125" d="100"/>
          <a:sy n="125" d="100"/>
        </p:scale>
        <p:origin x="1620" y="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7BAF55-83E9-7343-8D6F-86507B5CCF86}" type="datetimeFigureOut">
              <a:rPr kumimoji="1" lang="zh-CN" altLang="en-US" smtClean="0"/>
              <a:t>2023/10/23</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D2EEF6-772C-B341-8ACC-E53D071FF9A9}" type="slidenum">
              <a:rPr kumimoji="1" lang="zh-CN" altLang="en-US" smtClean="0"/>
              <a:t>‹#›</a:t>
            </a:fld>
            <a:endParaRPr kumimoji="1" lang="zh-CN" altLang="en-US"/>
          </a:p>
        </p:txBody>
      </p:sp>
    </p:spTree>
    <p:extLst>
      <p:ext uri="{BB962C8B-B14F-4D97-AF65-F5344CB8AC3E}">
        <p14:creationId xmlns:p14="http://schemas.microsoft.com/office/powerpoint/2010/main" val="22998705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This is the video for our paper, </a:t>
            </a:r>
            <a:r>
              <a:rPr kumimoji="1" lang="en" altLang="zh-CN" sz="1200" dirty="0">
                <a:latin typeface="Times New Roman" panose="02020603050405020304" pitchFamily="18" charset="0"/>
                <a:cs typeface="Times New Roman" panose="02020603050405020304" pitchFamily="18" charset="0"/>
              </a:rPr>
              <a:t>Find What You Want: Learning Demand-conditioned Object Attribute Space for Demand-driven Navigation</a:t>
            </a:r>
            <a:endParaRPr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1</a:t>
            </a:fld>
            <a:endParaRPr kumimoji="1" lang="zh-CN" altLang="en-US"/>
          </a:p>
        </p:txBody>
      </p:sp>
    </p:spTree>
    <p:extLst>
      <p:ext uri="{BB962C8B-B14F-4D97-AF65-F5344CB8AC3E}">
        <p14:creationId xmlns:p14="http://schemas.microsoft.com/office/powerpoint/2010/main" val="39261398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 altLang="zh-CN" dirty="0">
                <a:latin typeface="Times New Roman" panose="02020603050405020304" pitchFamily="18" charset="0"/>
                <a:cs typeface="Times New Roman" panose="02020603050405020304" pitchFamily="18" charset="0"/>
              </a:rPr>
              <a:t>This paper proposes </a:t>
            </a:r>
            <a:r>
              <a:rPr kumimoji="1" lang="en" altLang="zh-CN" dirty="0">
                <a:solidFill>
                  <a:srgbClr val="FF0000"/>
                </a:solidFill>
                <a:latin typeface="Times New Roman" panose="02020603050405020304" pitchFamily="18" charset="0"/>
                <a:cs typeface="Times New Roman" panose="02020603050405020304" pitchFamily="18" charset="0"/>
              </a:rPr>
              <a:t>Demand-driven Navigation </a:t>
            </a:r>
            <a:r>
              <a:rPr kumimoji="1" lang="en" altLang="zh-CN" dirty="0">
                <a:latin typeface="Times New Roman" panose="02020603050405020304" pitchFamily="18" charset="0"/>
                <a:cs typeface="Times New Roman" panose="02020603050405020304" pitchFamily="18" charset="0"/>
              </a:rPr>
              <a:t>which requires an agent to locate an object within the current environment to satisfy a user's demand. </a:t>
            </a:r>
          </a:p>
          <a:p>
            <a:r>
              <a:rPr kumimoji="1" lang="en" altLang="zh-CN" dirty="0">
                <a:latin typeface="Times New Roman" panose="02020603050405020304" pitchFamily="18" charset="0"/>
                <a:cs typeface="Times New Roman" panose="02020603050405020304" pitchFamily="18" charset="0"/>
              </a:rPr>
              <a:t>The existing VON methods are modified to fit to the proposed DDN task and they have not been found to have satisfactory performance on the DDN task.</a:t>
            </a:r>
          </a:p>
          <a:p>
            <a:r>
              <a:rPr kumimoji="1" lang="en" altLang="zh-CN" dirty="0">
                <a:latin typeface="Times New Roman" panose="02020603050405020304" pitchFamily="18" charset="0"/>
                <a:cs typeface="Times New Roman" panose="02020603050405020304" pitchFamily="18" charset="0"/>
              </a:rPr>
              <a:t>This paper proposes to learn </a:t>
            </a:r>
            <a:r>
              <a:rPr kumimoji="1" lang="en" altLang="zh-CN" dirty="0">
                <a:solidFill>
                  <a:srgbClr val="FF0000"/>
                </a:solidFill>
                <a:latin typeface="Times New Roman" panose="02020603050405020304" pitchFamily="18" charset="0"/>
                <a:cs typeface="Times New Roman" panose="02020603050405020304" pitchFamily="18" charset="0"/>
              </a:rPr>
              <a:t>demand-conditioned object attribute features</a:t>
            </a:r>
            <a:r>
              <a:rPr kumimoji="1" lang="en" altLang="zh-CN" dirty="0">
                <a:latin typeface="Times New Roman" panose="02020603050405020304" pitchFamily="18" charset="0"/>
                <a:cs typeface="Times New Roman" panose="02020603050405020304" pitchFamily="18" charset="0"/>
              </a:rPr>
              <a:t> from LLMs and align  them to visual navigation via CLIP.  Experimental results on AI2thor with the ProcThor dataset demonstrate that the proposed method is effective and outperforms the baselines.</a:t>
            </a:r>
            <a:endParaRPr kumimoji="1" lang="zh-CN" altLang="en-US" dirty="0">
              <a:latin typeface="Times New Roman" panose="02020603050405020304" pitchFamily="18" charset="0"/>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10</a:t>
            </a:fld>
            <a:endParaRPr kumimoji="1" lang="zh-CN" altLang="en-US"/>
          </a:p>
        </p:txBody>
      </p:sp>
    </p:spTree>
    <p:extLst>
      <p:ext uri="{BB962C8B-B14F-4D97-AF65-F5344CB8AC3E}">
        <p14:creationId xmlns:p14="http://schemas.microsoft.com/office/powerpoint/2010/main" val="2952242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 altLang="zh-CN" dirty="0">
                <a:latin typeface="Times New Roman" panose="02020603050405020304" pitchFamily="18" charset="0"/>
                <a:cs typeface="Times New Roman" panose="02020603050405020304" pitchFamily="18" charset="0"/>
              </a:rPr>
              <a:t>The task of Visual Object Navigation (VON) involves an agent's ability to locate a particular object within a given scene.</a:t>
            </a:r>
          </a:p>
          <a:p>
            <a:r>
              <a:rPr kumimoji="1" lang="en" altLang="zh-CN" dirty="0">
                <a:latin typeface="Times New Roman" panose="02020603050405020304" pitchFamily="18" charset="0"/>
                <a:cs typeface="Times New Roman" panose="02020603050405020304" pitchFamily="18" charset="0"/>
              </a:rPr>
              <a:t>To successfully accomplish the VON task, two essential conditions must be fulfilled: </a:t>
            </a:r>
          </a:p>
          <a:p>
            <a:pPr lvl="1"/>
            <a:r>
              <a:rPr kumimoji="1" lang="en" altLang="zh-CN" dirty="0">
                <a:solidFill>
                  <a:srgbClr val="FF0000"/>
                </a:solidFill>
                <a:latin typeface="Times New Roman" panose="02020603050405020304" pitchFamily="18" charset="0"/>
                <a:cs typeface="Times New Roman" panose="02020603050405020304" pitchFamily="18" charset="0"/>
              </a:rPr>
              <a:t>(1)The user must know the name of the desired object</a:t>
            </a:r>
          </a:p>
          <a:p>
            <a:pPr lvl="1"/>
            <a:r>
              <a:rPr kumimoji="1" lang="en" altLang="zh-CN" dirty="0">
                <a:solidFill>
                  <a:srgbClr val="FF0000"/>
                </a:solidFill>
                <a:latin typeface="Times New Roman" panose="02020603050405020304" pitchFamily="18" charset="0"/>
                <a:cs typeface="Times New Roman" panose="02020603050405020304" pitchFamily="18" charset="0"/>
              </a:rPr>
              <a:t>(2)The user-specified object must actually be present within the scene.</a:t>
            </a:r>
            <a:endParaRPr kumimoji="1" lang="en-US" altLang="zh-CN" dirty="0">
              <a:solidFill>
                <a:srgbClr val="FF0000"/>
              </a:solidFill>
              <a:latin typeface="Times New Roman" panose="02020603050405020304" pitchFamily="18" charset="0"/>
              <a:cs typeface="Times New Roman" panose="02020603050405020304" pitchFamily="18" charset="0"/>
            </a:endParaRPr>
          </a:p>
          <a:p>
            <a:r>
              <a:rPr kumimoji="1" lang="en" altLang="zh-CN" dirty="0">
                <a:latin typeface="Times New Roman" panose="02020603050405020304" pitchFamily="18" charset="0"/>
                <a:cs typeface="Times New Roman" panose="02020603050405020304" pitchFamily="18" charset="0"/>
              </a:rPr>
              <a:t>However, in real-world scenarios, it is often challenging to ensure that these conditions are always met. For example, </a:t>
            </a:r>
            <a:r>
              <a:rPr kumimoji="1" lang="en" altLang="zh-CN" dirty="0"/>
              <a:t>humans </a:t>
            </a:r>
            <a:r>
              <a:rPr kumimoji="1" lang="en" altLang="zh-CN" dirty="0">
                <a:latin typeface="Times New Roman" panose="02020603050405020304" pitchFamily="18" charset="0"/>
                <a:cs typeface="Times New Roman" panose="02020603050405020304" pitchFamily="18" charset="0"/>
              </a:rPr>
              <a:t>in an unfamiliar environment may not know which objects are present in the scene, or they may mistakenly specify an object that is not actually present. </a:t>
            </a:r>
          </a:p>
          <a:p>
            <a:endParaRPr kumimoji="1"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2</a:t>
            </a:fld>
            <a:endParaRPr kumimoji="1" lang="zh-CN" altLang="en-US"/>
          </a:p>
        </p:txBody>
      </p:sp>
    </p:spTree>
    <p:extLst>
      <p:ext uri="{BB962C8B-B14F-4D97-AF65-F5344CB8AC3E}">
        <p14:creationId xmlns:p14="http://schemas.microsoft.com/office/powerpoint/2010/main" val="1409660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 altLang="zh-CN" dirty="0"/>
              <a:t>Nevertheless, despite these challenges, humans may still have a demand for an object, which could potentially be fulfilled by other objects present within the scene in an equivalent manner. Therefore, it is crucial for agents to learn how to comprehend and interpret human demands, enabling them to locate an object that fulfills those demands accordingly. Hence, this paper proposes Demand-driven Navigation (DDN), which leverages the user‘s demand as the task instruction and prompts the agent to find an object which matches the specified demand. Concretely, in the Demand-driven Navigation, an agent is randomly </a:t>
            </a:r>
            <a:r>
              <a:rPr kumimoji="1" lang="en" altLang="zh-CN" dirty="0" err="1"/>
              <a:t>initialised</a:t>
            </a:r>
            <a:r>
              <a:rPr kumimoji="1" lang="en" altLang="zh-CN" dirty="0"/>
              <a:t> at a starting position and orientation in a </a:t>
            </a:r>
            <a:r>
              <a:rPr kumimoji="1" lang="en" altLang="zh-CN" dirty="0" err="1"/>
              <a:t>mapless</a:t>
            </a:r>
            <a:r>
              <a:rPr kumimoji="1" lang="en" altLang="zh-CN" dirty="0"/>
              <a:t> and unseen environment. The agent is required to find an object that meets a demand instruction described in natural language, such as “I am thirsty”.</a:t>
            </a:r>
            <a:endParaRPr kumimoji="1"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3</a:t>
            </a:fld>
            <a:endParaRPr kumimoji="1" lang="zh-CN" altLang="en-US"/>
          </a:p>
        </p:txBody>
      </p:sp>
    </p:spTree>
    <p:extLst>
      <p:ext uri="{BB962C8B-B14F-4D97-AF65-F5344CB8AC3E}">
        <p14:creationId xmlns:p14="http://schemas.microsoft.com/office/powerpoint/2010/main" val="3761819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latin typeface="Times New Roman" panose="02020603050405020304" pitchFamily="18" charset="0"/>
                <a:cs typeface="Times New Roman" panose="02020603050405020304" pitchFamily="18" charset="0"/>
              </a:rPr>
              <a:t>The Demand-driven Navigation has several benefits:</a:t>
            </a:r>
          </a:p>
          <a:p>
            <a:pPr lvl="1"/>
            <a:r>
              <a:rPr kumimoji="1" lang="en" altLang="zh-CN" dirty="0">
                <a:latin typeface="Times New Roman" panose="02020603050405020304" pitchFamily="18" charset="0"/>
                <a:cs typeface="Times New Roman" panose="02020603050405020304" pitchFamily="18" charset="0"/>
              </a:rPr>
              <a:t>Users no longer need to consider the objects in the environment, but only their own demands. This demand-driven description of the task is more in line with the psychological perspective of human motivations.</a:t>
            </a:r>
          </a:p>
          <a:p>
            <a:pPr lvl="1"/>
            <a:endParaRPr kumimoji="1" lang="en" altLang="zh-CN" dirty="0">
              <a:latin typeface="Times New Roman" panose="02020603050405020304" pitchFamily="18" charset="0"/>
              <a:cs typeface="Times New Roman" panose="02020603050405020304" pitchFamily="18" charset="0"/>
            </a:endParaRPr>
          </a:p>
          <a:p>
            <a:pPr lvl="1"/>
            <a:r>
              <a:rPr kumimoji="1" lang="en" altLang="zh-CN" dirty="0">
                <a:latin typeface="Times New Roman" panose="02020603050405020304" pitchFamily="18" charset="0"/>
                <a:cs typeface="Times New Roman" panose="02020603050405020304" pitchFamily="18" charset="0"/>
              </a:rPr>
              <a:t>The mapping between demands and objects is many-to-many, </a:t>
            </a:r>
            <a:r>
              <a:rPr lang="en" altLang="zh-CN" b="0" i="0" u="none" strike="noStrike" dirty="0">
                <a:solidFill>
                  <a:srgbClr val="333333"/>
                </a:solidFill>
                <a:effectLst/>
                <a:latin typeface="Arial" panose="020B0604020202020204" pitchFamily="34" charset="0"/>
              </a:rPr>
              <a:t>in other words, </a:t>
            </a:r>
            <a:r>
              <a:rPr kumimoji="1" lang="en" altLang="zh-CN" dirty="0">
                <a:latin typeface="Times New Roman" panose="02020603050405020304" pitchFamily="18" charset="0"/>
                <a:cs typeface="Times New Roman" panose="02020603050405020304" pitchFamily="18" charset="0"/>
              </a:rPr>
              <a:t>a demand instruction can be satisfied by multiple objects, and an object can potentially satisfy multiple demand instructions), which can theoretically increase the probability of an agent satisfying user demands in comparison to VON.</a:t>
            </a:r>
          </a:p>
          <a:p>
            <a:pPr lvl="1"/>
            <a:endParaRPr kumimoji="1" lang="en" altLang="zh-CN" dirty="0">
              <a:latin typeface="Times New Roman" panose="02020603050405020304" pitchFamily="18" charset="0"/>
              <a:cs typeface="Times New Roman" panose="02020603050405020304" pitchFamily="18" charset="0"/>
            </a:endParaRPr>
          </a:p>
          <a:p>
            <a:pPr lvl="1"/>
            <a:r>
              <a:rPr kumimoji="1" lang="en" altLang="zh-CN" dirty="0">
                <a:latin typeface="Times New Roman" panose="02020603050405020304" pitchFamily="18" charset="0"/>
                <a:cs typeface="Times New Roman" panose="02020603050405020304" pitchFamily="18" charset="0"/>
              </a:rPr>
              <a:t>The demands, when described in natural language have </a:t>
            </a:r>
            <a:r>
              <a:rPr kumimoji="1" lang="en" altLang="zh-CN" dirty="0">
                <a:solidFill>
                  <a:srgbClr val="FF0000"/>
                </a:solidFill>
                <a:latin typeface="Times New Roman" panose="02020603050405020304" pitchFamily="18" charset="0"/>
                <a:cs typeface="Times New Roman" panose="02020603050405020304" pitchFamily="18" charset="0"/>
              </a:rPr>
              <a:t>a wider descriptive space</a:t>
            </a:r>
            <a:r>
              <a:rPr kumimoji="1" lang="en" altLang="zh-CN" dirty="0">
                <a:latin typeface="Times New Roman" panose="02020603050405020304" pitchFamily="18" charset="0"/>
                <a:cs typeface="Times New Roman" panose="02020603050405020304" pitchFamily="18" charset="0"/>
              </a:rPr>
              <a:t> than just specifying an object, and the tasks are thus described more naturally and in accordance with the daily habits of humans.</a:t>
            </a:r>
          </a:p>
          <a:p>
            <a:pPr lvl="1"/>
            <a:endParaRPr kumimoji="1" lang="en" altLang="zh-CN" dirty="0">
              <a:latin typeface="Times New Roman" panose="02020603050405020304" pitchFamily="18" charset="0"/>
              <a:cs typeface="Times New Roman" panose="02020603050405020304" pitchFamily="18" charset="0"/>
            </a:endParaRPr>
          </a:p>
          <a:p>
            <a:r>
              <a:rPr kumimoji="1" lang="en-US" altLang="zh-CN" dirty="0">
                <a:latin typeface="Times New Roman" panose="02020603050405020304" pitchFamily="18" charset="0"/>
                <a:cs typeface="Times New Roman" panose="02020603050405020304" pitchFamily="18" charset="0"/>
              </a:rPr>
              <a:t>The Demand-driven Navigation task presents new challenges for embodied agents:</a:t>
            </a:r>
          </a:p>
          <a:p>
            <a:pPr lvl="1"/>
            <a:r>
              <a:rPr kumimoji="1" lang="en" altLang="zh-CN" dirty="0">
                <a:latin typeface="Times New Roman" panose="02020603050405020304" pitchFamily="18" charset="0"/>
                <a:cs typeface="Times New Roman" panose="02020603050405020304" pitchFamily="18" charset="0"/>
              </a:rPr>
              <a:t>different real-world environments contain </a:t>
            </a:r>
            <a:r>
              <a:rPr kumimoji="1" lang="en" altLang="zh-CN" dirty="0">
                <a:solidFill>
                  <a:srgbClr val="FF0000"/>
                </a:solidFill>
                <a:latin typeface="Times New Roman" panose="02020603050405020304" pitchFamily="18" charset="0"/>
                <a:cs typeface="Times New Roman" panose="02020603050405020304" pitchFamily="18" charset="0"/>
              </a:rPr>
              <a:t>different object</a:t>
            </a:r>
            <a:r>
              <a:rPr kumimoji="1" lang="en" altLang="zh-CN" dirty="0">
                <a:latin typeface="Times New Roman" panose="02020603050405020304" pitchFamily="18" charset="0"/>
                <a:cs typeface="Times New Roman" panose="02020603050405020304" pitchFamily="18" charset="0"/>
              </a:rPr>
              <a:t>s and, even within a fixed environment, </a:t>
            </a:r>
            <a:r>
              <a:rPr kumimoji="1" lang="en" altLang="zh-CN" dirty="0">
                <a:solidFill>
                  <a:srgbClr val="FF0000"/>
                </a:solidFill>
                <a:latin typeface="Times New Roman" panose="02020603050405020304" pitchFamily="18" charset="0"/>
                <a:cs typeface="Times New Roman" panose="02020603050405020304" pitchFamily="18" charset="0"/>
              </a:rPr>
              <a:t>the categories of objects can change </a:t>
            </a:r>
            <a:r>
              <a:rPr kumimoji="1" lang="en" altLang="zh-CN" dirty="0">
                <a:latin typeface="Times New Roman" panose="02020603050405020304" pitchFamily="18" charset="0"/>
                <a:cs typeface="Times New Roman" panose="02020603050405020304" pitchFamily="18" charset="0"/>
              </a:rPr>
              <a:t>over time due to human interaction with the environment, resulting in agents potentially looking for different objects when attempting to satisfy the same demand.</a:t>
            </a:r>
          </a:p>
          <a:p>
            <a:pPr lvl="1"/>
            <a:endParaRPr kumimoji="1" lang="en" altLang="zh-CN" dirty="0">
              <a:latin typeface="Times New Roman" panose="02020603050405020304" pitchFamily="18" charset="0"/>
              <a:cs typeface="Times New Roman" panose="02020603050405020304" pitchFamily="18" charset="0"/>
            </a:endParaRPr>
          </a:p>
          <a:p>
            <a:pPr lvl="1"/>
            <a:r>
              <a:rPr kumimoji="1" lang="en" altLang="zh-CN" dirty="0">
                <a:latin typeface="Times New Roman" panose="02020603050405020304" pitchFamily="18" charset="0"/>
                <a:cs typeface="Times New Roman" panose="02020603050405020304" pitchFamily="18" charset="0"/>
              </a:rPr>
              <a:t>The many-to-many mapping between instructions and objects requires agents to reason depending on common sense knowledge, human preferences and scene grounding information: to identify what objects potentially exist in the scene to satisfy the user's demand, and where these objects are most likely to be located.</a:t>
            </a:r>
          </a:p>
          <a:p>
            <a:pPr lvl="1"/>
            <a:endParaRPr kumimoji="1" lang="en" altLang="zh-CN" dirty="0">
              <a:latin typeface="Times New Roman" panose="02020603050405020304" pitchFamily="18" charset="0"/>
              <a:cs typeface="Times New Roman" panose="02020603050405020304" pitchFamily="18" charset="0"/>
            </a:endParaRPr>
          </a:p>
          <a:p>
            <a:pPr lvl="1"/>
            <a:r>
              <a:rPr kumimoji="1" lang="en" altLang="zh-CN" dirty="0">
                <a:latin typeface="Times New Roman" panose="02020603050405020304" pitchFamily="18" charset="0"/>
                <a:cs typeface="Times New Roman" panose="02020603050405020304" pitchFamily="18" charset="0"/>
              </a:rPr>
              <a:t>The agent needs to determine whether the current objects within the field of view satisfy the user's demand from the objects' visual geometry. There exists the possibility that this reasoning is not only based on the visual features, but stems from the functionality of the object, necessitating the agent having common sense knowledge about the object. </a:t>
            </a:r>
            <a:endParaRPr kumimoji="1" lang="zh-CN" altLang="en-US" dirty="0"/>
          </a:p>
          <a:p>
            <a:pPr lvl="1"/>
            <a:endParaRPr kumimoji="1" lang="zh-CN" altLang="en-US" dirty="0">
              <a:latin typeface="Times New Roman" panose="02020603050405020304" pitchFamily="18" charset="0"/>
              <a:cs typeface="Times New Roman" panose="02020603050405020304" pitchFamily="18" charset="0"/>
            </a:endParaRPr>
          </a:p>
          <a:p>
            <a:endParaRPr kumimoji="1"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4</a:t>
            </a:fld>
            <a:endParaRPr kumimoji="1" lang="zh-CN" altLang="en-US"/>
          </a:p>
        </p:txBody>
      </p:sp>
    </p:spTree>
    <p:extLst>
      <p:ext uri="{BB962C8B-B14F-4D97-AF65-F5344CB8AC3E}">
        <p14:creationId xmlns:p14="http://schemas.microsoft.com/office/powerpoint/2010/main" val="2575825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 altLang="zh-CN" dirty="0"/>
              <a:t>It is important to note that if an object can fulfill a demand, it is because one of its functions or attributes can satisfy that demand. In other words, if multiple objects can fulfill the same demand, the objects should have similar attributes. </a:t>
            </a:r>
          </a:p>
          <a:p>
            <a:endParaRPr kumimoji="1" lang="en" altLang="zh-CN" dirty="0"/>
          </a:p>
          <a:p>
            <a:r>
              <a:rPr kumimoji="1" lang="en" altLang="zh-CN" dirty="0"/>
              <a:t>The relationship between attributes and instructions is not specific to a particular environment, but instead is universal common sense knowledge. Thus, this common sense knowledge can be extracted from LLMs. When navigation, this extracted knowledge is transferred via CLIP.</a:t>
            </a:r>
            <a:endParaRPr kumimoji="1"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5</a:t>
            </a:fld>
            <a:endParaRPr kumimoji="1" lang="zh-CN" altLang="en-US"/>
          </a:p>
        </p:txBody>
      </p:sp>
    </p:spTree>
    <p:extLst>
      <p:ext uri="{BB962C8B-B14F-4D97-AF65-F5344CB8AC3E}">
        <p14:creationId xmlns:p14="http://schemas.microsoft.com/office/powerpoint/2010/main" val="3655660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Given that the relationship between attributes and demand instructions is common sense knowledge, many mappings between demand instructions and objects are established with GPT-3,referred to as language-grounding mappings. The demand instructions are encoded by a BERT model and the object names are encoded by a CLIP text encoder. We concatenate the demand BERT features and CLIP textual features, feed them into a Attribute Module and train the Attribute Module using contrastive learning. The positive and negative sample definition depends on the satisfying relationships: If two objects can satisfy the same demand, then the two demand-object features corresponding to these two objects and the demand are positive sample pairs</a:t>
            </a:r>
            <a:r>
              <a:rPr kumimoji="1" lang="zh-CN" altLang="en-US" dirty="0"/>
              <a:t>， </a:t>
            </a:r>
            <a:r>
              <a:rPr kumimoji="1" lang="en-US" altLang="zh-CN" dirty="0"/>
              <a:t>otherwise they are negative sample pairs.</a:t>
            </a:r>
            <a:endParaRPr kumimoji="1"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6</a:t>
            </a:fld>
            <a:endParaRPr kumimoji="1" lang="zh-CN" altLang="en-US"/>
          </a:p>
        </p:txBody>
      </p:sp>
    </p:spTree>
    <p:extLst>
      <p:ext uri="{BB962C8B-B14F-4D97-AF65-F5344CB8AC3E}">
        <p14:creationId xmlns:p14="http://schemas.microsoft.com/office/powerpoint/2010/main" val="916516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During navigation, we load the Attribute Module trained previous. We first use DETR to crop object instance patches in the RGB input. Then these patches are encoded by a CLIP visual encoder, concatenated with the demand BERT features and fed into the Attribute Module to obtain the aligned demand-conditioned attribute feature. This alignment is due to the fact that CLIP projects both text and images into the same semantic space.</a:t>
            </a:r>
            <a:r>
              <a:rPr kumimoji="1" lang="zh-CN" altLang="en-US" dirty="0"/>
              <a:t> </a:t>
            </a:r>
            <a:r>
              <a:rPr kumimoji="1" lang="en-US" altLang="zh-CN" dirty="0"/>
              <a:t>Finally, we use imitation learning to train the policy.</a:t>
            </a:r>
            <a:endParaRPr kumimoji="1"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7</a:t>
            </a:fld>
            <a:endParaRPr kumimoji="1" lang="zh-CN" altLang="en-US"/>
          </a:p>
        </p:txBody>
      </p:sp>
    </p:spTree>
    <p:extLst>
      <p:ext uri="{BB962C8B-B14F-4D97-AF65-F5344CB8AC3E}">
        <p14:creationId xmlns:p14="http://schemas.microsoft.com/office/powerpoint/2010/main" val="1160746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Here are the results of the quantitative experiments demonstrating the superiority of our method. Ours surpasses all baselines. The Attribute Module turns multi-object-target goal search into single-attribute-target search, which makes the agent no longer need to find potentially different objects in the face of the same demand instruction, but consistent attribute goals. The consistency between demands and attributes reduces the policy learning difficulty. </a:t>
            </a:r>
            <a:endParaRPr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8</a:t>
            </a:fld>
            <a:endParaRPr kumimoji="1" lang="zh-CN" altLang="en-US"/>
          </a:p>
        </p:txBody>
      </p:sp>
    </p:spTree>
    <p:extLst>
      <p:ext uri="{BB962C8B-B14F-4D97-AF65-F5344CB8AC3E}">
        <p14:creationId xmlns:p14="http://schemas.microsoft.com/office/powerpoint/2010/main" val="3812219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This is a visualization of the trajectory of our experiment.</a:t>
            </a:r>
            <a:endParaRPr lang="zh-CN" altLang="en-US" dirty="0"/>
          </a:p>
        </p:txBody>
      </p:sp>
      <p:sp>
        <p:nvSpPr>
          <p:cNvPr id="4" name="灯片编号占位符 3"/>
          <p:cNvSpPr>
            <a:spLocks noGrp="1"/>
          </p:cNvSpPr>
          <p:nvPr>
            <p:ph type="sldNum" sz="quarter" idx="5"/>
          </p:nvPr>
        </p:nvSpPr>
        <p:spPr/>
        <p:txBody>
          <a:bodyPr/>
          <a:lstStyle/>
          <a:p>
            <a:fld id="{98D2EEF6-772C-B341-8ACC-E53D071FF9A9}" type="slidenum">
              <a:rPr kumimoji="1" lang="zh-CN" altLang="en-US" smtClean="0"/>
              <a:t>9</a:t>
            </a:fld>
            <a:endParaRPr kumimoji="1" lang="zh-CN" altLang="en-US"/>
          </a:p>
        </p:txBody>
      </p:sp>
    </p:spTree>
    <p:extLst>
      <p:ext uri="{BB962C8B-B14F-4D97-AF65-F5344CB8AC3E}">
        <p14:creationId xmlns:p14="http://schemas.microsoft.com/office/powerpoint/2010/main" val="780154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844A3C-2404-970F-343E-BA09AAFAC527}"/>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185E05D9-AA88-D914-96E0-1C5C6713A7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28CF0CB2-1EE6-0F91-A998-61980F38EB60}"/>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5" name="页脚占位符 4">
            <a:extLst>
              <a:ext uri="{FF2B5EF4-FFF2-40B4-BE49-F238E27FC236}">
                <a16:creationId xmlns:a16="http://schemas.microsoft.com/office/drawing/2014/main" id="{8CD66722-3302-4CAC-8CF6-C9995B409FB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1323F82-A1C7-98AB-924F-0B7754DC295C}"/>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33793063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785F1C-FDFF-2E3F-F825-DDA9C97DA89F}"/>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5EF0E3E1-A63A-1247-5A02-508831305D95}"/>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A9FAAB1-A1CF-0E0C-173E-CC132155F89C}"/>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5" name="页脚占位符 4">
            <a:extLst>
              <a:ext uri="{FF2B5EF4-FFF2-40B4-BE49-F238E27FC236}">
                <a16:creationId xmlns:a16="http://schemas.microsoft.com/office/drawing/2014/main" id="{CDCC441A-F7F3-37DB-2460-892BC378426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4715C38-C324-6A66-6F5C-88DD294D318E}"/>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4190626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1ADE30C-1F9F-0AE6-9AA4-C0742F3CBF16}"/>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51C04D3D-B427-34B7-B201-673A09B2146D}"/>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4F9B0B57-FBD2-1535-06FA-369AAFDC907A}"/>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5" name="页脚占位符 4">
            <a:extLst>
              <a:ext uri="{FF2B5EF4-FFF2-40B4-BE49-F238E27FC236}">
                <a16:creationId xmlns:a16="http://schemas.microsoft.com/office/drawing/2014/main" id="{03C1BC68-3F24-8E7C-A6C8-EB3B48E44641}"/>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BCCD3C7B-38B2-32EC-13FF-AD5D8CEC1381}"/>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854155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B15B8C-0E3A-6C52-BFA8-3B818C6104CA}"/>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7BAB25D4-5259-055D-F120-9570319F3D7B}"/>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0BDE3E6C-F043-2325-CBA8-0FB2F70FDA19}"/>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5" name="页脚占位符 4">
            <a:extLst>
              <a:ext uri="{FF2B5EF4-FFF2-40B4-BE49-F238E27FC236}">
                <a16:creationId xmlns:a16="http://schemas.microsoft.com/office/drawing/2014/main" id="{1812AED0-46C9-1E8B-34A8-DB693A2A12F9}"/>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270F5BC0-4F7A-5A9B-AC5A-A28800497CAA}"/>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4144779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B62C7-EB68-0567-8749-CDF4F574148E}"/>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DC7ABD8E-6E6B-518E-673E-BD6522D328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FC1ABCE9-1ECD-2EA1-3776-31A81280DA88}"/>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5" name="页脚占位符 4">
            <a:extLst>
              <a:ext uri="{FF2B5EF4-FFF2-40B4-BE49-F238E27FC236}">
                <a16:creationId xmlns:a16="http://schemas.microsoft.com/office/drawing/2014/main" id="{961797BF-2806-B4B6-D0A4-533BA26FEF3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CC836658-AF5B-C14F-719C-A530C86B96CB}"/>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3205378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1A8EB5-02BC-2317-FCD0-F63D33A67C36}"/>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8EF4433-6147-F4E8-5CD7-9DBD7048DF7A}"/>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305812AD-8A6E-3C15-05A7-F2C98B776D73}"/>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09777B0D-99DF-BFC4-DBB3-20C572684BAC}"/>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6" name="页脚占位符 5">
            <a:extLst>
              <a:ext uri="{FF2B5EF4-FFF2-40B4-BE49-F238E27FC236}">
                <a16:creationId xmlns:a16="http://schemas.microsoft.com/office/drawing/2014/main" id="{F7A6346A-46A6-79C1-F040-0539D430D21E}"/>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0EC769DF-0486-B604-8072-C856C542BAD5}"/>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676263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968267-033E-BFE0-DC92-1510EED3F943}"/>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8216828C-6D2E-5CFB-856F-057F10A681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ACE33981-35F6-303B-4847-DC056CD1FCDF}"/>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CA94CF34-D8B1-42A4-51BE-22EA9C069F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DAE3E37-857C-3C5E-C168-DF846A63A407}"/>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934C128C-63DF-BE29-EF39-2B674AB7CF92}"/>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8" name="页脚占位符 7">
            <a:extLst>
              <a:ext uri="{FF2B5EF4-FFF2-40B4-BE49-F238E27FC236}">
                <a16:creationId xmlns:a16="http://schemas.microsoft.com/office/drawing/2014/main" id="{F7E9D306-680A-00AA-AE3A-902342293676}"/>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599AAC45-9E1C-605B-3E49-EBD84748E391}"/>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3922043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ABAE96-B861-F4AC-B86A-D5D33A44EA03}"/>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4613E2F8-C03B-5D85-81E5-AA02D3C329FA}"/>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4" name="页脚占位符 3">
            <a:extLst>
              <a:ext uri="{FF2B5EF4-FFF2-40B4-BE49-F238E27FC236}">
                <a16:creationId xmlns:a16="http://schemas.microsoft.com/office/drawing/2014/main" id="{288F5B5D-A0D5-4380-29D1-3011A94650BF}"/>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638E3816-4224-5646-C2B9-5A9C548726B4}"/>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1152052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EEA2D8F-AB7A-D483-4D9D-C3F2C8615046}"/>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3" name="页脚占位符 2">
            <a:extLst>
              <a:ext uri="{FF2B5EF4-FFF2-40B4-BE49-F238E27FC236}">
                <a16:creationId xmlns:a16="http://schemas.microsoft.com/office/drawing/2014/main" id="{D66E88A5-8008-5067-EF6D-C847DF4C6D58}"/>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6E215D5A-A451-876D-7A91-AD7AF97EB2BA}"/>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14663274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9C8735-D42E-5859-A052-258443253834}"/>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E871C1A-2771-44B0-6E1E-9781CBBCC2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E22BB4A4-2DEF-5393-C531-F04D20DB3C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99B7771-8CA3-941B-2CD5-C8105F904E7C}"/>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6" name="页脚占位符 5">
            <a:extLst>
              <a:ext uri="{FF2B5EF4-FFF2-40B4-BE49-F238E27FC236}">
                <a16:creationId xmlns:a16="http://schemas.microsoft.com/office/drawing/2014/main" id="{0EC22056-25AB-7175-FCCD-F663C689A890}"/>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3397C2A4-19B2-9F9B-3171-03029AA85BA9}"/>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2394370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656E6E-F5D0-01CC-860E-0057AA28567C}"/>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2B38571C-7A5A-DC03-BA1C-C2AF509692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6EA3EED4-B828-7B37-D988-638AC6BB59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EB5291C0-6CC4-F5C4-FF25-33469C0722B1}"/>
              </a:ext>
            </a:extLst>
          </p:cNvPr>
          <p:cNvSpPr>
            <a:spLocks noGrp="1"/>
          </p:cNvSpPr>
          <p:nvPr>
            <p:ph type="dt" sz="half" idx="10"/>
          </p:nvPr>
        </p:nvSpPr>
        <p:spPr/>
        <p:txBody>
          <a:bodyPr/>
          <a:lstStyle/>
          <a:p>
            <a:fld id="{A018AF14-2FFD-0D45-B6EC-C19A027B31ED}" type="datetimeFigureOut">
              <a:rPr kumimoji="1" lang="zh-CN" altLang="en-US" smtClean="0"/>
              <a:t>2023/10/23</a:t>
            </a:fld>
            <a:endParaRPr kumimoji="1" lang="zh-CN" altLang="en-US"/>
          </a:p>
        </p:txBody>
      </p:sp>
      <p:sp>
        <p:nvSpPr>
          <p:cNvPr id="6" name="页脚占位符 5">
            <a:extLst>
              <a:ext uri="{FF2B5EF4-FFF2-40B4-BE49-F238E27FC236}">
                <a16:creationId xmlns:a16="http://schemas.microsoft.com/office/drawing/2014/main" id="{31597FBC-A0CD-5939-3159-F7BC04C219E6}"/>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E69406AC-53D6-9CAF-19CD-8B9414A6B9EA}"/>
              </a:ext>
            </a:extLst>
          </p:cNvPr>
          <p:cNvSpPr>
            <a:spLocks noGrp="1"/>
          </p:cNvSpPr>
          <p:nvPr>
            <p:ph type="sldNum" sz="quarter" idx="12"/>
          </p:nvPr>
        </p:nvSpPr>
        <p:spPr/>
        <p:txBody>
          <a:body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2420963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DAAAB4D-F63D-6EC7-262F-C948942CAF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38CE0B5C-9B81-CA6D-6D3C-7E25613F3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E626C9E-0373-9C3D-7BAF-2E672786CD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18AF14-2FFD-0D45-B6EC-C19A027B31ED}" type="datetimeFigureOut">
              <a:rPr kumimoji="1" lang="zh-CN" altLang="en-US" smtClean="0"/>
              <a:t>2023/10/23</a:t>
            </a:fld>
            <a:endParaRPr kumimoji="1" lang="zh-CN" altLang="en-US"/>
          </a:p>
        </p:txBody>
      </p:sp>
      <p:sp>
        <p:nvSpPr>
          <p:cNvPr id="5" name="页脚占位符 4">
            <a:extLst>
              <a:ext uri="{FF2B5EF4-FFF2-40B4-BE49-F238E27FC236}">
                <a16:creationId xmlns:a16="http://schemas.microsoft.com/office/drawing/2014/main" id="{744D4545-5BD4-6D80-ADC0-E6E375B34E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ABBAF39D-A2E0-9794-C412-9964985CE3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149AC8-ACFD-5E4D-8912-CECFC2EB26E5}" type="slidenum">
              <a:rPr kumimoji="1" lang="zh-CN" altLang="en-US" smtClean="0"/>
              <a:t>‹#›</a:t>
            </a:fld>
            <a:endParaRPr kumimoji="1" lang="zh-CN" altLang="en-US"/>
          </a:p>
        </p:txBody>
      </p:sp>
    </p:spTree>
    <p:extLst>
      <p:ext uri="{BB962C8B-B14F-4D97-AF65-F5344CB8AC3E}">
        <p14:creationId xmlns:p14="http://schemas.microsoft.com/office/powerpoint/2010/main" val="1754638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notesSlide" Target="../notesSlides/notesSlide3.xm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gif"/><Relationship Id="rId5" Type="http://schemas.openxmlformats.org/officeDocument/2006/relationships/image" Target="../media/image20.gif"/><Relationship Id="rId4" Type="http://schemas.openxmlformats.org/officeDocument/2006/relationships/image" Target="../media/image1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2B5EC-ADC4-E593-914B-368B37F7D33D}"/>
              </a:ext>
            </a:extLst>
          </p:cNvPr>
          <p:cNvSpPr>
            <a:spLocks noGrp="1"/>
          </p:cNvSpPr>
          <p:nvPr>
            <p:ph type="ctrTitle"/>
          </p:nvPr>
        </p:nvSpPr>
        <p:spPr/>
        <p:txBody>
          <a:bodyPr>
            <a:normAutofit/>
          </a:bodyPr>
          <a:lstStyle/>
          <a:p>
            <a:r>
              <a:rPr kumimoji="1" lang="en" altLang="zh-CN" sz="4400" dirty="0">
                <a:latin typeface="Times New Roman" panose="02020603050405020304" pitchFamily="18" charset="0"/>
                <a:cs typeface="Times New Roman" panose="02020603050405020304" pitchFamily="18" charset="0"/>
              </a:rPr>
              <a:t>Find What You Want: Learning Demand-conditioned Object Attribute Space for Demand-driven Navigation</a:t>
            </a:r>
            <a:endParaRPr kumimoji="1" lang="zh-CN" altLang="en-US" sz="44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副标题 2">
                <a:extLst>
                  <a:ext uri="{FF2B5EF4-FFF2-40B4-BE49-F238E27FC236}">
                    <a16:creationId xmlns:a16="http://schemas.microsoft.com/office/drawing/2014/main" id="{4A851D70-A79E-EE86-EF42-5BB9CC04EEE2}"/>
                  </a:ext>
                </a:extLst>
              </p:cNvPr>
              <p:cNvSpPr>
                <a:spLocks noGrp="1"/>
              </p:cNvSpPr>
              <p:nvPr>
                <p:ph type="subTitle" idx="1"/>
              </p:nvPr>
            </p:nvSpPr>
            <p:spPr>
              <a:xfrm>
                <a:off x="2352040" y="3652838"/>
                <a:ext cx="7934960" cy="1655762"/>
              </a:xfrm>
            </p:spPr>
            <p:txBody>
              <a:bodyPr>
                <a:normAutofit fontScale="70000" lnSpcReduction="20000"/>
              </a:bodyPr>
              <a:lstStyle/>
              <a:p>
                <a:pPr>
                  <a:lnSpc>
                    <a:spcPct val="120000"/>
                  </a:lnSpc>
                </a:pPr>
                <a14:m>
                  <m:oMath xmlns:m="http://schemas.openxmlformats.org/officeDocument/2006/math">
                    <m:sSup>
                      <m:sSupPr>
                        <m:ctrlPr>
                          <a:rPr kumimoji="1" lang="en-US" altLang="zh-CN" i="1" dirty="0" smtClean="0">
                            <a:latin typeface="Cambria Math" panose="02040503050406030204" pitchFamily="18" charset="0"/>
                            <a:cs typeface="Times New Roman" panose="02020603050405020304" pitchFamily="18" charset="0"/>
                          </a:rPr>
                        </m:ctrlPr>
                      </m:sSupPr>
                      <m:e>
                        <m:r>
                          <m:rPr>
                            <m:sty m:val="p"/>
                          </m:rPr>
                          <a:rPr kumimoji="1" lang="en-US" altLang="zh-CN" i="0" dirty="0">
                            <a:latin typeface="Cambria Math" panose="02040503050406030204" pitchFamily="18" charset="0"/>
                            <a:cs typeface="Times New Roman" panose="02020603050405020304" pitchFamily="18" charset="0"/>
                          </a:rPr>
                          <m:t>Hongcheng</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Wang</m:t>
                        </m:r>
                      </m:e>
                      <m:sup>
                        <m:r>
                          <a:rPr kumimoji="1" lang="en-US" altLang="zh-CN" b="0" i="0" dirty="0" smtClean="0">
                            <a:latin typeface="Cambria Math" panose="02040503050406030204" pitchFamily="18" charset="0"/>
                            <a:cs typeface="Times New Roman" panose="02020603050405020304" pitchFamily="18" charset="0"/>
                          </a:rPr>
                          <m:t>1</m:t>
                        </m:r>
                      </m:sup>
                    </m:sSup>
                  </m:oMath>
                </a14:m>
                <a:r>
                  <a:rPr kumimoji="1" lang="en-US" altLang="zh-CN" dirty="0">
                    <a:latin typeface="Times New Roman" panose="02020603050405020304" pitchFamily="18" charset="0"/>
                    <a:cs typeface="Times New Roman" panose="02020603050405020304" pitchFamily="18" charset="0"/>
                  </a:rPr>
                  <a:t>, </a:t>
                </a:r>
                <a14:m>
                  <m:oMath xmlns:m="http://schemas.openxmlformats.org/officeDocument/2006/math">
                    <m:sSup>
                      <m:sSupPr>
                        <m:ctrlPr>
                          <a:rPr kumimoji="1" lang="en-US" altLang="zh-CN" i="1" dirty="0" smtClean="0">
                            <a:latin typeface="Cambria Math" panose="02040503050406030204" pitchFamily="18" charset="0"/>
                            <a:cs typeface="Times New Roman" panose="02020603050405020304" pitchFamily="18" charset="0"/>
                          </a:rPr>
                        </m:ctrlPr>
                      </m:sSupPr>
                      <m:e>
                        <m:r>
                          <m:rPr>
                            <m:sty m:val="p"/>
                          </m:rPr>
                          <a:rPr kumimoji="1" lang="en-US" altLang="zh-CN" i="0" dirty="0">
                            <a:latin typeface="Cambria Math" panose="02040503050406030204" pitchFamily="18" charset="0"/>
                            <a:cs typeface="Times New Roman" panose="02020603050405020304" pitchFamily="18" charset="0"/>
                          </a:rPr>
                          <m:t>Andy</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Guan</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Hong</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Chen</m:t>
                        </m:r>
                      </m:e>
                      <m:sup>
                        <m:r>
                          <a:rPr kumimoji="1" lang="en-US" altLang="zh-CN" b="0" i="1" dirty="0" smtClean="0">
                            <a:latin typeface="Cambria Math" panose="02040503050406030204" pitchFamily="18" charset="0"/>
                            <a:cs typeface="Times New Roman" panose="02020603050405020304" pitchFamily="18" charset="0"/>
                          </a:rPr>
                          <m:t>2</m:t>
                        </m:r>
                      </m:sup>
                    </m:sSup>
                  </m:oMath>
                </a14:m>
                <a:r>
                  <a:rPr kumimoji="1" lang="en-US" altLang="zh-CN" dirty="0">
                    <a:latin typeface="Times New Roman" panose="02020603050405020304" pitchFamily="18" charset="0"/>
                    <a:cs typeface="Times New Roman" panose="02020603050405020304" pitchFamily="18" charset="0"/>
                  </a:rPr>
                  <a:t>, </a:t>
                </a:r>
                <a14:m>
                  <m:oMath xmlns:m="http://schemas.openxmlformats.org/officeDocument/2006/math">
                    <m:sSup>
                      <m:sSupPr>
                        <m:ctrlPr>
                          <a:rPr kumimoji="1" lang="en-US" altLang="zh-CN" i="1" dirty="0" smtClean="0">
                            <a:latin typeface="Cambria Math" panose="02040503050406030204" pitchFamily="18" charset="0"/>
                            <a:cs typeface="Times New Roman" panose="02020603050405020304" pitchFamily="18" charset="0"/>
                          </a:rPr>
                        </m:ctrlPr>
                      </m:sSupPr>
                      <m:e>
                        <m:r>
                          <m:rPr>
                            <m:sty m:val="p"/>
                          </m:rPr>
                          <a:rPr kumimoji="1" lang="en-US" altLang="zh-CN" i="0" dirty="0">
                            <a:latin typeface="Cambria Math" panose="02040503050406030204" pitchFamily="18" charset="0"/>
                            <a:cs typeface="Times New Roman" panose="02020603050405020304" pitchFamily="18" charset="0"/>
                          </a:rPr>
                          <m:t>Xiaoqi</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Li</m:t>
                        </m:r>
                      </m:e>
                      <m:sup>
                        <m:r>
                          <a:rPr kumimoji="1" lang="en-US" altLang="zh-CN" b="0" i="1" dirty="0" smtClean="0">
                            <a:latin typeface="Cambria Math" panose="02040503050406030204" pitchFamily="18" charset="0"/>
                            <a:cs typeface="Times New Roman" panose="02020603050405020304" pitchFamily="18" charset="0"/>
                          </a:rPr>
                          <m:t>1</m:t>
                        </m:r>
                      </m:sup>
                    </m:sSup>
                  </m:oMath>
                </a14:m>
                <a:r>
                  <a:rPr kumimoji="1" lang="en-US" altLang="zh-CN" dirty="0">
                    <a:latin typeface="Times New Roman" panose="02020603050405020304" pitchFamily="18" charset="0"/>
                    <a:cs typeface="Times New Roman" panose="02020603050405020304" pitchFamily="18" charset="0"/>
                  </a:rPr>
                  <a:t>, </a:t>
                </a:r>
                <a14:m>
                  <m:oMath xmlns:m="http://schemas.openxmlformats.org/officeDocument/2006/math">
                    <m:sSup>
                      <m:sSupPr>
                        <m:ctrlPr>
                          <a:rPr kumimoji="1" lang="en-US" altLang="zh-CN" i="1" dirty="0" smtClean="0">
                            <a:latin typeface="Cambria Math" panose="02040503050406030204" pitchFamily="18" charset="0"/>
                            <a:cs typeface="Times New Roman" panose="02020603050405020304" pitchFamily="18" charset="0"/>
                          </a:rPr>
                        </m:ctrlPr>
                      </m:sSupPr>
                      <m:e>
                        <m:r>
                          <m:rPr>
                            <m:sty m:val="p"/>
                          </m:rPr>
                          <a:rPr kumimoji="1" lang="en-US" altLang="zh-CN" i="0" dirty="0">
                            <a:latin typeface="Cambria Math" panose="02040503050406030204" pitchFamily="18" charset="0"/>
                            <a:cs typeface="Times New Roman" panose="02020603050405020304" pitchFamily="18" charset="0"/>
                          </a:rPr>
                          <m:t>Mingdong</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Wu</m:t>
                        </m:r>
                      </m:e>
                      <m:sup>
                        <m:r>
                          <a:rPr kumimoji="1" lang="en-US" altLang="zh-CN" b="0" i="0" dirty="0" smtClean="0">
                            <a:latin typeface="Cambria Math" panose="02040503050406030204" pitchFamily="18" charset="0"/>
                            <a:cs typeface="Times New Roman" panose="02020603050405020304" pitchFamily="18" charset="0"/>
                          </a:rPr>
                          <m:t>1</m:t>
                        </m:r>
                      </m:sup>
                    </m:sSup>
                  </m:oMath>
                </a14:m>
                <a:r>
                  <a:rPr kumimoji="1" lang="en-US" altLang="zh-CN" dirty="0">
                    <a:latin typeface="Times New Roman" panose="02020603050405020304" pitchFamily="18" charset="0"/>
                    <a:cs typeface="Times New Roman" panose="02020603050405020304" pitchFamily="18" charset="0"/>
                  </a:rPr>
                  <a:t>, </a:t>
                </a:r>
                <a14:m>
                  <m:oMath xmlns:m="http://schemas.openxmlformats.org/officeDocument/2006/math">
                    <m:sSup>
                      <m:sSupPr>
                        <m:ctrlPr>
                          <a:rPr kumimoji="1" lang="en-US" altLang="zh-CN" i="1" dirty="0" smtClean="0">
                            <a:latin typeface="Cambria Math" panose="02040503050406030204" pitchFamily="18" charset="0"/>
                            <a:cs typeface="Times New Roman" panose="02020603050405020304" pitchFamily="18" charset="0"/>
                          </a:rPr>
                        </m:ctrlPr>
                      </m:sSupPr>
                      <m:e>
                        <m:r>
                          <m:rPr>
                            <m:sty m:val="p"/>
                          </m:rPr>
                          <a:rPr kumimoji="1" lang="en-US" altLang="zh-CN" i="0" dirty="0">
                            <a:latin typeface="Cambria Math" panose="02040503050406030204" pitchFamily="18" charset="0"/>
                            <a:cs typeface="Times New Roman" panose="02020603050405020304" pitchFamily="18" charset="0"/>
                          </a:rPr>
                          <m:t>Hao</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Dong</m:t>
                        </m:r>
                      </m:e>
                      <m:sup>
                        <m:r>
                          <a:rPr kumimoji="1" lang="en-US" altLang="zh-CN" b="0" i="0" dirty="0" smtClean="0">
                            <a:latin typeface="Cambria Math" panose="02040503050406030204" pitchFamily="18" charset="0"/>
                            <a:cs typeface="Times New Roman" panose="02020603050405020304" pitchFamily="18" charset="0"/>
                          </a:rPr>
                          <m:t>1</m:t>
                        </m:r>
                      </m:sup>
                    </m:sSup>
                  </m:oMath>
                </a14:m>
                <a:endParaRPr kumimoji="1" lang="en-US" altLang="zh-CN" dirty="0">
                  <a:latin typeface="Times New Roman" panose="02020603050405020304" pitchFamily="18" charset="0"/>
                  <a:cs typeface="Times New Roman" panose="02020603050405020304" pitchFamily="18" charset="0"/>
                </a:endParaRPr>
              </a:p>
              <a:p>
                <a:pPr>
                  <a:lnSpc>
                    <a:spcPct val="120000"/>
                  </a:lnSpc>
                </a:pPr>
                <a14:m>
                  <m:oMathPara xmlns:m="http://schemas.openxmlformats.org/officeDocument/2006/math">
                    <m:oMathParaPr>
                      <m:jc m:val="centerGroup"/>
                    </m:oMathParaPr>
                    <m:oMath xmlns:m="http://schemas.openxmlformats.org/officeDocument/2006/math">
                      <m:sPre>
                        <m:sPrePr>
                          <m:ctrlPr>
                            <a:rPr kumimoji="1" lang="en-US" altLang="zh-CN" i="1" dirty="0" smtClean="0">
                              <a:latin typeface="Cambria Math" panose="02040503050406030204" pitchFamily="18" charset="0"/>
                              <a:cs typeface="Times New Roman" panose="02020603050405020304" pitchFamily="18" charset="0"/>
                            </a:rPr>
                          </m:ctrlPr>
                        </m:sPrePr>
                        <m:sub>
                          <m:r>
                            <a:rPr kumimoji="1" lang="en-US" altLang="zh-CN" b="0" i="0" dirty="0" smtClean="0">
                              <a:latin typeface="Cambria Math" panose="02040503050406030204" pitchFamily="18" charset="0"/>
                              <a:cs typeface="Times New Roman" panose="02020603050405020304" pitchFamily="18" charset="0"/>
                            </a:rPr>
                            <m:t> </m:t>
                          </m:r>
                        </m:sub>
                        <m:sup>
                          <m:r>
                            <a:rPr lang="en-US" altLang="zh-CN" b="0" i="0" smtClean="0">
                              <a:latin typeface="Cambria Math" panose="02040503050406030204" pitchFamily="18" charset="0"/>
                            </a:rPr>
                            <m:t>1</m:t>
                          </m:r>
                        </m:sup>
                        <m:e>
                          <m:r>
                            <m:rPr>
                              <m:sty m:val="p"/>
                            </m:rPr>
                            <a:rPr kumimoji="1" lang="en-US" altLang="zh-CN" i="0" dirty="0">
                              <a:latin typeface="Cambria Math" panose="02040503050406030204" pitchFamily="18" charset="0"/>
                              <a:cs typeface="Times New Roman" panose="02020603050405020304" pitchFamily="18" charset="0"/>
                            </a:rPr>
                            <m:t>CFCS</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School</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of</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CS</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Peking</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University</m:t>
                          </m:r>
                        </m:e>
                      </m:sPre>
                    </m:oMath>
                  </m:oMathPara>
                </a14:m>
                <a:endParaRPr kumimoji="1" lang="en-US" altLang="zh-CN" dirty="0">
                  <a:latin typeface="Times New Roman" panose="02020603050405020304" pitchFamily="18" charset="0"/>
                  <a:cs typeface="Times New Roman" panose="02020603050405020304" pitchFamily="18" charset="0"/>
                </a:endParaRPr>
              </a:p>
              <a:p>
                <a:pPr>
                  <a:lnSpc>
                    <a:spcPct val="120000"/>
                  </a:lnSpc>
                </a:pPr>
                <a14:m>
                  <m:oMathPara xmlns:m="http://schemas.openxmlformats.org/officeDocument/2006/math">
                    <m:oMathParaPr>
                      <m:jc m:val="centerGroup"/>
                    </m:oMathParaPr>
                    <m:oMath xmlns:m="http://schemas.openxmlformats.org/officeDocument/2006/math">
                      <m:sPre>
                        <m:sPrePr>
                          <m:ctrlPr>
                            <a:rPr kumimoji="1" lang="en-US" altLang="zh-CN" i="1" dirty="0" smtClean="0">
                              <a:latin typeface="Cambria Math" panose="02040503050406030204" pitchFamily="18" charset="0"/>
                              <a:cs typeface="Times New Roman" panose="02020603050405020304" pitchFamily="18" charset="0"/>
                            </a:rPr>
                          </m:ctrlPr>
                        </m:sPrePr>
                        <m:sub>
                          <m:r>
                            <a:rPr kumimoji="1" lang="en-US" altLang="zh-CN" b="0" i="0" dirty="0" smtClean="0">
                              <a:latin typeface="Cambria Math" panose="02040503050406030204" pitchFamily="18" charset="0"/>
                              <a:cs typeface="Times New Roman" panose="02020603050405020304" pitchFamily="18" charset="0"/>
                            </a:rPr>
                            <m:t> </m:t>
                          </m:r>
                        </m:sub>
                        <m:sup>
                          <m:r>
                            <a:rPr kumimoji="1" lang="en-US" altLang="zh-CN" b="0" i="0" dirty="0" smtClean="0">
                              <a:latin typeface="Cambria Math" panose="02040503050406030204" pitchFamily="18" charset="0"/>
                              <a:cs typeface="Times New Roman" panose="02020603050405020304" pitchFamily="18" charset="0"/>
                            </a:rPr>
                            <m:t>2</m:t>
                          </m:r>
                        </m:sup>
                        <m:e>
                          <m:r>
                            <m:rPr>
                              <m:sty m:val="p"/>
                            </m:rPr>
                            <a:rPr kumimoji="1" lang="en-US" altLang="zh-CN" i="0" dirty="0">
                              <a:latin typeface="Cambria Math" panose="02040503050406030204" pitchFamily="18" charset="0"/>
                              <a:cs typeface="Times New Roman" panose="02020603050405020304" pitchFamily="18" charset="0"/>
                            </a:rPr>
                            <m:t>School</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of</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b="0" i="0" dirty="0" smtClean="0">
                              <a:latin typeface="Cambria Math" panose="02040503050406030204" pitchFamily="18" charset="0"/>
                              <a:cs typeface="Times New Roman" panose="02020603050405020304" pitchFamily="18" charset="0"/>
                            </a:rPr>
                            <m:t>EE</m:t>
                          </m:r>
                          <m:r>
                            <m:rPr>
                              <m:sty m:val="p"/>
                            </m:rPr>
                            <a:rPr kumimoji="1" lang="en-US" altLang="zh-CN" i="0" dirty="0">
                              <a:latin typeface="Cambria Math" panose="02040503050406030204" pitchFamily="18" charset="0"/>
                              <a:cs typeface="Times New Roman" panose="02020603050405020304" pitchFamily="18" charset="0"/>
                            </a:rPr>
                            <m:t>CS</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Peking</m:t>
                          </m:r>
                          <m:r>
                            <a:rPr kumimoji="1" lang="en-US" altLang="zh-CN" i="0" dirty="0">
                              <a:latin typeface="Cambria Math" panose="02040503050406030204" pitchFamily="18" charset="0"/>
                              <a:cs typeface="Times New Roman" panose="02020603050405020304" pitchFamily="18" charset="0"/>
                            </a:rPr>
                            <m:t> </m:t>
                          </m:r>
                          <m:r>
                            <m:rPr>
                              <m:sty m:val="p"/>
                            </m:rPr>
                            <a:rPr kumimoji="1" lang="en-US" altLang="zh-CN" i="0" dirty="0">
                              <a:latin typeface="Cambria Math" panose="02040503050406030204" pitchFamily="18" charset="0"/>
                              <a:cs typeface="Times New Roman" panose="02020603050405020304" pitchFamily="18" charset="0"/>
                            </a:rPr>
                            <m:t>University</m:t>
                          </m:r>
                        </m:e>
                      </m:sPre>
                    </m:oMath>
                  </m:oMathPara>
                </a14:m>
                <a:endParaRPr kumimoji="1" lang="en-US" altLang="zh-CN" dirty="0">
                  <a:latin typeface="Times New Roman" panose="02020603050405020304" pitchFamily="18" charset="0"/>
                  <a:cs typeface="Times New Roman" panose="02020603050405020304" pitchFamily="18" charset="0"/>
                </a:endParaRPr>
              </a:p>
              <a:p>
                <a:r>
                  <a:rPr kumimoji="1" lang="en-US" altLang="zh-CN" dirty="0">
                    <a:latin typeface="Times New Roman" panose="02020603050405020304" pitchFamily="18" charset="0"/>
                    <a:cs typeface="Times New Roman" panose="02020603050405020304" pitchFamily="18" charset="0"/>
                  </a:rPr>
                  <a:t>NeurIPS 2023</a:t>
                </a:r>
              </a:p>
              <a:p>
                <a:r>
                  <a:rPr kumimoji="1" lang="en-US" altLang="zh-CN" dirty="0">
                    <a:latin typeface="Times New Roman" panose="02020603050405020304" pitchFamily="18" charset="0"/>
                    <a:cs typeface="Times New Roman" panose="02020603050405020304" pitchFamily="18" charset="0"/>
                  </a:rPr>
                  <a:t>[Audio Included]</a:t>
                </a:r>
                <a:endParaRPr kumimoji="1" lang="zh-CN" altLang="en-US" dirty="0">
                  <a:latin typeface="Times New Roman" panose="02020603050405020304" pitchFamily="18" charset="0"/>
                  <a:cs typeface="Times New Roman" panose="02020603050405020304" pitchFamily="18" charset="0"/>
                </a:endParaRPr>
              </a:p>
            </p:txBody>
          </p:sp>
        </mc:Choice>
        <mc:Fallback xmlns="">
          <p:sp>
            <p:nvSpPr>
              <p:cNvPr id="3" name="副标题 2">
                <a:extLst>
                  <a:ext uri="{FF2B5EF4-FFF2-40B4-BE49-F238E27FC236}">
                    <a16:creationId xmlns:a16="http://schemas.microsoft.com/office/drawing/2014/main" id="{4A851D70-A79E-EE86-EF42-5BB9CC04EEE2}"/>
                  </a:ext>
                </a:extLst>
              </p:cNvPr>
              <p:cNvSpPr>
                <a:spLocks noGrp="1" noRot="1" noChangeAspect="1" noMove="1" noResize="1" noEditPoints="1" noAdjustHandles="1" noChangeArrowheads="1" noChangeShapeType="1" noTextEdit="1"/>
              </p:cNvSpPr>
              <p:nvPr>
                <p:ph type="subTitle" idx="1"/>
              </p:nvPr>
            </p:nvSpPr>
            <p:spPr>
              <a:xfrm>
                <a:off x="2352040" y="3652838"/>
                <a:ext cx="7934960" cy="1655762"/>
              </a:xfrm>
              <a:blipFill>
                <a:blip r:embed="rId3"/>
                <a:stretch>
                  <a:fillRect t="-735" b="-1471"/>
                </a:stretch>
              </a:blipFill>
            </p:spPr>
            <p:txBody>
              <a:bodyPr/>
              <a:lstStyle/>
              <a:p>
                <a:r>
                  <a:rPr lang="zh-CN" altLang="en-US">
                    <a:noFill/>
                  </a:rPr>
                  <a:t> </a:t>
                </a:r>
              </a:p>
            </p:txBody>
          </p:sp>
        </mc:Fallback>
      </mc:AlternateContent>
      <p:pic>
        <p:nvPicPr>
          <p:cNvPr id="7" name="图片 6">
            <a:extLst>
              <a:ext uri="{FF2B5EF4-FFF2-40B4-BE49-F238E27FC236}">
                <a16:creationId xmlns:a16="http://schemas.microsoft.com/office/drawing/2014/main" id="{264285AC-AC31-45EB-91AA-48D3ECCA8775}"/>
              </a:ext>
            </a:extLst>
          </p:cNvPr>
          <p:cNvPicPr>
            <a:picLocks noChangeAspect="1"/>
          </p:cNvPicPr>
          <p:nvPr/>
        </p:nvPicPr>
        <p:blipFill rotWithShape="1">
          <a:blip r:embed="rId4"/>
          <a:srcRect l="533" b="1115"/>
          <a:stretch/>
        </p:blipFill>
        <p:spPr>
          <a:xfrm>
            <a:off x="5735320" y="5308600"/>
            <a:ext cx="1340647" cy="1351280"/>
          </a:xfrm>
          <a:prstGeom prst="rect">
            <a:avLst/>
          </a:prstGeom>
        </p:spPr>
      </p:pic>
      <p:sp>
        <p:nvSpPr>
          <p:cNvPr id="8" name="AutoShape 2" descr="NeurIPSLogo">
            <a:extLst>
              <a:ext uri="{FF2B5EF4-FFF2-40B4-BE49-F238E27FC236}">
                <a16:creationId xmlns:a16="http://schemas.microsoft.com/office/drawing/2014/main" id="{5276EFC5-68F6-4A24-BBE0-8A93D770A96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8" name="Picture 4" descr="NeurIPS 2023">
            <a:extLst>
              <a:ext uri="{FF2B5EF4-FFF2-40B4-BE49-F238E27FC236}">
                <a16:creationId xmlns:a16="http://schemas.microsoft.com/office/drawing/2014/main" id="{BA78600B-0652-49D6-9CF8-FB5D12A7C2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140" y="66040"/>
            <a:ext cx="1905000" cy="853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146694"/>
      </p:ext>
    </p:extLst>
  </p:cSld>
  <p:clrMapOvr>
    <a:masterClrMapping/>
  </p:clrMapOvr>
  <mc:AlternateContent xmlns:mc="http://schemas.openxmlformats.org/markup-compatibility/2006" xmlns:p14="http://schemas.microsoft.com/office/powerpoint/2010/main">
    <mc:Choice Requires="p14">
      <p:transition spd="slow" p14:dur="2000" advTm="11922"/>
    </mc:Choice>
    <mc:Fallback xmlns="">
      <p:transition spd="slow" advTm="1192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279F7E-52BB-AEA7-3B53-2D075E668D00}"/>
              </a:ext>
            </a:extLst>
          </p:cNvPr>
          <p:cNvSpPr>
            <a:spLocks noGrp="1"/>
          </p:cNvSpPr>
          <p:nvPr>
            <p:ph type="title"/>
          </p:nvPr>
        </p:nvSpPr>
        <p:spPr/>
        <p:txBody>
          <a:bodyPr/>
          <a:lstStyle/>
          <a:p>
            <a:r>
              <a:rPr kumimoji="1" lang="en-US" altLang="zh-CN" dirty="0">
                <a:latin typeface="Times New Roman" panose="02020603050405020304" pitchFamily="18" charset="0"/>
                <a:cs typeface="Times New Roman" panose="02020603050405020304" pitchFamily="18" charset="0"/>
              </a:rPr>
              <a:t>6.</a:t>
            </a:r>
            <a:r>
              <a:rPr kumimoji="1" lang="zh-CN" altLang="en-US" dirty="0">
                <a:latin typeface="Times New Roman" panose="02020603050405020304" pitchFamily="18" charset="0"/>
                <a:cs typeface="Times New Roman" panose="02020603050405020304" pitchFamily="18" charset="0"/>
              </a:rPr>
              <a:t> </a:t>
            </a:r>
            <a:r>
              <a:rPr kumimoji="1" lang="en-US" altLang="zh-CN" dirty="0">
                <a:latin typeface="Times New Roman" panose="02020603050405020304" pitchFamily="18" charset="0"/>
                <a:cs typeface="Times New Roman" panose="02020603050405020304" pitchFamily="18" charset="0"/>
              </a:rPr>
              <a:t>Conclusion</a:t>
            </a:r>
            <a:endParaRPr kumimoji="1" lang="zh-CN" altLang="en-US" dirty="0">
              <a:latin typeface="Times New Roman" panose="02020603050405020304" pitchFamily="18" charset="0"/>
              <a:cs typeface="Times New Roman" panose="02020603050405020304" pitchFamily="18" charset="0"/>
            </a:endParaRPr>
          </a:p>
        </p:txBody>
      </p:sp>
      <p:sp>
        <p:nvSpPr>
          <p:cNvPr id="3" name="内容占位符 2">
            <a:extLst>
              <a:ext uri="{FF2B5EF4-FFF2-40B4-BE49-F238E27FC236}">
                <a16:creationId xmlns:a16="http://schemas.microsoft.com/office/drawing/2014/main" id="{34519164-0BD7-F0A1-2A1A-5B317100B20B}"/>
              </a:ext>
            </a:extLst>
          </p:cNvPr>
          <p:cNvSpPr>
            <a:spLocks noGrp="1"/>
          </p:cNvSpPr>
          <p:nvPr>
            <p:ph idx="1"/>
          </p:nvPr>
        </p:nvSpPr>
        <p:spPr/>
        <p:txBody>
          <a:bodyPr>
            <a:normAutofit lnSpcReduction="10000"/>
          </a:bodyPr>
          <a:lstStyle/>
          <a:p>
            <a:r>
              <a:rPr kumimoji="1" lang="en" altLang="zh-CN" dirty="0">
                <a:latin typeface="Times New Roman" panose="02020603050405020304" pitchFamily="18" charset="0"/>
                <a:cs typeface="Times New Roman" panose="02020603050405020304" pitchFamily="18" charset="0"/>
              </a:rPr>
              <a:t>This paper proposes </a:t>
            </a:r>
            <a:r>
              <a:rPr kumimoji="1" lang="en" altLang="zh-CN" dirty="0">
                <a:solidFill>
                  <a:srgbClr val="FF0000"/>
                </a:solidFill>
                <a:latin typeface="Times New Roman" panose="02020603050405020304" pitchFamily="18" charset="0"/>
                <a:cs typeface="Times New Roman" panose="02020603050405020304" pitchFamily="18" charset="0"/>
              </a:rPr>
              <a:t>Demand-driven Navigation </a:t>
            </a:r>
            <a:r>
              <a:rPr kumimoji="1" lang="en" altLang="zh-CN" dirty="0">
                <a:latin typeface="Times New Roman" panose="02020603050405020304" pitchFamily="18" charset="0"/>
                <a:cs typeface="Times New Roman" panose="02020603050405020304" pitchFamily="18" charset="0"/>
              </a:rPr>
              <a:t>which requires an agent to locate an object within the current environment to satisfy a user's demand. </a:t>
            </a:r>
          </a:p>
          <a:p>
            <a:r>
              <a:rPr kumimoji="1" lang="en" altLang="zh-CN" dirty="0">
                <a:latin typeface="Times New Roman" panose="02020603050405020304" pitchFamily="18" charset="0"/>
                <a:cs typeface="Times New Roman" panose="02020603050405020304" pitchFamily="18" charset="0"/>
              </a:rPr>
              <a:t>The existing VON methods are modified to fit to the proposed DDN task and they have not been found to have satisfactory performance on the DDN task.</a:t>
            </a:r>
          </a:p>
          <a:p>
            <a:r>
              <a:rPr kumimoji="1" lang="en" altLang="zh-CN" dirty="0">
                <a:latin typeface="Times New Roman" panose="02020603050405020304" pitchFamily="18" charset="0"/>
                <a:cs typeface="Times New Roman" panose="02020603050405020304" pitchFamily="18" charset="0"/>
              </a:rPr>
              <a:t>This paper proposes to learn </a:t>
            </a:r>
            <a:r>
              <a:rPr kumimoji="1" lang="en" altLang="zh-CN" dirty="0">
                <a:solidFill>
                  <a:srgbClr val="FF0000"/>
                </a:solidFill>
                <a:latin typeface="Times New Roman" panose="02020603050405020304" pitchFamily="18" charset="0"/>
                <a:cs typeface="Times New Roman" panose="02020603050405020304" pitchFamily="18" charset="0"/>
              </a:rPr>
              <a:t>demand-conditioned object attribute features</a:t>
            </a:r>
            <a:r>
              <a:rPr kumimoji="1" lang="en" altLang="zh-CN" dirty="0">
                <a:latin typeface="Times New Roman" panose="02020603050405020304" pitchFamily="18" charset="0"/>
                <a:cs typeface="Times New Roman" panose="02020603050405020304" pitchFamily="18" charset="0"/>
              </a:rPr>
              <a:t> from LLMs and align  them to visual navigation via CLIP.  Experimental results on AI2thor with the </a:t>
            </a:r>
            <a:r>
              <a:rPr kumimoji="1" lang="en" altLang="zh-CN" dirty="0" err="1">
                <a:latin typeface="Times New Roman" panose="02020603050405020304" pitchFamily="18" charset="0"/>
                <a:cs typeface="Times New Roman" panose="02020603050405020304" pitchFamily="18" charset="0"/>
              </a:rPr>
              <a:t>ProcThor</a:t>
            </a:r>
            <a:r>
              <a:rPr kumimoji="1" lang="en" altLang="zh-CN" dirty="0">
                <a:latin typeface="Times New Roman" panose="02020603050405020304" pitchFamily="18" charset="0"/>
                <a:cs typeface="Times New Roman" panose="02020603050405020304" pitchFamily="18" charset="0"/>
              </a:rPr>
              <a:t> dataset demonstrate that the proposed method is effective and outperforms the baselines.</a:t>
            </a:r>
            <a:endParaRPr kumimoji="1"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6630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2B5EC-ADC4-E593-914B-368B37F7D33D}"/>
              </a:ext>
            </a:extLst>
          </p:cNvPr>
          <p:cNvSpPr>
            <a:spLocks noGrp="1"/>
          </p:cNvSpPr>
          <p:nvPr>
            <p:ph type="ctrTitle"/>
          </p:nvPr>
        </p:nvSpPr>
        <p:spPr/>
        <p:txBody>
          <a:bodyPr>
            <a:normAutofit/>
          </a:bodyPr>
          <a:lstStyle/>
          <a:p>
            <a:r>
              <a:rPr kumimoji="1" lang="en" altLang="zh-CN" sz="4400" dirty="0">
                <a:latin typeface="Times New Roman" panose="02020603050405020304" pitchFamily="18" charset="0"/>
                <a:cs typeface="Times New Roman" panose="02020603050405020304" pitchFamily="18" charset="0"/>
              </a:rPr>
              <a:t>Find What You Want: Learning Demand-conditioned Object Attribute Space for Demand-driven Navigation</a:t>
            </a:r>
            <a:endParaRPr kumimoji="1" lang="zh-CN" altLang="en-US" sz="4400" dirty="0">
              <a:latin typeface="Times New Roman" panose="02020603050405020304" pitchFamily="18" charset="0"/>
              <a:cs typeface="Times New Roman" panose="02020603050405020304" pitchFamily="18" charset="0"/>
            </a:endParaRPr>
          </a:p>
        </p:txBody>
      </p:sp>
      <p:sp>
        <p:nvSpPr>
          <p:cNvPr id="3" name="副标题 2">
            <a:extLst>
              <a:ext uri="{FF2B5EF4-FFF2-40B4-BE49-F238E27FC236}">
                <a16:creationId xmlns:a16="http://schemas.microsoft.com/office/drawing/2014/main" id="{4A851D70-A79E-EE86-EF42-5BB9CC04EEE2}"/>
              </a:ext>
            </a:extLst>
          </p:cNvPr>
          <p:cNvSpPr>
            <a:spLocks noGrp="1"/>
          </p:cNvSpPr>
          <p:nvPr>
            <p:ph type="subTitle" idx="1"/>
          </p:nvPr>
        </p:nvSpPr>
        <p:spPr/>
        <p:txBody>
          <a:bodyPr/>
          <a:lstStyle/>
          <a:p>
            <a:r>
              <a:rPr kumimoji="1" lang="en-US" altLang="zh-CN" dirty="0">
                <a:latin typeface="Times New Roman" panose="02020603050405020304" pitchFamily="18" charset="0"/>
                <a:cs typeface="Times New Roman" panose="02020603050405020304" pitchFamily="18" charset="0"/>
              </a:rPr>
              <a:t>NeurIPS 2023</a:t>
            </a:r>
          </a:p>
          <a:p>
            <a:r>
              <a:rPr kumimoji="1" lang="en-US" altLang="zh-CN" dirty="0">
                <a:latin typeface="Times New Roman" panose="02020603050405020304" pitchFamily="18" charset="0"/>
                <a:cs typeface="Times New Roman" panose="02020603050405020304" pitchFamily="18" charset="0"/>
              </a:rPr>
              <a:t>[Audio Included]</a:t>
            </a:r>
          </a:p>
          <a:p>
            <a:r>
              <a:rPr kumimoji="1" lang="en-US" altLang="zh-CN" dirty="0">
                <a:latin typeface="Times New Roman" panose="02020603050405020304" pitchFamily="18" charset="0"/>
                <a:cs typeface="Times New Roman" panose="02020603050405020304" pitchFamily="18" charset="0"/>
              </a:rPr>
              <a:t>Thank you for watching!</a:t>
            </a:r>
            <a:endParaRPr kumimoji="1"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6669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6A7F90-22D2-F5B3-B4CA-38C5A8FBC6AC}"/>
              </a:ext>
            </a:extLst>
          </p:cNvPr>
          <p:cNvSpPr>
            <a:spLocks noGrp="1"/>
          </p:cNvSpPr>
          <p:nvPr>
            <p:ph type="title"/>
          </p:nvPr>
        </p:nvSpPr>
        <p:spPr/>
        <p:txBody>
          <a:bodyPr/>
          <a:lstStyle/>
          <a:p>
            <a:r>
              <a:rPr kumimoji="1" lang="en-US" altLang="zh-CN" dirty="0">
                <a:latin typeface="Times New Roman" panose="02020603050405020304" pitchFamily="18" charset="0"/>
                <a:cs typeface="Times New Roman" panose="02020603050405020304" pitchFamily="18" charset="0"/>
              </a:rPr>
              <a:t>1. Introduction</a:t>
            </a:r>
            <a:endParaRPr kumimoji="1" lang="zh-CN" altLang="en-US" dirty="0">
              <a:latin typeface="Times New Roman" panose="02020603050405020304" pitchFamily="18" charset="0"/>
              <a:cs typeface="Times New Roman" panose="02020603050405020304" pitchFamily="18" charset="0"/>
            </a:endParaRPr>
          </a:p>
        </p:txBody>
      </p:sp>
      <p:pic>
        <p:nvPicPr>
          <p:cNvPr id="1026" name="Picture 2">
            <a:extLst>
              <a:ext uri="{FF2B5EF4-FFF2-40B4-BE49-F238E27FC236}">
                <a16:creationId xmlns:a16="http://schemas.microsoft.com/office/drawing/2014/main" id="{417A5416-B308-47BA-BEE9-7D57BDCD7B6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04850" y="1501445"/>
            <a:ext cx="10782300" cy="457200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FC9EC3D7-51FB-4DDC-ACC9-59B23736AF8C}"/>
              </a:ext>
            </a:extLst>
          </p:cNvPr>
          <p:cNvSpPr txBox="1"/>
          <p:nvPr/>
        </p:nvSpPr>
        <p:spPr>
          <a:xfrm>
            <a:off x="307238" y="6525158"/>
            <a:ext cx="4937760" cy="369332"/>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The GIF is from Habitat Challenge 2023</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6608615"/>
      </p:ext>
    </p:extLst>
  </p:cSld>
  <p:clrMapOvr>
    <a:masterClrMapping/>
  </p:clrMapOvr>
  <mc:AlternateContent xmlns:mc="http://schemas.openxmlformats.org/markup-compatibility/2006" xmlns:p14="http://schemas.microsoft.com/office/powerpoint/2010/main">
    <mc:Choice Requires="p14">
      <p:transition spd="slow" p14:dur="2000" advTm="38718"/>
    </mc:Choice>
    <mc:Fallback xmlns="">
      <p:transition spd="slow" advTm="3871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358B9C-827D-053F-56C9-36C6CF89C6F4}"/>
              </a:ext>
            </a:extLst>
          </p:cNvPr>
          <p:cNvSpPr>
            <a:spLocks noGrp="1"/>
          </p:cNvSpPr>
          <p:nvPr>
            <p:ph type="title"/>
          </p:nvPr>
        </p:nvSpPr>
        <p:spPr/>
        <p:txBody>
          <a:bodyPr/>
          <a:lstStyle/>
          <a:p>
            <a:r>
              <a:rPr kumimoji="1" lang="en-US" altLang="zh-CN" dirty="0">
                <a:latin typeface="Times New Roman" panose="02020603050405020304" pitchFamily="18" charset="0"/>
                <a:cs typeface="Times New Roman" panose="02020603050405020304" pitchFamily="18" charset="0"/>
              </a:rPr>
              <a:t>2.</a:t>
            </a:r>
            <a:r>
              <a:rPr kumimoji="1" lang="zh-CN" altLang="en-US" dirty="0">
                <a:latin typeface="Times New Roman" panose="02020603050405020304" pitchFamily="18" charset="0"/>
                <a:cs typeface="Times New Roman" panose="02020603050405020304" pitchFamily="18" charset="0"/>
              </a:rPr>
              <a:t> </a:t>
            </a:r>
            <a:r>
              <a:rPr kumimoji="1" lang="en-US" altLang="zh-CN" dirty="0">
                <a:latin typeface="Times New Roman" panose="02020603050405020304" pitchFamily="18" charset="0"/>
                <a:cs typeface="Times New Roman" panose="02020603050405020304" pitchFamily="18" charset="0"/>
              </a:rPr>
              <a:t>Demand-driven Navigation (DDN)</a:t>
            </a:r>
            <a:endParaRPr kumimoji="1" lang="zh-CN" altLang="en-US" dirty="0">
              <a:latin typeface="Times New Roman" panose="02020603050405020304" pitchFamily="18" charset="0"/>
              <a:cs typeface="Times New Roman" panose="02020603050405020304" pitchFamily="18" charset="0"/>
            </a:endParaRPr>
          </a:p>
        </p:txBody>
      </p:sp>
      <p:pic>
        <p:nvPicPr>
          <p:cNvPr id="8" name="图片 7">
            <a:extLst>
              <a:ext uri="{FF2B5EF4-FFF2-40B4-BE49-F238E27FC236}">
                <a16:creationId xmlns:a16="http://schemas.microsoft.com/office/drawing/2014/main" id="{13E8D036-19AD-45C4-AAAC-169D125F446E}"/>
              </a:ext>
            </a:extLst>
          </p:cNvPr>
          <p:cNvPicPr>
            <a:picLocks noChangeAspect="1"/>
          </p:cNvPicPr>
          <p:nvPr/>
        </p:nvPicPr>
        <p:blipFill rotWithShape="1">
          <a:blip r:embed="rId4"/>
          <a:srcRect r="6100"/>
          <a:stretch/>
        </p:blipFill>
        <p:spPr>
          <a:xfrm>
            <a:off x="534009" y="2088560"/>
            <a:ext cx="11448288" cy="3529444"/>
          </a:xfrm>
          <a:prstGeom prst="rect">
            <a:avLst/>
          </a:prstGeom>
        </p:spPr>
      </p:pic>
      <p:pic>
        <p:nvPicPr>
          <p:cNvPr id="10" name="图片 9">
            <a:extLst>
              <a:ext uri="{FF2B5EF4-FFF2-40B4-BE49-F238E27FC236}">
                <a16:creationId xmlns:a16="http://schemas.microsoft.com/office/drawing/2014/main" id="{9167F0A2-D6D5-4FEF-8575-B10C30250079}"/>
              </a:ext>
            </a:extLst>
          </p:cNvPr>
          <p:cNvPicPr>
            <a:picLocks noChangeAspect="1"/>
          </p:cNvPicPr>
          <p:nvPr/>
        </p:nvPicPr>
        <p:blipFill>
          <a:blip r:embed="rId5"/>
          <a:stretch>
            <a:fillRect/>
          </a:stretch>
        </p:blipFill>
        <p:spPr>
          <a:xfrm>
            <a:off x="7038366" y="3429000"/>
            <a:ext cx="481370" cy="800115"/>
          </a:xfrm>
          <a:prstGeom prst="rect">
            <a:avLst/>
          </a:prstGeom>
        </p:spPr>
      </p:pic>
      <p:pic>
        <p:nvPicPr>
          <p:cNvPr id="12" name="图片 11">
            <a:extLst>
              <a:ext uri="{FF2B5EF4-FFF2-40B4-BE49-F238E27FC236}">
                <a16:creationId xmlns:a16="http://schemas.microsoft.com/office/drawing/2014/main" id="{0B55C44C-EB11-40B6-9CF8-A80A4B9F216C}"/>
              </a:ext>
            </a:extLst>
          </p:cNvPr>
          <p:cNvPicPr>
            <a:picLocks noChangeAspect="1"/>
          </p:cNvPicPr>
          <p:nvPr/>
        </p:nvPicPr>
        <p:blipFill>
          <a:blip r:embed="rId6"/>
          <a:stretch>
            <a:fillRect/>
          </a:stretch>
        </p:blipFill>
        <p:spPr>
          <a:xfrm>
            <a:off x="10645000" y="5296204"/>
            <a:ext cx="976830" cy="976830"/>
          </a:xfrm>
          <a:prstGeom prst="rect">
            <a:avLst/>
          </a:prstGeom>
        </p:spPr>
      </p:pic>
      <p:pic>
        <p:nvPicPr>
          <p:cNvPr id="22" name="图片 21">
            <a:extLst>
              <a:ext uri="{FF2B5EF4-FFF2-40B4-BE49-F238E27FC236}">
                <a16:creationId xmlns:a16="http://schemas.microsoft.com/office/drawing/2014/main" id="{7B06DDBA-7FF7-4960-82EE-1C2A51DECC35}"/>
              </a:ext>
            </a:extLst>
          </p:cNvPr>
          <p:cNvPicPr>
            <a:picLocks noChangeAspect="1"/>
          </p:cNvPicPr>
          <p:nvPr/>
        </p:nvPicPr>
        <p:blipFill>
          <a:blip r:embed="rId7"/>
          <a:stretch>
            <a:fillRect/>
          </a:stretch>
        </p:blipFill>
        <p:spPr>
          <a:xfrm>
            <a:off x="8290559" y="3708400"/>
            <a:ext cx="1114241" cy="424923"/>
          </a:xfrm>
          <a:prstGeom prst="rect">
            <a:avLst/>
          </a:prstGeom>
        </p:spPr>
      </p:pic>
      <p:pic>
        <p:nvPicPr>
          <p:cNvPr id="24" name="图片 23">
            <a:extLst>
              <a:ext uri="{FF2B5EF4-FFF2-40B4-BE49-F238E27FC236}">
                <a16:creationId xmlns:a16="http://schemas.microsoft.com/office/drawing/2014/main" id="{3B3FE9DE-67A6-4A29-8FB8-0564366A1BE4}"/>
              </a:ext>
            </a:extLst>
          </p:cNvPr>
          <p:cNvPicPr>
            <a:picLocks noChangeAspect="1"/>
          </p:cNvPicPr>
          <p:nvPr/>
        </p:nvPicPr>
        <p:blipFill>
          <a:blip r:embed="rId8"/>
          <a:stretch>
            <a:fillRect/>
          </a:stretch>
        </p:blipFill>
        <p:spPr>
          <a:xfrm>
            <a:off x="6997979" y="2958538"/>
            <a:ext cx="1043514" cy="543053"/>
          </a:xfrm>
          <a:prstGeom prst="rect">
            <a:avLst/>
          </a:prstGeom>
        </p:spPr>
      </p:pic>
      <p:pic>
        <p:nvPicPr>
          <p:cNvPr id="26" name="图片 25">
            <a:extLst>
              <a:ext uri="{FF2B5EF4-FFF2-40B4-BE49-F238E27FC236}">
                <a16:creationId xmlns:a16="http://schemas.microsoft.com/office/drawing/2014/main" id="{640A319A-D381-4683-9E64-1EEC979453E6}"/>
              </a:ext>
            </a:extLst>
          </p:cNvPr>
          <p:cNvPicPr>
            <a:picLocks noChangeAspect="1"/>
          </p:cNvPicPr>
          <p:nvPr/>
        </p:nvPicPr>
        <p:blipFill>
          <a:blip r:embed="rId9"/>
          <a:stretch>
            <a:fillRect/>
          </a:stretch>
        </p:blipFill>
        <p:spPr>
          <a:xfrm>
            <a:off x="6892197" y="2995058"/>
            <a:ext cx="1255077" cy="506533"/>
          </a:xfrm>
          <a:prstGeom prst="rect">
            <a:avLst/>
          </a:prstGeom>
        </p:spPr>
      </p:pic>
      <p:pic>
        <p:nvPicPr>
          <p:cNvPr id="28" name="图片 27">
            <a:extLst>
              <a:ext uri="{FF2B5EF4-FFF2-40B4-BE49-F238E27FC236}">
                <a16:creationId xmlns:a16="http://schemas.microsoft.com/office/drawing/2014/main" id="{BAF18CCB-7FA5-4E7A-9338-81665A457B92}"/>
              </a:ext>
            </a:extLst>
          </p:cNvPr>
          <p:cNvPicPr>
            <a:picLocks noChangeAspect="1"/>
          </p:cNvPicPr>
          <p:nvPr/>
        </p:nvPicPr>
        <p:blipFill>
          <a:blip r:embed="rId10"/>
          <a:stretch>
            <a:fillRect/>
          </a:stretch>
        </p:blipFill>
        <p:spPr>
          <a:xfrm>
            <a:off x="8359840" y="3708400"/>
            <a:ext cx="975677" cy="459743"/>
          </a:xfrm>
          <a:prstGeom prst="rect">
            <a:avLst/>
          </a:prstGeom>
        </p:spPr>
      </p:pic>
      <p:pic>
        <p:nvPicPr>
          <p:cNvPr id="30" name="图片 29">
            <a:extLst>
              <a:ext uri="{FF2B5EF4-FFF2-40B4-BE49-F238E27FC236}">
                <a16:creationId xmlns:a16="http://schemas.microsoft.com/office/drawing/2014/main" id="{D2F71633-99E6-4B6D-8733-E22107FE6C4D}"/>
              </a:ext>
            </a:extLst>
          </p:cNvPr>
          <p:cNvPicPr>
            <a:picLocks noChangeAspect="1"/>
          </p:cNvPicPr>
          <p:nvPr/>
        </p:nvPicPr>
        <p:blipFill>
          <a:blip r:embed="rId11"/>
          <a:stretch>
            <a:fillRect/>
          </a:stretch>
        </p:blipFill>
        <p:spPr>
          <a:xfrm>
            <a:off x="6678677" y="2977028"/>
            <a:ext cx="1636077" cy="543347"/>
          </a:xfrm>
          <a:prstGeom prst="rect">
            <a:avLst/>
          </a:prstGeom>
        </p:spPr>
      </p:pic>
      <p:pic>
        <p:nvPicPr>
          <p:cNvPr id="32" name="图片 31">
            <a:extLst>
              <a:ext uri="{FF2B5EF4-FFF2-40B4-BE49-F238E27FC236}">
                <a16:creationId xmlns:a16="http://schemas.microsoft.com/office/drawing/2014/main" id="{8BD4E2DA-C5C5-407A-9546-85CA50A89EB5}"/>
              </a:ext>
            </a:extLst>
          </p:cNvPr>
          <p:cNvPicPr>
            <a:picLocks noChangeAspect="1"/>
          </p:cNvPicPr>
          <p:nvPr/>
        </p:nvPicPr>
        <p:blipFill>
          <a:blip r:embed="rId12"/>
          <a:stretch>
            <a:fillRect/>
          </a:stretch>
        </p:blipFill>
        <p:spPr>
          <a:xfrm>
            <a:off x="9335517" y="2825735"/>
            <a:ext cx="1148397" cy="541129"/>
          </a:xfrm>
          <a:prstGeom prst="rect">
            <a:avLst/>
          </a:prstGeom>
        </p:spPr>
      </p:pic>
      <p:pic>
        <p:nvPicPr>
          <p:cNvPr id="20" name="图片 19">
            <a:extLst>
              <a:ext uri="{FF2B5EF4-FFF2-40B4-BE49-F238E27FC236}">
                <a16:creationId xmlns:a16="http://schemas.microsoft.com/office/drawing/2014/main" id="{0F53EDE0-E260-4F31-95C1-1209F0927AC6}"/>
              </a:ext>
            </a:extLst>
          </p:cNvPr>
          <p:cNvPicPr>
            <a:picLocks noChangeAspect="1"/>
          </p:cNvPicPr>
          <p:nvPr/>
        </p:nvPicPr>
        <p:blipFill>
          <a:blip r:embed="rId13"/>
          <a:stretch>
            <a:fillRect/>
          </a:stretch>
        </p:blipFill>
        <p:spPr>
          <a:xfrm>
            <a:off x="8314720" y="3708400"/>
            <a:ext cx="1090080" cy="487520"/>
          </a:xfrm>
          <a:prstGeom prst="rect">
            <a:avLst/>
          </a:prstGeom>
        </p:spPr>
      </p:pic>
    </p:spTree>
    <p:custDataLst>
      <p:tags r:id="rId1"/>
    </p:custDataLst>
    <p:extLst>
      <p:ext uri="{BB962C8B-B14F-4D97-AF65-F5344CB8AC3E}">
        <p14:creationId xmlns:p14="http://schemas.microsoft.com/office/powerpoint/2010/main" val="2714026880"/>
      </p:ext>
    </p:extLst>
  </p:cSld>
  <p:clrMapOvr>
    <a:masterClrMapping/>
  </p:clrMapOvr>
  <mc:AlternateContent xmlns:mc="http://schemas.openxmlformats.org/markup-compatibility/2006" xmlns:p14="http://schemas.microsoft.com/office/powerpoint/2010/main">
    <mc:Choice Requires="p14">
      <p:transition spd="slow" p14:dur="2000" advTm="50933"/>
    </mc:Choice>
    <mc:Fallback xmlns="">
      <p:transition spd="slow" advTm="5093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781 0.0118 L -0.00781 0.0118 L -0.18607 0.01065 C -0.19518 0.01065 -0.20417 0.01111 -0.21302 0.01504 C -0.21497 0.00069 -0.21276 0.02106 -0.21237 0.00648 C -0.21224 -0.00278 -0.21263 -0.01204 -0.21302 -0.0213 C -0.21302 -0.02269 -0.21341 -0.02408 -0.21367 -0.0257 C -0.2138 -0.02732 -0.21406 -0.02917 -0.21419 -0.03102 C -0.21445 -0.03634 -0.21458 -0.04167 -0.21484 -0.04699 C -0.21497 -0.04861 -0.21536 -0.05046 -0.21536 -0.05232 C -0.21536 -0.08009 -0.21536 -0.07871 -0.21419 -0.09699 C -0.21302 -0.15486 -0.21432 -0.10741 -0.21302 -0.13866 C -0.21276 -0.14421 -0.21263 -0.15 -0.21237 -0.15579 C -0.21224 -0.16065 -0.21185 -0.1706 -0.21185 -0.1706 L -0.21185 -0.1706 L -0.2112 -0.17477 " pathEditMode="relative" ptsTypes="AAAAAAAAAAAAAAAA">
                                      <p:cBhvr>
                                        <p:cTn id="6" dur="3000" fill="hold"/>
                                        <p:tgtEl>
                                          <p:spTgt spid="1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30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30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2000"/>
                                  </p:stCondLst>
                                  <p:childTnLst>
                                    <p:animEffect transition="out" filter="fade">
                                      <p:cBhvr>
                                        <p:cTn id="20" dur="500"/>
                                        <p:tgtEl>
                                          <p:spTgt spid="22"/>
                                        </p:tgtEl>
                                      </p:cBhvr>
                                    </p:animEffect>
                                    <p:set>
                                      <p:cBhvr>
                                        <p:cTn id="21" dur="1" fill="hold">
                                          <p:stCondLst>
                                            <p:cond delay="499"/>
                                          </p:stCondLst>
                                        </p:cTn>
                                        <p:tgtEl>
                                          <p:spTgt spid="22"/>
                                        </p:tgtEl>
                                        <p:attrNameLst>
                                          <p:attrName>style.visibility</p:attrName>
                                        </p:attrNameLst>
                                      </p:cBhvr>
                                      <p:to>
                                        <p:strVal val="hidden"/>
                                      </p:to>
                                    </p:set>
                                  </p:childTnLst>
                                </p:cTn>
                              </p:par>
                              <p:par>
                                <p:cTn id="22" presetID="10" presetClass="exit" presetSubtype="0" fill="hold" nodeType="withEffect">
                                  <p:stCondLst>
                                    <p:cond delay="2000"/>
                                  </p:stCondLst>
                                  <p:childTnLst>
                                    <p:animEffect transition="out" filter="fade">
                                      <p:cBhvr>
                                        <p:cTn id="23" dur="500"/>
                                        <p:tgtEl>
                                          <p:spTgt spid="24"/>
                                        </p:tgtEl>
                                      </p:cBhvr>
                                    </p:animEffect>
                                    <p:set>
                                      <p:cBhvr>
                                        <p:cTn id="24" dur="1" fill="hold">
                                          <p:stCondLst>
                                            <p:cond delay="499"/>
                                          </p:stCondLst>
                                        </p:cTn>
                                        <p:tgtEl>
                                          <p:spTgt spid="2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nodeType="clickEffect">
                                  <p:stCondLst>
                                    <p:cond delay="0"/>
                                  </p:stCondLst>
                                  <p:childTnLst>
                                    <p:animMotion origin="layout" path="M -0.0004 -0.00069 L -0.0004 -0.00069 C -0.00196 0.00093 -0.00352 0.00209 -0.00495 0.00371 C -0.00586 0.00486 -0.00691 0.00648 -0.00795 0.00741 C -0.01159 0.01088 -0.01263 0.01135 -0.01706 0.01273 C -0.02188 0.01412 -0.02136 0.01412 -0.0237 0.01412 L -0.02748 0.01574 C -0.0306 0.01528 -0.03399 0.01667 -0.03711 0.01482 C -0.03855 0.01389 -0.0392 0.01065 -0.03998 0.00834 C -0.04102 0.00486 -0.04167 0.00139 -0.04245 -0.00208 C -0.04271 -0.00324 -0.04297 -0.00416 -0.04323 -0.00509 C -0.04284 -0.00764 -0.04284 -0.01041 -0.04206 -0.0125 C -0.04063 -0.01597 -0.03451 -0.01713 -0.03334 -0.01759 C -0.02904 -0.01597 -0.02474 -0.01389 -0.02045 -0.0125 C -0.01654 -0.01134 -0.01263 -0.01111 -0.00873 -0.01018 C 0.00638 -0.0074 -0.02344 -0.00995 0.0246 -0.00879 L 0.04674 -0.00949 C 0.04765 -0.00949 0.04869 -0.00995 0.0496 -0.01018 C 0.05273 -0.01157 0.05416 -0.01389 0.05716 -0.01759 C 0.06263 -0.02477 0.06054 -0.02083 0.0638 -0.0287 C 0.06315 -0.0331 0.06276 -0.0375 0.06171 -0.04143 C 0.06106 -0.04398 0.05976 -0.04583 0.05872 -0.04814 C 0.05651 -0.05301 0.05546 -0.05555 0.05208 -0.05833 C 0.04609 -0.06342 0.03932 -0.06273 0.03294 -0.06435 C 0.0125 -0.06944 0.02994 -0.06736 0.01041 -0.06875 C 0.00143 -0.06828 -0.00756 -0.06736 -0.01667 -0.06736 C -0.01797 -0.06736 -0.01941 -0.06736 -0.02045 -0.06875 C -0.02201 -0.07129 -0.02266 -0.07523 -0.0237 -0.07847 C -0.02383 -0.08217 -0.02461 -0.08588 -0.02409 -0.08958 C -0.0237 -0.09213 -0.02227 -0.09352 -0.02123 -0.09537 C -0.01836 -0.10069 -0.01537 -0.10578 -0.0125 -0.11088 C -0.01094 -0.11389 -0.00938 -0.11666 -0.00795 -0.1199 C -0.00599 -0.12407 -0.00274 -0.13171 4.79167E-6 -0.13611 C 0.00533 -0.14444 0.00325 -0.14305 0.00664 -0.14514 C 0.00859 -0.14259 0.01197 -0.14166 0.0125 -0.13773 C 0.0138 -0.12847 0.00872 -0.10301 0.01588 -0.09328 C 0.01692 -0.09166 0.02473 -0.09004 0.02747 -0.08958 C 0.05364 -0.09467 0.01731 -0.08773 0.04205 -0.09166 C 0.0526 -0.09352 0.05664 -0.09514 0.06588 -0.09537 L 0.11549 -0.09699 L 0.15755 -0.09907 C 0.15885 -0.1 0.16054 -0.10046 0.16171 -0.10208 C 0.16432 -0.10555 0.16601 -0.11111 0.16875 -0.11389 C 0.17643 -0.12176 0.172 -0.11759 0.18216 -0.12569 C 0.18281 -0.12708 0.18333 -0.12847 0.18424 -0.12939 C 0.18971 -0.13634 0.19557 -0.13912 0.20208 -0.14282 C 0.2052 -0.14467 0.20846 -0.1456 0.21171 -0.14722 C 0.21354 -0.14814 0.21523 -0.14953 0.21705 -0.15023 C 0.21835 -0.15069 0.21966 -0.15069 0.22083 -0.15092 L 0.23125 -0.15231 L 0.24622 -0.15162 C 0.24778 -0.15162 0.24934 -0.15115 0.25091 -0.15092 L 0.26966 -0.14722 C 0.26992 -0.14699 0.27434 -0.14514 0.27539 -0.14352 C 0.27591 -0.14282 0.2763 -0.14166 0.27669 -0.14051 C 0.27708 -0.13727 0.27773 -0.13333 0.27669 -0.13032 C 0.27604 -0.12847 0.27487 -0.12754 0.27382 -0.12662 C 0.2733 -0.12592 0.27265 -0.12592 0.27213 -0.12569 C 0.26927 -0.12523 0.26653 -0.12453 0.2638 -0.1243 C 0.25559 -0.12361 0.24739 -0.12338 0.23919 -0.12291 C 0.23776 -0.12222 0.23645 -0.12199 0.23502 -0.12129 C 0.23385 -0.12083 0.23281 -0.12014 0.23164 -0.1199 C 0.22994 -0.11921 0.22812 -0.11898 0.2263 -0.11828 C 0.22109 -0.11666 0.21302 -0.11342 0.20794 -0.11018 C 0.2026 -0.10694 0.19687 -0.10463 0.19205 -0.09907 C 0.19166 -0.09861 0.19127 -0.09814 0.19088 -0.09768 C 0.18606 -0.0912 0.18229 -0.08426 0.17539 -0.08356 C 0.15 -0.08078 0.16627 -0.08217 0.12669 -0.08055 L 0.11875 -0.07847 C 0.10377 -0.07453 0.10533 -0.075 0.09622 -0.07314 C 0.09583 -0.07291 0.09544 -0.07291 0.09505 -0.07245 C 0.09244 -0.07014 0.0875 -0.06504 0.0875 -0.06504 C 0.0871 -0.06389 0.08567 -0.06018 0.08541 -0.05926 C 0.08515 -0.05764 0.08515 -0.05625 0.08502 -0.05463 C 0.08528 -0.05139 0.08463 -0.03518 0.08841 -0.03032 C 0.08919 -0.02916 0.09023 -0.0287 0.09127 -0.02801 C 0.09362 -0.02662 0.09596 -0.025 0.0983 -0.0243 C 0.10468 -0.02268 0.11757 -0.02129 0.11757 -0.02129 C 0.12812 -0.02222 0.13867 -0.02222 0.14921 -0.02361 C 0.15559 -0.02453 0.16197 -0.02685 0.16835 -0.02801 L 0.17708 -0.02963 C 0.18085 -0.03102 0.1845 -0.03287 0.18841 -0.03402 C 0.19218 -0.03518 0.19609 -0.03564 0.2 -0.03611 C 0.21445 -0.03842 0.2082 -0.03703 0.22122 -0.03842 C 0.22513 -0.03889 0.22903 -0.03935 0.23294 -0.03981 C 0.2375 -0.0412 0.24648 -0.04375 0.25169 -0.04444 C 0.25533 -0.04467 0.25885 -0.0449 0.2625 -0.04514 C 0.26302 -0.0449 0.27656 -0.04814 0.28007 -0.03981 C 0.28059 -0.03842 0.28098 -0.03657 0.28125 -0.03472 C 0.28164 -0.03287 0.28177 -0.03078 0.28216 -0.0287 C 0.2819 -0.02685 0.28216 -0.02453 0.28164 -0.02291 C 0.28098 -0.0206 0.27877 -0.01875 0.27747 -0.01759 C 0.27656 -0.01689 0.27565 -0.01597 0.2746 -0.01551 C 0.27044 -0.01365 0.26627 -0.01296 0.2621 -0.0125 C 0.25794 -0.01227 0.25377 -0.01203 0.2496 -0.0118 C 0.23671 -0.01018 0.24908 -0.01157 0.22591 -0.01018 C 0.21718 -0.00972 0.21119 -0.00902 0.20208 -0.0081 L 0.18541 -0.00648 C 0.18281 -0.00602 0.1746 -0.00463 0.17174 -0.0037 C 0.16992 -0.00301 0.16809 -0.00162 0.16627 -0.00139 C 0.15156 -0.00046 0.13684 -0.00092 0.12213 -0.00069 C 0.11783 -0.00046 0.11354 -0.00069 0.10924 -3.33333E-6 C 0.10612 0.0007 0.10312 0.00209 0.1 0.00301 C 0.09778 0.00371 0.09557 0.00394 0.09335 0.00463 C 0.09153 0.00486 0.08971 0.00556 0.08789 0.00602 C 0.08567 0.00648 0.08346 0.00695 0.08125 0.00741 C 0.08033 0.00764 0.07929 0.00787 0.07838 0.00834 C 0.07317 0.01135 0.07643 0.00973 0.06705 0.01273 C 0.06627 0.01297 0.06549 0.0132 0.06458 0.01343 C 0.05664 0.01459 0.06106 0.01389 0.05169 0.01482 C 0.02799 0.01343 0.03632 0.01574 0.0263 0.01273 C 0.02604 0.0125 0.02122 0.00926 0.02044 0.00903 C 0.01888 0.00857 0.01744 0.00857 0.01588 0.00834 C 0.01419 0.00695 0.01263 0.00556 0.0108 0.00463 C 0.01041 0.00417 0.01002 0.00417 0.00963 0.00371 C 0.00885 0.00324 0.0082 0.00255 0.00755 0.00232 C 0.00638 0.00186 0.00533 0.00186 0.00416 0.00162 C 0.00364 0.00093 0.00312 -3.33333E-6 0.00247 -0.00069 C 0.00221 -0.00115 0.00169 -0.00115 0.0013 -0.00139 C 0.00104 -0.00162 -0.00013 -0.00069 -0.0004 -0.00069 Z " pathEditMode="relative" ptsTypes="AAAAAAAAAAAAAAAAAAAAAAAAAAAAAAAAAAAAAAAAAAAAAAAAAAAAAAAAAAAAAAAAAAAAAAAAAAAAAAAAAAAAAAAAAAAAAAAAAAAAAAAAAAAAAAAAAAAAAAAA">
                                      <p:cBhvr>
                                        <p:cTn id="28" dur="10000" fill="hold"/>
                                        <p:tgtEl>
                                          <p:spTgt spid="10"/>
                                        </p:tgtEl>
                                        <p:attrNameLst>
                                          <p:attrName>ppt_x</p:attrName>
                                          <p:attrName>ppt_y</p:attrName>
                                        </p:attrNameLst>
                                      </p:cBhvr>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2000"/>
                                  </p:stCondLst>
                                  <p:childTnLst>
                                    <p:animEffect transition="out" filter="fade">
                                      <p:cBhvr>
                                        <p:cTn id="37" dur="500"/>
                                        <p:tgtEl>
                                          <p:spTgt spid="26"/>
                                        </p:tgtEl>
                                      </p:cBhvr>
                                    </p:animEffect>
                                    <p:set>
                                      <p:cBhvr>
                                        <p:cTn id="38" dur="1" fill="hold">
                                          <p:stCondLst>
                                            <p:cond delay="499"/>
                                          </p:stCondLst>
                                        </p:cTn>
                                        <p:tgtEl>
                                          <p:spTgt spid="2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50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2000"/>
                                  </p:stCondLst>
                                  <p:childTnLst>
                                    <p:animEffect transition="out" filter="fade">
                                      <p:cBhvr>
                                        <p:cTn id="52" dur="500"/>
                                        <p:tgtEl>
                                          <p:spTgt spid="28"/>
                                        </p:tgtEl>
                                      </p:cBhvr>
                                    </p:animEffect>
                                    <p:set>
                                      <p:cBhvr>
                                        <p:cTn id="53" dur="1" fill="hold">
                                          <p:stCondLst>
                                            <p:cond delay="499"/>
                                          </p:stCondLst>
                                        </p:cTn>
                                        <p:tgtEl>
                                          <p:spTgt spid="28"/>
                                        </p:tgtEl>
                                        <p:attrNameLst>
                                          <p:attrName>style.visibility</p:attrName>
                                        </p:attrNameLst>
                                      </p:cBhvr>
                                      <p:to>
                                        <p:strVal val="hidden"/>
                                      </p:to>
                                    </p:set>
                                  </p:childTnLst>
                                </p:cTn>
                              </p:par>
                              <p:par>
                                <p:cTn id="54" presetID="10" presetClass="exit" presetSubtype="0" fill="hold" nodeType="withEffect">
                                  <p:stCondLst>
                                    <p:cond delay="2000"/>
                                  </p:stCondLst>
                                  <p:childTnLst>
                                    <p:animEffect transition="out" filter="fade">
                                      <p:cBhvr>
                                        <p:cTn id="55" dur="500"/>
                                        <p:tgtEl>
                                          <p:spTgt spid="30"/>
                                        </p:tgtEl>
                                      </p:cBhvr>
                                    </p:animEffect>
                                    <p:set>
                                      <p:cBhvr>
                                        <p:cTn id="56" dur="1" fill="hold">
                                          <p:stCondLst>
                                            <p:cond delay="499"/>
                                          </p:stCondLst>
                                        </p:cTn>
                                        <p:tgtEl>
                                          <p:spTgt spid="30"/>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0" presetClass="path" presetSubtype="0" accel="50000" decel="50000" fill="hold" nodeType="clickEffect">
                                  <p:stCondLst>
                                    <p:cond delay="0"/>
                                  </p:stCondLst>
                                  <p:childTnLst>
                                    <p:animMotion origin="layout" path="M 0.00169 0.00162 L 0.00169 0.00162 L 0.01875 0.00672 C 0.01914 0.00695 0.01953 0.00741 0.01992 0.00741 C 0.02122 0.00787 0.02252 0.00787 0.02369 0.00811 C 0.02513 0.00903 0.02656 0.00949 0.02786 0.01042 C 0.03151 0.01297 0.03046 0.01297 0.03333 0.01551 C 0.03632 0.01829 0.03984 0.02014 0.04244 0.02385 C 0.04375 0.02547 0.04505 0.02709 0.04622 0.02894 C 0.047 0.0301 0.04752 0.03172 0.0483 0.03264 C 0.04895 0.03334 0.04973 0.03357 0.05039 0.03403 C 0.05117 0.03588 0.05195 0.03773 0.05286 0.03936 C 0.05377 0.04074 0.05494 0.04144 0.05585 0.04306 C 0.05872 0.04815 0.05651 0.04607 0.05833 0.05116 C 0.05885 0.05278 0.05976 0.05417 0.06041 0.05556 C 0.06184 0.06227 0.06054 0.05672 0.06289 0.06459 C 0.06367 0.06713 0.06484 0.07199 0.06575 0.07408 C 0.06653 0.07593 0.06731 0.07755 0.06835 0.07871 C 0.07161 0.08218 0.07395 0.08218 0.07747 0.08449 C 0.07877 0.08542 0.07994 0.08658 0.08125 0.0875 C 0.08203 0.0882 0.08294 0.08843 0.08372 0.08889 C 0.08593 0.09074 0.08828 0.09236 0.09036 0.09422 C 0.0944 0.09746 0.09283 0.09792 0.09791 0.1 C 0.1026 0.10209 0.10638 0.10278 0.1108 0.10394 C 0.11328 0.10278 0.11627 0.10255 0.11835 0.09931 C 0.11914 0.09815 0.11979 0.09653 0.12044 0.09491 C 0.12161 0.09167 0.12369 0.08449 0.12369 0.08449 C 0.12395 0.08172 0.12395 0.07917 0.12421 0.07639 C 0.12421 0.07523 0.12421 0.07361 0.1246 0.07269 C 0.12578 0.06968 0.12734 0.06736 0.12877 0.06459 C 0.12916 0.06366 0.12955 0.0625 0.12994 0.06158 C 0.13164 0.05718 0.1332 0.05255 0.13502 0.04815 L 0.14296 0.02894 C 0.14362 0.02732 0.14414 0.02523 0.14505 0.02385 C 0.14713 0.02014 0.14921 0.01644 0.1513 0.01273 C 0.15156 0.01204 0.15169 0.01111 0.15208 0.01042 C 0.15312 0.0088 0.15429 0.00741 0.15546 0.00602 C 0.15625 0.00486 0.15703 0.00324 0.15794 0.00232 C 0.16067 -0.00115 0.16171 -0.00115 0.16497 -0.0037 C 0.16588 -0.00439 0.16666 -0.00555 0.16757 -0.00578 C 0.17356 -0.00833 0.19348 -0.00879 0.19375 -0.00879 C 0.19505 -0.01018 0.19583 -0.01134 0.19713 -0.0118 C 0.19739 -0.01203 0.19765 -0.0118 0.19791 -0.0118 L 0.19843 -0.01319 " pathEditMode="relative" ptsTypes="AAAAAAAAAAAAAAAAAAAAAAAAAAAAAAAAAAAAAAAAAAAA">
                                      <p:cBhvr>
                                        <p:cTn id="60" dur="5000" fill="hold"/>
                                        <p:tgtEl>
                                          <p:spTgt spid="10"/>
                                        </p:tgtEl>
                                        <p:attrNameLst>
                                          <p:attrName>ppt_x</p:attrName>
                                          <p:attrName>ppt_y</p:attrName>
                                        </p:attrNameLst>
                                      </p:cBhvr>
                                    </p:animMotion>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50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47171B-2BA5-A08E-31D6-7E90517337CC}"/>
              </a:ext>
            </a:extLst>
          </p:cNvPr>
          <p:cNvSpPr>
            <a:spLocks noGrp="1"/>
          </p:cNvSpPr>
          <p:nvPr>
            <p:ph type="title"/>
          </p:nvPr>
        </p:nvSpPr>
        <p:spPr/>
        <p:txBody>
          <a:bodyPr/>
          <a:lstStyle/>
          <a:p>
            <a:r>
              <a:rPr kumimoji="1" lang="en-US" altLang="zh-CN" dirty="0">
                <a:latin typeface="Times New Roman" panose="02020603050405020304" pitchFamily="18" charset="0"/>
                <a:cs typeface="Times New Roman" panose="02020603050405020304" pitchFamily="18" charset="0"/>
              </a:rPr>
              <a:t>2. Demand-driven Navigation</a:t>
            </a:r>
            <a:endParaRPr kumimoji="1" lang="zh-CN" altLang="en-US" dirty="0">
              <a:latin typeface="Times New Roman" panose="02020603050405020304" pitchFamily="18" charset="0"/>
              <a:cs typeface="Times New Roman" panose="02020603050405020304" pitchFamily="18" charset="0"/>
            </a:endParaRPr>
          </a:p>
        </p:txBody>
      </p:sp>
      <p:sp>
        <p:nvSpPr>
          <p:cNvPr id="3" name="内容占位符 2">
            <a:extLst>
              <a:ext uri="{FF2B5EF4-FFF2-40B4-BE49-F238E27FC236}">
                <a16:creationId xmlns:a16="http://schemas.microsoft.com/office/drawing/2014/main" id="{9D76D3F7-ADC0-A651-EADD-5BB84332691D}"/>
              </a:ext>
            </a:extLst>
          </p:cNvPr>
          <p:cNvSpPr>
            <a:spLocks noGrp="1"/>
          </p:cNvSpPr>
          <p:nvPr>
            <p:ph idx="1"/>
          </p:nvPr>
        </p:nvSpPr>
        <p:spPr/>
        <p:txBody>
          <a:bodyPr/>
          <a:lstStyle/>
          <a:p>
            <a:r>
              <a:rPr kumimoji="1" lang="en-US" altLang="zh-CN" dirty="0">
                <a:latin typeface="Times New Roman" panose="02020603050405020304" pitchFamily="18" charset="0"/>
                <a:cs typeface="Times New Roman" panose="02020603050405020304" pitchFamily="18" charset="0"/>
              </a:rPr>
              <a:t>Benefits</a:t>
            </a:r>
          </a:p>
          <a:p>
            <a:pPr lvl="1"/>
            <a:r>
              <a:rPr kumimoji="1" lang="en-US" altLang="zh-CN" dirty="0">
                <a:latin typeface="Times New Roman" panose="02020603050405020304" pitchFamily="18" charset="0"/>
                <a:cs typeface="Times New Roman" panose="02020603050405020304" pitchFamily="18" charset="0"/>
              </a:rPr>
              <a:t>Human-centric</a:t>
            </a:r>
          </a:p>
          <a:p>
            <a:pPr lvl="1"/>
            <a:r>
              <a:rPr kumimoji="1" lang="en-US" altLang="zh-CN" dirty="0">
                <a:latin typeface="Times New Roman" panose="02020603050405020304" pitchFamily="18" charset="0"/>
                <a:cs typeface="Times New Roman" panose="02020603050405020304" pitchFamily="18" charset="0"/>
              </a:rPr>
              <a:t>Higher demand satisfaction</a:t>
            </a:r>
          </a:p>
          <a:p>
            <a:pPr lvl="1"/>
            <a:r>
              <a:rPr kumimoji="1" lang="en-US" altLang="zh-CN" dirty="0">
                <a:latin typeface="Times New Roman" panose="02020603050405020304" pitchFamily="18" charset="0"/>
                <a:cs typeface="Times New Roman" panose="02020603050405020304" pitchFamily="18" charset="0"/>
              </a:rPr>
              <a:t>Wider description space</a:t>
            </a:r>
          </a:p>
          <a:p>
            <a:r>
              <a:rPr kumimoji="1" lang="en-US" altLang="zh-CN" dirty="0">
                <a:latin typeface="Times New Roman" panose="02020603050405020304" pitchFamily="18" charset="0"/>
                <a:cs typeface="Times New Roman" panose="02020603050405020304" pitchFamily="18" charset="0"/>
              </a:rPr>
              <a:t>Challenges</a:t>
            </a:r>
          </a:p>
          <a:p>
            <a:pPr lvl="1"/>
            <a:r>
              <a:rPr kumimoji="1" lang="en-US" altLang="zh-CN" dirty="0">
                <a:latin typeface="Times New Roman" panose="02020603050405020304" pitchFamily="18" charset="0"/>
                <a:cs typeface="Times New Roman" panose="02020603050405020304" pitchFamily="18" charset="0"/>
              </a:rPr>
              <a:t>The dynamics of the environment</a:t>
            </a:r>
          </a:p>
          <a:p>
            <a:pPr lvl="1"/>
            <a:r>
              <a:rPr kumimoji="1" lang="en-US" altLang="zh-CN" dirty="0">
                <a:latin typeface="Times New Roman" panose="02020603050405020304" pitchFamily="18" charset="0"/>
                <a:cs typeface="Times New Roman" panose="02020603050405020304" pitchFamily="18" charset="0"/>
              </a:rPr>
              <a:t>Harder reasoning</a:t>
            </a:r>
          </a:p>
          <a:p>
            <a:pPr lvl="1"/>
            <a:r>
              <a:rPr kumimoji="1" lang="en-US" altLang="zh-CN" dirty="0">
                <a:latin typeface="Times New Roman" panose="02020603050405020304" pitchFamily="18" charset="0"/>
                <a:cs typeface="Times New Roman" panose="02020603050405020304" pitchFamily="18" charset="0"/>
              </a:rPr>
              <a:t>Common sense understanding of objects</a:t>
            </a:r>
          </a:p>
          <a:p>
            <a:endParaRPr kumimoji="1" lang="en-US"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5447132"/>
      </p:ext>
    </p:extLst>
  </p:cSld>
  <p:clrMapOvr>
    <a:masterClrMapping/>
  </p:clrMapOvr>
  <mc:AlternateContent xmlns:mc="http://schemas.openxmlformats.org/markup-compatibility/2006" xmlns:p14="http://schemas.microsoft.com/office/powerpoint/2010/main">
    <mc:Choice Requires="p14">
      <p:transition spd="slow" p14:dur="2000" advTm="114393"/>
    </mc:Choice>
    <mc:Fallback xmlns="">
      <p:transition spd="slow" advTm="114393"/>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AA19D2-C4CC-79C9-23AE-9C74646324B5}"/>
              </a:ext>
            </a:extLst>
          </p:cNvPr>
          <p:cNvSpPr>
            <a:spLocks noGrp="1"/>
          </p:cNvSpPr>
          <p:nvPr>
            <p:ph type="title"/>
          </p:nvPr>
        </p:nvSpPr>
        <p:spPr/>
        <p:txBody>
          <a:bodyPr/>
          <a:lstStyle/>
          <a:p>
            <a:r>
              <a:rPr kumimoji="1" lang="en-US" altLang="zh-CN" dirty="0">
                <a:latin typeface="Times New Roman" panose="02020603050405020304" pitchFamily="18" charset="0"/>
                <a:cs typeface="Times New Roman" panose="02020603050405020304" pitchFamily="18" charset="0"/>
              </a:rPr>
              <a:t>3. Method</a:t>
            </a:r>
            <a:endParaRPr kumimoji="1" lang="zh-CN" altLang="en-US" dirty="0">
              <a:latin typeface="Times New Roman" panose="02020603050405020304" pitchFamily="18" charset="0"/>
              <a:cs typeface="Times New Roman" panose="02020603050405020304" pitchFamily="18" charset="0"/>
            </a:endParaRPr>
          </a:p>
        </p:txBody>
      </p:sp>
      <p:sp>
        <p:nvSpPr>
          <p:cNvPr id="3" name="内容占位符 2">
            <a:extLst>
              <a:ext uri="{FF2B5EF4-FFF2-40B4-BE49-F238E27FC236}">
                <a16:creationId xmlns:a16="http://schemas.microsoft.com/office/drawing/2014/main" id="{6820BC82-FEB1-C159-8B68-ADB33C42156C}"/>
              </a:ext>
            </a:extLst>
          </p:cNvPr>
          <p:cNvSpPr>
            <a:spLocks noGrp="1"/>
          </p:cNvSpPr>
          <p:nvPr>
            <p:ph idx="1"/>
          </p:nvPr>
        </p:nvSpPr>
        <p:spPr>
          <a:xfrm>
            <a:off x="838200" y="1825625"/>
            <a:ext cx="10515600" cy="3541032"/>
          </a:xfrm>
        </p:spPr>
        <p:txBody>
          <a:bodyPr>
            <a:normAutofit/>
          </a:bodyPr>
          <a:lstStyle/>
          <a:p>
            <a:r>
              <a:rPr kumimoji="1" lang="en-US" altLang="zh-CN" dirty="0">
                <a:latin typeface="Times New Roman" panose="02020603050405020304" pitchFamily="18" charset="0"/>
                <a:cs typeface="Times New Roman" panose="02020603050405020304" pitchFamily="18" charset="0"/>
              </a:rPr>
              <a:t>Notice that if a demand can be satisfied by multiple objects, these objects share similar attributes or functions.</a:t>
            </a:r>
          </a:p>
          <a:p>
            <a:r>
              <a:rPr kumimoji="1" lang="en-US" altLang="zh-CN" dirty="0">
                <a:latin typeface="Times New Roman" panose="02020603050405020304" pitchFamily="18" charset="0"/>
                <a:cs typeface="Times New Roman" panose="02020603050405020304" pitchFamily="18" charset="0"/>
              </a:rPr>
              <a:t>Therefore, this paper propose a method to learn </a:t>
            </a:r>
            <a:r>
              <a:rPr kumimoji="1" lang="en-US" altLang="zh-CN" dirty="0">
                <a:solidFill>
                  <a:srgbClr val="FF0000"/>
                </a:solidFill>
                <a:latin typeface="Times New Roman" panose="02020603050405020304" pitchFamily="18" charset="0"/>
                <a:cs typeface="Times New Roman" panose="02020603050405020304" pitchFamily="18" charset="0"/>
              </a:rPr>
              <a:t>object attribute features</a:t>
            </a:r>
            <a:r>
              <a:rPr kumimoji="1" lang="en-US" altLang="zh-CN" dirty="0">
                <a:latin typeface="Times New Roman" panose="02020603050405020304" pitchFamily="18" charset="0"/>
                <a:cs typeface="Times New Roman" panose="02020603050405020304" pitchFamily="18" charset="0"/>
              </a:rPr>
              <a:t> conditioned on given demands from Large Language Models and transfer to visual navigation via CLIP.</a:t>
            </a:r>
            <a:endParaRPr kumimoji="1"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1222525"/>
      </p:ext>
    </p:extLst>
  </p:cSld>
  <p:clrMapOvr>
    <a:masterClrMapping/>
  </p:clrMapOvr>
  <mc:AlternateContent xmlns:mc="http://schemas.openxmlformats.org/markup-compatibility/2006" xmlns:p14="http://schemas.microsoft.com/office/powerpoint/2010/main">
    <mc:Choice Requires="p14">
      <p:transition spd="slow" p14:dur="2000" advTm="18122"/>
    </mc:Choice>
    <mc:Fallback xmlns="">
      <p:transition spd="slow" advTm="18122"/>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D45516-EE6F-A02B-8AB7-8E9BF8A82268}"/>
              </a:ext>
            </a:extLst>
          </p:cNvPr>
          <p:cNvSpPr>
            <a:spLocks noGrp="1"/>
          </p:cNvSpPr>
          <p:nvPr>
            <p:ph type="title"/>
          </p:nvPr>
        </p:nvSpPr>
        <p:spPr/>
        <p:txBody>
          <a:bodyPr/>
          <a:lstStyle/>
          <a:p>
            <a:r>
              <a:rPr kumimoji="1" lang="en-US" altLang="zh-CN" dirty="0">
                <a:latin typeface="Times New Roman" panose="02020603050405020304" pitchFamily="18" charset="0"/>
                <a:cs typeface="Times New Roman" panose="02020603050405020304" pitchFamily="18" charset="0"/>
              </a:rPr>
              <a:t>3. Method</a:t>
            </a:r>
            <a:endParaRPr kumimoji="1" lang="zh-CN" altLang="en-US" dirty="0">
              <a:latin typeface="Times New Roman" panose="02020603050405020304" pitchFamily="18" charset="0"/>
              <a:cs typeface="Times New Roman" panose="02020603050405020304" pitchFamily="18" charset="0"/>
            </a:endParaRPr>
          </a:p>
        </p:txBody>
      </p:sp>
      <p:pic>
        <p:nvPicPr>
          <p:cNvPr id="2050" name="Picture 2">
            <a:extLst>
              <a:ext uri="{FF2B5EF4-FFF2-40B4-BE49-F238E27FC236}">
                <a16:creationId xmlns:a16="http://schemas.microsoft.com/office/drawing/2014/main" id="{0D0FCF6F-3DA9-4313-A071-330CC559C9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7942" y="1580256"/>
            <a:ext cx="9641434" cy="4912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404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0E3F2-7F68-98E0-27DA-EF44CA91FAA8}"/>
              </a:ext>
            </a:extLst>
          </p:cNvPr>
          <p:cNvSpPr>
            <a:spLocks noGrp="1"/>
          </p:cNvSpPr>
          <p:nvPr>
            <p:ph type="title"/>
          </p:nvPr>
        </p:nvSpPr>
        <p:spPr/>
        <p:txBody>
          <a:bodyPr/>
          <a:lstStyle/>
          <a:p>
            <a:r>
              <a:rPr kumimoji="1" lang="en-US" altLang="zh-CN" dirty="0">
                <a:latin typeface="Times New Roman" panose="02020603050405020304" pitchFamily="18" charset="0"/>
                <a:cs typeface="Times New Roman" panose="02020603050405020304" pitchFamily="18" charset="0"/>
              </a:rPr>
              <a:t>3. Method</a:t>
            </a:r>
            <a:endParaRPr kumimoji="1" lang="zh-CN" altLang="en-US" dirty="0">
              <a:latin typeface="Times New Roman" panose="02020603050405020304" pitchFamily="18" charset="0"/>
              <a:cs typeface="Times New Roman" panose="02020603050405020304" pitchFamily="18" charset="0"/>
            </a:endParaRPr>
          </a:p>
        </p:txBody>
      </p:sp>
      <p:sp>
        <p:nvSpPr>
          <p:cNvPr id="4" name="内容占位符 3">
            <a:extLst>
              <a:ext uri="{FF2B5EF4-FFF2-40B4-BE49-F238E27FC236}">
                <a16:creationId xmlns:a16="http://schemas.microsoft.com/office/drawing/2014/main" id="{CA3DB64E-5230-426F-9632-BFD6A17A520F}"/>
              </a:ext>
            </a:extLst>
          </p:cNvPr>
          <p:cNvSpPr>
            <a:spLocks noGrp="1"/>
          </p:cNvSpPr>
          <p:nvPr>
            <p:ph idx="1"/>
          </p:nvPr>
        </p:nvSpPr>
        <p:spPr/>
        <p:txBody>
          <a:bodyPr/>
          <a:lstStyle/>
          <a:p>
            <a:endParaRPr lang="zh-CN" altLang="en-US"/>
          </a:p>
        </p:txBody>
      </p:sp>
      <p:pic>
        <p:nvPicPr>
          <p:cNvPr id="3074" name="Picture 2">
            <a:extLst>
              <a:ext uri="{FF2B5EF4-FFF2-40B4-BE49-F238E27FC236}">
                <a16:creationId xmlns:a16="http://schemas.microsoft.com/office/drawing/2014/main" id="{8FB9168C-12E3-41B3-A955-D5DD4A2B23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075" y="1310481"/>
            <a:ext cx="10991850" cy="538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6885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F9217C-77E4-7FE9-B81C-CFE58A5AAAAC}"/>
              </a:ext>
            </a:extLst>
          </p:cNvPr>
          <p:cNvSpPr>
            <a:spLocks noGrp="1"/>
          </p:cNvSpPr>
          <p:nvPr>
            <p:ph type="title"/>
          </p:nvPr>
        </p:nvSpPr>
        <p:spPr/>
        <p:txBody>
          <a:bodyPr/>
          <a:lstStyle/>
          <a:p>
            <a:r>
              <a:rPr kumimoji="1" lang="en-US" altLang="zh-CN" dirty="0">
                <a:latin typeface="Times New Roman" panose="02020603050405020304" pitchFamily="18" charset="0"/>
                <a:cs typeface="Times New Roman" panose="02020603050405020304" pitchFamily="18" charset="0"/>
              </a:rPr>
              <a:t>4. Experiments</a:t>
            </a:r>
            <a:endParaRPr kumimoji="1" lang="zh-CN" altLang="en-US" dirty="0">
              <a:latin typeface="Times New Roman" panose="02020603050405020304" pitchFamily="18" charset="0"/>
              <a:cs typeface="Times New Roman" panose="02020603050405020304" pitchFamily="18" charset="0"/>
            </a:endParaRPr>
          </a:p>
        </p:txBody>
      </p:sp>
      <p:pic>
        <p:nvPicPr>
          <p:cNvPr id="4098" name="Picture 2">
            <a:extLst>
              <a:ext uri="{FF2B5EF4-FFF2-40B4-BE49-F238E27FC236}">
                <a16:creationId xmlns:a16="http://schemas.microsoft.com/office/drawing/2014/main" id="{DAEA335F-514D-45D5-AE1E-5F04724855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47" y="1544650"/>
            <a:ext cx="11153775" cy="4514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0085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F9217C-77E4-7FE9-B81C-CFE58A5AAAAC}"/>
              </a:ext>
            </a:extLst>
          </p:cNvPr>
          <p:cNvSpPr>
            <a:spLocks noGrp="1"/>
          </p:cNvSpPr>
          <p:nvPr>
            <p:ph type="title"/>
          </p:nvPr>
        </p:nvSpPr>
        <p:spPr/>
        <p:txBody>
          <a:bodyPr/>
          <a:lstStyle/>
          <a:p>
            <a:r>
              <a:rPr kumimoji="1" lang="en-US" altLang="zh-CN" dirty="0">
                <a:latin typeface="Times New Roman" panose="02020603050405020304" pitchFamily="18" charset="0"/>
                <a:cs typeface="Times New Roman" panose="02020603050405020304" pitchFamily="18" charset="0"/>
              </a:rPr>
              <a:t>5. Visualization</a:t>
            </a:r>
            <a:endParaRPr kumimoji="1" lang="zh-CN" altLang="en-US" dirty="0">
              <a:latin typeface="Times New Roman" panose="02020603050405020304" pitchFamily="18" charset="0"/>
              <a:cs typeface="Times New Roman" panose="02020603050405020304" pitchFamily="18" charset="0"/>
            </a:endParaRPr>
          </a:p>
        </p:txBody>
      </p:sp>
      <p:pic>
        <p:nvPicPr>
          <p:cNvPr id="5" name="图片 4">
            <a:extLst>
              <a:ext uri="{FF2B5EF4-FFF2-40B4-BE49-F238E27FC236}">
                <a16:creationId xmlns:a16="http://schemas.microsoft.com/office/drawing/2014/main" id="{B26F648B-0B4E-4344-A0CC-F292D684A286}"/>
              </a:ext>
            </a:extLst>
          </p:cNvPr>
          <p:cNvPicPr>
            <a:picLocks noChangeAspect="1"/>
          </p:cNvPicPr>
          <p:nvPr/>
        </p:nvPicPr>
        <p:blipFill>
          <a:blip r:embed="rId3"/>
          <a:stretch>
            <a:fillRect/>
          </a:stretch>
        </p:blipFill>
        <p:spPr>
          <a:xfrm>
            <a:off x="948310" y="1521560"/>
            <a:ext cx="4004081" cy="2437267"/>
          </a:xfrm>
          <a:prstGeom prst="rect">
            <a:avLst/>
          </a:prstGeom>
        </p:spPr>
      </p:pic>
      <p:pic>
        <p:nvPicPr>
          <p:cNvPr id="7" name="图片 6">
            <a:extLst>
              <a:ext uri="{FF2B5EF4-FFF2-40B4-BE49-F238E27FC236}">
                <a16:creationId xmlns:a16="http://schemas.microsoft.com/office/drawing/2014/main" id="{9D6C74A4-75D1-43A3-A05B-710888BA958D}"/>
              </a:ext>
            </a:extLst>
          </p:cNvPr>
          <p:cNvPicPr>
            <a:picLocks noChangeAspect="1"/>
          </p:cNvPicPr>
          <p:nvPr/>
        </p:nvPicPr>
        <p:blipFill>
          <a:blip r:embed="rId4"/>
          <a:stretch>
            <a:fillRect/>
          </a:stretch>
        </p:blipFill>
        <p:spPr>
          <a:xfrm>
            <a:off x="6844362" y="1521560"/>
            <a:ext cx="4004082" cy="2437267"/>
          </a:xfrm>
          <a:prstGeom prst="rect">
            <a:avLst/>
          </a:prstGeom>
        </p:spPr>
      </p:pic>
      <p:pic>
        <p:nvPicPr>
          <p:cNvPr id="9" name="图片 8">
            <a:extLst>
              <a:ext uri="{FF2B5EF4-FFF2-40B4-BE49-F238E27FC236}">
                <a16:creationId xmlns:a16="http://schemas.microsoft.com/office/drawing/2014/main" id="{C378FAE7-9E4B-4C45-9B94-73B1156C60F9}"/>
              </a:ext>
            </a:extLst>
          </p:cNvPr>
          <p:cNvPicPr>
            <a:picLocks noChangeAspect="1"/>
          </p:cNvPicPr>
          <p:nvPr/>
        </p:nvPicPr>
        <p:blipFill>
          <a:blip r:embed="rId5"/>
          <a:stretch>
            <a:fillRect/>
          </a:stretch>
        </p:blipFill>
        <p:spPr>
          <a:xfrm>
            <a:off x="948311" y="4268262"/>
            <a:ext cx="4004082" cy="2437267"/>
          </a:xfrm>
          <a:prstGeom prst="rect">
            <a:avLst/>
          </a:prstGeom>
        </p:spPr>
      </p:pic>
      <p:pic>
        <p:nvPicPr>
          <p:cNvPr id="11" name="图片 10">
            <a:extLst>
              <a:ext uri="{FF2B5EF4-FFF2-40B4-BE49-F238E27FC236}">
                <a16:creationId xmlns:a16="http://schemas.microsoft.com/office/drawing/2014/main" id="{B03530D1-C6E6-48B4-8A50-03F6C74ADD91}"/>
              </a:ext>
            </a:extLst>
          </p:cNvPr>
          <p:cNvPicPr>
            <a:picLocks noChangeAspect="1"/>
          </p:cNvPicPr>
          <p:nvPr/>
        </p:nvPicPr>
        <p:blipFill>
          <a:blip r:embed="rId6"/>
          <a:stretch>
            <a:fillRect/>
          </a:stretch>
        </p:blipFill>
        <p:spPr>
          <a:xfrm>
            <a:off x="6844362" y="4268261"/>
            <a:ext cx="4004082" cy="2437267"/>
          </a:xfrm>
          <a:prstGeom prst="rect">
            <a:avLst/>
          </a:prstGeom>
        </p:spPr>
      </p:pic>
    </p:spTree>
    <p:extLst>
      <p:ext uri="{BB962C8B-B14F-4D97-AF65-F5344CB8AC3E}">
        <p14:creationId xmlns:p14="http://schemas.microsoft.com/office/powerpoint/2010/main" val="11106991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1|3.2|1.4|1.5|3.2|9.8|1.1|2.1|1|1.7|1.4|4.9|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TotalTime>
  <Words>1320</Words>
  <Application>Microsoft Office PowerPoint</Application>
  <PresentationFormat>宽屏</PresentationFormat>
  <Paragraphs>73</Paragraphs>
  <Slides>11</Slides>
  <Notes>10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等线</vt:lpstr>
      <vt:lpstr>等线 Light</vt:lpstr>
      <vt:lpstr>Arial</vt:lpstr>
      <vt:lpstr>Cambria Math</vt:lpstr>
      <vt:lpstr>Times New Roman</vt:lpstr>
      <vt:lpstr>Office 主题​​</vt:lpstr>
      <vt:lpstr>Find What You Want: Learning Demand-conditioned Object Attribute Space for Demand-driven Navigation</vt:lpstr>
      <vt:lpstr>1. Introduction</vt:lpstr>
      <vt:lpstr>2. Demand-driven Navigation (DDN)</vt:lpstr>
      <vt:lpstr>2. Demand-driven Navigation</vt:lpstr>
      <vt:lpstr>3. Method</vt:lpstr>
      <vt:lpstr>3. Method</vt:lpstr>
      <vt:lpstr>3. Method</vt:lpstr>
      <vt:lpstr>4. Experiments</vt:lpstr>
      <vt:lpstr>5. Visualization</vt:lpstr>
      <vt:lpstr>6. Conclusion</vt:lpstr>
      <vt:lpstr>Find What You Want: Learning Demand-conditioned Object Attribute Space for Demand-driven Navigation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Find What You Want: Learning Demand-conditioned Object Attribute Space for Demand-driven Navigation</dc:title>
  <dc:creator>王鸿铖</dc:creator>
  <cp:lastModifiedBy>Hongcheng Wang</cp:lastModifiedBy>
  <cp:revision>32</cp:revision>
  <dcterms:created xsi:type="dcterms:W3CDTF">2023-05-24T02:01:48Z</dcterms:created>
  <dcterms:modified xsi:type="dcterms:W3CDTF">2023-10-23T15:43:19Z</dcterms:modified>
</cp:coreProperties>
</file>