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63" r:id="rId3"/>
    <p:sldId id="281" r:id="rId4"/>
    <p:sldId id="259" r:id="rId5"/>
    <p:sldId id="260" r:id="rId6"/>
    <p:sldId id="282" r:id="rId7"/>
    <p:sldId id="283" r:id="rId8"/>
    <p:sldId id="286"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1C22"/>
    <a:srgbClr val="73A939"/>
    <a:srgbClr val="7030A0"/>
    <a:srgbClr val="0066B2"/>
    <a:srgbClr val="013C73"/>
    <a:srgbClr val="EBF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6"/>
    <p:restoredTop sz="80643"/>
  </p:normalViewPr>
  <p:slideViewPr>
    <p:cSldViewPr snapToGrid="0">
      <p:cViewPr varScale="1">
        <p:scale>
          <a:sx n="97" d="100"/>
          <a:sy n="97" d="100"/>
        </p:scale>
        <p:origin x="1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9CC605-C5A9-1248-B44A-4E5CAF6C4537}" type="datetimeFigureOut">
              <a:rPr lang="en-US" smtClean="0"/>
              <a:t>10/11/25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B93BD-514A-8D4D-B50D-1D6A434F998C}" type="slidenum">
              <a:rPr lang="en-US" smtClean="0"/>
              <a:t>‹#›</a:t>
            </a:fld>
            <a:endParaRPr lang="en-US"/>
          </a:p>
        </p:txBody>
      </p:sp>
    </p:spTree>
    <p:extLst>
      <p:ext uri="{BB962C8B-B14F-4D97-AF65-F5344CB8AC3E}">
        <p14:creationId xmlns:p14="http://schemas.microsoft.com/office/powerpoint/2010/main" val="256045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response is “better” – a response that is right but you don’t know why, or a response that is nominally wrong but helps you better get towards understanding how to think about the problem?</a:t>
            </a:r>
          </a:p>
        </p:txBody>
      </p:sp>
      <p:sp>
        <p:nvSpPr>
          <p:cNvPr id="4" name="Slide Number Placeholder 3"/>
          <p:cNvSpPr>
            <a:spLocks noGrp="1"/>
          </p:cNvSpPr>
          <p:nvPr>
            <p:ph type="sldNum" sz="quarter" idx="5"/>
          </p:nvPr>
        </p:nvSpPr>
        <p:spPr/>
        <p:txBody>
          <a:bodyPr/>
          <a:lstStyle/>
          <a:p>
            <a:fld id="{7AEB93BD-514A-8D4D-B50D-1D6A434F998C}" type="slidenum">
              <a:rPr lang="en-US" smtClean="0"/>
              <a:t>3</a:t>
            </a:fld>
            <a:endParaRPr lang="en-US"/>
          </a:p>
        </p:txBody>
      </p:sp>
    </p:spTree>
    <p:extLst>
      <p:ext uri="{BB962C8B-B14F-4D97-AF65-F5344CB8AC3E}">
        <p14:creationId xmlns:p14="http://schemas.microsoft.com/office/powerpoint/2010/main" val="3636895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495057"/>
                </a:solidFill>
                <a:effectLst/>
                <a:latin typeface="system-ui"/>
              </a:rPr>
              <a:t>Trust</a:t>
            </a:r>
            <a:r>
              <a:rPr lang="en-US" b="0" i="0" dirty="0">
                <a:solidFill>
                  <a:srgbClr val="495057"/>
                </a:solidFill>
                <a:effectLst/>
                <a:latin typeface="system-ui"/>
              </a:rPr>
              <a:t>: What is an objective notion of trust? Is it confidence that a model will perform well? Do you care about how </a:t>
            </a:r>
            <a:r>
              <a:rPr lang="en-US" b="0" i="1" dirty="0">
                <a:solidFill>
                  <a:srgbClr val="495057"/>
                </a:solidFill>
                <a:effectLst/>
                <a:latin typeface="system-ui"/>
              </a:rPr>
              <a:t>often</a:t>
            </a:r>
            <a:r>
              <a:rPr lang="en-US" b="0" i="0" dirty="0">
                <a:solidFill>
                  <a:srgbClr val="495057"/>
                </a:solidFill>
                <a:effectLst/>
                <a:latin typeface="system-ui"/>
              </a:rPr>
              <a:t> an algorithm is correct, or for </a:t>
            </a:r>
            <a:r>
              <a:rPr lang="en-US" b="0" i="1" dirty="0">
                <a:solidFill>
                  <a:srgbClr val="495057"/>
                </a:solidFill>
                <a:effectLst/>
                <a:latin typeface="system-ui"/>
              </a:rPr>
              <a:t>which inputs</a:t>
            </a:r>
            <a:r>
              <a:rPr lang="en-US" b="0" i="0" dirty="0">
                <a:solidFill>
                  <a:srgbClr val="495057"/>
                </a:solidFill>
                <a:effectLst/>
                <a:latin typeface="system-ui"/>
              </a:rPr>
              <a:t> the algorithm is correct for?</a:t>
            </a:r>
          </a:p>
          <a:p>
            <a:pPr algn="l">
              <a:buFont typeface="+mj-lt"/>
              <a:buAutoNum type="arabicPeriod"/>
            </a:pPr>
            <a:r>
              <a:rPr lang="en-US" b="1" i="0" dirty="0">
                <a:solidFill>
                  <a:srgbClr val="495057"/>
                </a:solidFill>
                <a:effectLst/>
                <a:latin typeface="system-ui"/>
              </a:rPr>
              <a:t>Causality</a:t>
            </a:r>
            <a:r>
              <a:rPr lang="en-US" b="0" i="0" dirty="0">
                <a:solidFill>
                  <a:srgbClr val="495057"/>
                </a:solidFill>
                <a:effectLst/>
                <a:latin typeface="system-ui"/>
              </a:rPr>
              <a:t>: Can we use algorithms to learn potential hypotheses about the world around us? Is this important in labelling a model as interpretable?</a:t>
            </a:r>
          </a:p>
          <a:p>
            <a:pPr algn="l">
              <a:buFont typeface="+mj-lt"/>
              <a:buAutoNum type="arabicPeriod"/>
            </a:pPr>
            <a:r>
              <a:rPr lang="en-US" b="1" i="0" dirty="0" err="1">
                <a:solidFill>
                  <a:srgbClr val="495057"/>
                </a:solidFill>
                <a:effectLst/>
                <a:latin typeface="system-ui"/>
              </a:rPr>
              <a:t>Transferrability</a:t>
            </a:r>
            <a:r>
              <a:rPr lang="en-US" b="0" i="0" dirty="0">
                <a:solidFill>
                  <a:srgbClr val="495057"/>
                </a:solidFill>
                <a:effectLst/>
                <a:latin typeface="system-ui"/>
              </a:rPr>
              <a:t>: Do algorithms generalize to new patient populations? Can we predict when an algorithm might generalize and when it won’t? How might deployment of models alter the user’s environment to simultaneously </a:t>
            </a:r>
            <a:r>
              <a:rPr lang="en-US" b="0" i="1" dirty="0">
                <a:solidFill>
                  <a:srgbClr val="495057"/>
                </a:solidFill>
                <a:effectLst/>
                <a:latin typeface="system-ui"/>
              </a:rPr>
              <a:t>invalidate</a:t>
            </a:r>
            <a:r>
              <a:rPr lang="en-US" b="0" i="0" dirty="0">
                <a:solidFill>
                  <a:srgbClr val="495057"/>
                </a:solidFill>
                <a:effectLst/>
                <a:latin typeface="system-ui"/>
              </a:rPr>
              <a:t> the model?</a:t>
            </a:r>
          </a:p>
          <a:p>
            <a:pPr algn="l">
              <a:buFont typeface="+mj-lt"/>
              <a:buAutoNum type="arabicPeriod"/>
            </a:pPr>
            <a:r>
              <a:rPr lang="en-US" b="1" i="0" dirty="0">
                <a:solidFill>
                  <a:srgbClr val="495057"/>
                </a:solidFill>
                <a:effectLst/>
                <a:latin typeface="system-ui"/>
              </a:rPr>
              <a:t>Informativeness</a:t>
            </a:r>
            <a:r>
              <a:rPr lang="en-US" b="0" i="0" dirty="0">
                <a:solidFill>
                  <a:srgbClr val="495057"/>
                </a:solidFill>
                <a:effectLst/>
                <a:latin typeface="system-ui"/>
              </a:rPr>
              <a:t>: As previously explored in the </a:t>
            </a:r>
            <a:r>
              <a:rPr lang="en-US" b="1" i="0" dirty="0">
                <a:solidFill>
                  <a:srgbClr val="495057"/>
                </a:solidFill>
                <a:effectLst/>
                <a:latin typeface="system-ui"/>
              </a:rPr>
              <a:t>Food for Thought</a:t>
            </a:r>
            <a:r>
              <a:rPr lang="en-US" b="0" i="0" dirty="0">
                <a:solidFill>
                  <a:srgbClr val="495057"/>
                </a:solidFill>
                <a:effectLst/>
                <a:latin typeface="system-ui"/>
              </a:rPr>
              <a:t> discussion above, is it more important for you to have an explanation to approach future problems, or to get the correct answer? Does the model serve the role of an oracle, a colleague, or a mentor?</a:t>
            </a:r>
          </a:p>
          <a:p>
            <a:pPr algn="l">
              <a:buFont typeface="+mj-lt"/>
              <a:buAutoNum type="arabicPeriod"/>
            </a:pPr>
            <a:r>
              <a:rPr lang="en-US" b="1" i="0" dirty="0">
                <a:solidFill>
                  <a:srgbClr val="495057"/>
                </a:solidFill>
                <a:effectLst/>
                <a:latin typeface="system-ui"/>
              </a:rPr>
              <a:t>Fair and Ethical Decision Making</a:t>
            </a:r>
            <a:r>
              <a:rPr lang="en-US" b="0" i="0" dirty="0">
                <a:solidFill>
                  <a:srgbClr val="495057"/>
                </a:solidFill>
                <a:effectLst/>
                <a:latin typeface="system-ui"/>
              </a:rPr>
              <a:t>: How can we be sure that predictions do not discriminate on the basis of race, age, gender, and other patient attributes?</a:t>
            </a:r>
          </a:p>
          <a:p>
            <a:pPr algn="l">
              <a:buFont typeface="+mj-lt"/>
              <a:buAutoNum type="arabicPeriod"/>
            </a:pPr>
            <a:endParaRPr lang="en-US" b="0" i="0" dirty="0">
              <a:solidFill>
                <a:srgbClr val="495057"/>
              </a:solidFill>
              <a:effectLst/>
              <a:latin typeface="system-ui"/>
            </a:endParaRPr>
          </a:p>
          <a:p>
            <a:pPr algn="l">
              <a:buFont typeface="+mj-lt"/>
              <a:buNone/>
            </a:pPr>
            <a:r>
              <a:rPr lang="en-US" b="0" i="0" dirty="0">
                <a:solidFill>
                  <a:srgbClr val="495057"/>
                </a:solidFill>
                <a:effectLst/>
                <a:latin typeface="system-ui"/>
              </a:rPr>
              <a:t>What other things can students think of that might contribute towards interpretability?</a:t>
            </a:r>
          </a:p>
        </p:txBody>
      </p:sp>
      <p:sp>
        <p:nvSpPr>
          <p:cNvPr id="4" name="Slide Number Placeholder 3"/>
          <p:cNvSpPr>
            <a:spLocks noGrp="1"/>
          </p:cNvSpPr>
          <p:nvPr>
            <p:ph type="sldNum" sz="quarter" idx="5"/>
          </p:nvPr>
        </p:nvSpPr>
        <p:spPr/>
        <p:txBody>
          <a:bodyPr/>
          <a:lstStyle/>
          <a:p>
            <a:fld id="{7AEB93BD-514A-8D4D-B50D-1D6A434F998C}" type="slidenum">
              <a:rPr lang="en-US" smtClean="0"/>
              <a:t>4</a:t>
            </a:fld>
            <a:endParaRPr lang="en-US"/>
          </a:p>
        </p:txBody>
      </p:sp>
    </p:spTree>
    <p:extLst>
      <p:ext uri="{BB962C8B-B14F-4D97-AF65-F5344CB8AC3E}">
        <p14:creationId xmlns:p14="http://schemas.microsoft.com/office/powerpoint/2010/main" val="480322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Interpretability doesn’t just mean “we can write down an equation.” Consider the following examples:</a:t>
            </a:r>
          </a:p>
          <a:p>
            <a:endParaRPr lang="en-US" dirty="0"/>
          </a:p>
          <a:p>
            <a:r>
              <a:rPr lang="en-US" b="1" dirty="0"/>
              <a:t>MAP calculation</a:t>
            </a:r>
            <a:r>
              <a:rPr lang="en-US" dirty="0"/>
              <a:t>: this is clearly interpretable and also has meaning – we can think of MAP as a weighted average between SBP and DBP since patients (very crudely) spend 2/3 of the time in diastole and 1/3 in systole.</a:t>
            </a:r>
          </a:p>
          <a:p>
            <a:r>
              <a:rPr lang="en-US" b="1" dirty="0"/>
              <a:t>MELD score</a:t>
            </a:r>
            <a:r>
              <a:rPr lang="en-US" b="0" dirty="0"/>
              <a:t>: interpretable but has a little less meaning – the log relationship maybe we can reason through, but it’s hard to get a sense of the “meaning” of the numerical coefficients.</a:t>
            </a:r>
          </a:p>
          <a:p>
            <a:r>
              <a:rPr lang="en-US" b="1" dirty="0"/>
              <a:t>ML model for pneumonia prediction from CXR</a:t>
            </a:r>
            <a:r>
              <a:rPr lang="en-US" b="0" dirty="0"/>
              <a:t>: We can technically take the ML model and write it down as an actual equation (or even Excel table - https://</a:t>
            </a:r>
            <a:r>
              <a:rPr lang="en-US" b="0" dirty="0" err="1"/>
              <a:t>medium.com</a:t>
            </a:r>
            <a:r>
              <a:rPr lang="en-US" b="0" dirty="0"/>
              <a:t>/@</a:t>
            </a:r>
            <a:r>
              <a:rPr lang="en-US" b="0" dirty="0" err="1"/>
              <a:t>harangpeter</a:t>
            </a:r>
            <a:r>
              <a:rPr lang="en-US" b="0" dirty="0"/>
              <a:t>/building-a-transformer-in-excel-467a4a27608d). The equation would be *incredibly* long and convoluted, but it’s possible. That being said, I doubt anyone would actually think this is interpretable even if you could visualize the whole equation.</a:t>
            </a:r>
            <a:endParaRPr lang="en-US" b="1" dirty="0"/>
          </a:p>
        </p:txBody>
      </p:sp>
      <p:sp>
        <p:nvSpPr>
          <p:cNvPr id="4" name="Slide Number Placeholder 3"/>
          <p:cNvSpPr>
            <a:spLocks noGrp="1"/>
          </p:cNvSpPr>
          <p:nvPr>
            <p:ph type="sldNum" sz="quarter" idx="5"/>
          </p:nvPr>
        </p:nvSpPr>
        <p:spPr/>
        <p:txBody>
          <a:bodyPr/>
          <a:lstStyle/>
          <a:p>
            <a:fld id="{7AEB93BD-514A-8D4D-B50D-1D6A434F998C}" type="slidenum">
              <a:rPr lang="en-US" smtClean="0"/>
              <a:t>5</a:t>
            </a:fld>
            <a:endParaRPr lang="en-US"/>
          </a:p>
        </p:txBody>
      </p:sp>
    </p:spTree>
    <p:extLst>
      <p:ext uri="{BB962C8B-B14F-4D97-AF65-F5344CB8AC3E}">
        <p14:creationId xmlns:p14="http://schemas.microsoft.com/office/powerpoint/2010/main" val="2194379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examples on the left (Algorithms should be aligned with existing clinical reasoning) are examples of when ML learns just from data alone, we get things like “husky vs wolf” classifier that doesn’t even look at the husky vs wolf – it only looks at the background to see if there’s snow or not. Or a ML model that is trained to predict the presence or absence of lung pathology from CXRs, but the ML model is focusing on the patient’s armpits.</a:t>
            </a:r>
          </a:p>
          <a:p>
            <a:endParaRPr lang="en-US" dirty="0"/>
          </a:p>
          <a:p>
            <a:r>
              <a:rPr lang="en-US" dirty="0"/>
              <a:t>The examples on the right (Black-box algorithms allow new discoveries) are examples of when ML learning just from data alone was able to generate new insights that actually improved clinical care. For example, ML can discover that RDW from CBC’s can be predictive of sepsis outcomes, and also produce new antibiotics for MRSA with entirely new MOAs.</a:t>
            </a:r>
          </a:p>
          <a:p>
            <a:endParaRPr lang="en-US" dirty="0"/>
          </a:p>
          <a:p>
            <a:r>
              <a:rPr lang="en-US" dirty="0"/>
              <a:t>Which viewpoint do students agree with? This is a good opportunity for discussion.</a:t>
            </a:r>
          </a:p>
        </p:txBody>
      </p:sp>
      <p:sp>
        <p:nvSpPr>
          <p:cNvPr id="4" name="Slide Number Placeholder 3"/>
          <p:cNvSpPr>
            <a:spLocks noGrp="1"/>
          </p:cNvSpPr>
          <p:nvPr>
            <p:ph type="sldNum" sz="quarter" idx="5"/>
          </p:nvPr>
        </p:nvSpPr>
        <p:spPr/>
        <p:txBody>
          <a:bodyPr/>
          <a:lstStyle/>
          <a:p>
            <a:fld id="{7AEB93BD-514A-8D4D-B50D-1D6A434F998C}" type="slidenum">
              <a:rPr lang="en-US" smtClean="0"/>
              <a:t>6</a:t>
            </a:fld>
            <a:endParaRPr lang="en-US"/>
          </a:p>
        </p:txBody>
      </p:sp>
    </p:spTree>
    <p:extLst>
      <p:ext uri="{BB962C8B-B14F-4D97-AF65-F5344CB8AC3E}">
        <p14:creationId xmlns:p14="http://schemas.microsoft.com/office/powerpoint/2010/main" val="2666069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instructor should read the linked paper to help guide this case discussion. Here is a helpful guide too: https://vanilla-emmental-550.notion.site/Does-asthma-actually-lower-risk-of-death-from-pneumonia-8cb5586a80224024b78aa41456d03485?pvs=74</a:t>
            </a:r>
          </a:p>
        </p:txBody>
      </p:sp>
      <p:sp>
        <p:nvSpPr>
          <p:cNvPr id="4" name="Slide Number Placeholder 3"/>
          <p:cNvSpPr>
            <a:spLocks noGrp="1"/>
          </p:cNvSpPr>
          <p:nvPr>
            <p:ph type="sldNum" sz="quarter" idx="5"/>
          </p:nvPr>
        </p:nvSpPr>
        <p:spPr/>
        <p:txBody>
          <a:bodyPr/>
          <a:lstStyle/>
          <a:p>
            <a:fld id="{7AEB93BD-514A-8D4D-B50D-1D6A434F998C}" type="slidenum">
              <a:rPr lang="en-US" smtClean="0"/>
              <a:t>7</a:t>
            </a:fld>
            <a:endParaRPr lang="en-US"/>
          </a:p>
        </p:txBody>
      </p:sp>
    </p:spTree>
    <p:extLst>
      <p:ext uri="{BB962C8B-B14F-4D97-AF65-F5344CB8AC3E}">
        <p14:creationId xmlns:p14="http://schemas.microsoft.com/office/powerpoint/2010/main" val="3660962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B93BD-514A-8D4D-B50D-1D6A434F998C}" type="slidenum">
              <a:rPr lang="en-US" smtClean="0"/>
              <a:t>9</a:t>
            </a:fld>
            <a:endParaRPr lang="en-US"/>
          </a:p>
        </p:txBody>
      </p:sp>
    </p:spTree>
    <p:extLst>
      <p:ext uri="{BB962C8B-B14F-4D97-AF65-F5344CB8AC3E}">
        <p14:creationId xmlns:p14="http://schemas.microsoft.com/office/powerpoint/2010/main" val="3320093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553E-3EF3-7AA6-E610-6EA0F9740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6FBBE9-40C3-E9FC-5CBB-51B22551F8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D85258-10C9-C843-6468-BA92D6F21389}"/>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26501026-1FB7-1282-047F-F0F7AD75CA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DBF405-D9AA-112D-BE5B-4A539307044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05108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A188-09DC-352B-3087-D952B5E9C2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B63DB7-BF6E-8671-2A8B-93AACC9EA0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F70CA6-4F4F-33DA-FB38-C604B4D0D353}"/>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E4652A87-499E-B077-79A7-9C222B2D7E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35533-D2DC-2CE0-A4CC-71A91C670276}"/>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71168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11C97-8F43-16E8-1B83-991F0DE734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F238D1-7CF1-E2B1-A3F7-90B6C7B1F8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45F64D-07BC-B757-06BA-24126322835F}"/>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FDBD5188-AE9A-2437-6192-719373590D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1818F-47AF-7A0C-62CC-11097D7F4355}"/>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93925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51A05-71AD-1EC3-154A-B55AD83551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F50877-22D9-37E8-453C-76F65E1A6B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3FFE52-75AA-E5F9-2BD8-B34A6B131D9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44D510F6-4E13-2D7A-A227-DC865A077A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6A9E5-C18C-8A9F-CFA3-82FA875B7944}"/>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26386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8BBA4-8527-84C9-6E0F-EFDD1AFAD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B95792-2BBF-EEE3-99E5-73A574ACAE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25A9B4-1116-F738-E217-2121CECF3C1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382230D6-8C61-9FB4-8382-43629DB00F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FE35A5-0B80-21B3-62CE-666D8D75905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277060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CAF3-22E2-F544-283F-A88986528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69C9FD-CA1F-97EE-1495-9E96FB3475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1DB9FA2-D1D6-4F7D-72D6-4C0EF24E7D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62904E-744B-9CCB-475A-0E489E5449A8}"/>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1D75F98-D645-105D-3B74-25D921CE13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BF8397-2284-0B63-A9A7-A89177C236AC}"/>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44965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DFB86-5C74-8B95-E540-35490A2D7C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CBDF00-57CA-E7CC-9C52-E23BD5B29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0BA713-157F-19A1-D939-4EB3FE1CE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D2B258-5955-AA58-8EEA-20A4CE90CC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CFF1D0-31BE-FA4B-E165-820BBCB570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F72C1-1C2F-282B-6BE3-E2F53C19A20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8" name="Footer Placeholder 7">
            <a:extLst>
              <a:ext uri="{FF2B5EF4-FFF2-40B4-BE49-F238E27FC236}">
                <a16:creationId xmlns:a16="http://schemas.microsoft.com/office/drawing/2014/main" id="{CD1A1A66-A9D8-F2D1-F57F-635812327B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E4736A-9310-2D8C-8185-E31D092F21D2}"/>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51130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2493-5377-0381-81C1-446B95A5E1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E0FBE8-14AA-39B8-DA49-81DDFE7157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4" name="Footer Placeholder 3">
            <a:extLst>
              <a:ext uri="{FF2B5EF4-FFF2-40B4-BE49-F238E27FC236}">
                <a16:creationId xmlns:a16="http://schemas.microsoft.com/office/drawing/2014/main" id="{92802B6F-F0B2-24E1-FB21-1BA8798E05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FB5EE-23C0-88C7-DE29-EA04614E59F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1342543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5066DD-597D-EFE8-DF8D-6C7ADF1182FB}"/>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3" name="Footer Placeholder 2">
            <a:extLst>
              <a:ext uri="{FF2B5EF4-FFF2-40B4-BE49-F238E27FC236}">
                <a16:creationId xmlns:a16="http://schemas.microsoft.com/office/drawing/2014/main" id="{0B7C0FB6-FC2F-6169-6495-232339386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CF1689-6CE3-271F-635A-31E15CB39387}"/>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9232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B1D4-8ED7-536E-70C7-E42AA0196D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6D0381-020E-9D56-30CB-42F7967A94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10EF17-F795-0E87-CD3B-129D3B91C2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4BF810-AC70-08E1-8DDD-B1D42180E66D}"/>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A2247CD8-4D52-872E-522B-500B905F3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80CED-8A08-2551-FAEE-AC17BD9EF133}"/>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991397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49B7-1FA1-7DE8-C18E-70F549CACB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FF2A0B-1172-6180-9104-6520A8F137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A2B8EA-E477-973C-CA12-7F77B9B64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BCE47-BF3B-2FEE-39BA-ABEF9200D180}"/>
              </a:ext>
            </a:extLst>
          </p:cNvPr>
          <p:cNvSpPr>
            <a:spLocks noGrp="1"/>
          </p:cNvSpPr>
          <p:nvPr>
            <p:ph type="dt" sz="half" idx="10"/>
          </p:nvPr>
        </p:nvSpPr>
        <p:spPr/>
        <p:txBody>
          <a:bodyPr/>
          <a:lstStyle/>
          <a:p>
            <a:fld id="{CF1D6457-48BB-ED44-8A97-2F5A741A2ECA}" type="datetimeFigureOut">
              <a:rPr lang="en-US" smtClean="0"/>
              <a:t>10/11/25</a:t>
            </a:fld>
            <a:endParaRPr lang="en-US"/>
          </a:p>
        </p:txBody>
      </p:sp>
      <p:sp>
        <p:nvSpPr>
          <p:cNvPr id="6" name="Footer Placeholder 5">
            <a:extLst>
              <a:ext uri="{FF2B5EF4-FFF2-40B4-BE49-F238E27FC236}">
                <a16:creationId xmlns:a16="http://schemas.microsoft.com/office/drawing/2014/main" id="{65B175F1-B984-8424-71A1-739BB22DC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89FB-9AF0-4A4D-5D63-CAD85CC7D5BF}"/>
              </a:ext>
            </a:extLst>
          </p:cNvPr>
          <p:cNvSpPr>
            <a:spLocks noGrp="1"/>
          </p:cNvSpPr>
          <p:nvPr>
            <p:ph type="sldNum" sz="quarter" idx="12"/>
          </p:nvPr>
        </p:nvSpPr>
        <p:spPr/>
        <p:txBody>
          <a:bodyPr/>
          <a:lstStyle/>
          <a:p>
            <a:fld id="{266703D8-A1E4-BD44-A79D-B3F503C5BBD4}" type="slidenum">
              <a:rPr lang="en-US" smtClean="0"/>
              <a:t>‹#›</a:t>
            </a:fld>
            <a:endParaRPr lang="en-US"/>
          </a:p>
        </p:txBody>
      </p:sp>
    </p:spTree>
    <p:extLst>
      <p:ext uri="{BB962C8B-B14F-4D97-AF65-F5344CB8AC3E}">
        <p14:creationId xmlns:p14="http://schemas.microsoft.com/office/powerpoint/2010/main" val="3379197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E2A5FD-A109-0E75-8FA6-D6A983CE48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95929A-6C8C-DC71-E80A-20DB4DF886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684EC-9536-4440-E35F-318635646A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1D6457-48BB-ED44-8A97-2F5A741A2ECA}" type="datetimeFigureOut">
              <a:rPr lang="en-US" smtClean="0"/>
              <a:t>10/11/25</a:t>
            </a:fld>
            <a:endParaRPr lang="en-US"/>
          </a:p>
        </p:txBody>
      </p:sp>
      <p:sp>
        <p:nvSpPr>
          <p:cNvPr id="5" name="Footer Placeholder 4">
            <a:extLst>
              <a:ext uri="{FF2B5EF4-FFF2-40B4-BE49-F238E27FC236}">
                <a16:creationId xmlns:a16="http://schemas.microsoft.com/office/drawing/2014/main" id="{6C1CCF7C-A59E-896A-6BE8-BD91219BC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55948-5EBD-6FDE-A493-4471CA5C7D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703D8-A1E4-BD44-A79D-B3F503C5BBD4}" type="slidenum">
              <a:rPr lang="en-US" smtClean="0"/>
              <a:t>‹#›</a:t>
            </a:fld>
            <a:endParaRPr lang="en-US"/>
          </a:p>
        </p:txBody>
      </p:sp>
    </p:spTree>
    <p:extLst>
      <p:ext uri="{BB962C8B-B14F-4D97-AF65-F5344CB8AC3E}">
        <p14:creationId xmlns:p14="http://schemas.microsoft.com/office/powerpoint/2010/main" val="810770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8" Type="http://schemas.openxmlformats.org/officeDocument/2006/relationships/hyperlink" Target="https://dl.acm.org/doi/10.1145/2939672.2939778" TargetMode="External"/><Relationship Id="rId3" Type="http://schemas.openxmlformats.org/officeDocument/2006/relationships/image" Target="../media/image5.png"/><Relationship Id="rId7" Type="http://schemas.openxmlformats.org/officeDocument/2006/relationships/hyperlink" Target="https://www.nature.com/articles/s41598-023-44653-y" TargetMode="External"/><Relationship Id="rId12" Type="http://schemas.openxmlformats.org/officeDocument/2006/relationships/hyperlink" Target="https://journals.plos.org/plosone/article?id=10.1371/journal.pone.024720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hyperlink" Target="https://onlinelibrary.wiley.com/doi/full/10.1002/jcla.24053" TargetMode="External"/><Relationship Id="rId4" Type="http://schemas.openxmlformats.org/officeDocument/2006/relationships/image" Target="../media/image6.sv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hyperlink" Target="https://dl.acm.org/doi/pdf/10.1145/2783258.2788613" TargetMode="External"/><Relationship Id="rId3" Type="http://schemas.openxmlformats.org/officeDocument/2006/relationships/image" Target="../media/image5.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B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6D98D-7DBD-DD0C-F18A-01F1DF4D0BCC}"/>
              </a:ext>
            </a:extLst>
          </p:cNvPr>
          <p:cNvSpPr>
            <a:spLocks noGrp="1"/>
          </p:cNvSpPr>
          <p:nvPr>
            <p:ph type="ctrTitle"/>
          </p:nvPr>
        </p:nvSpPr>
        <p:spPr>
          <a:xfrm>
            <a:off x="1261640" y="3619500"/>
            <a:ext cx="9668719" cy="996434"/>
          </a:xfrm>
        </p:spPr>
        <p:txBody>
          <a:bodyPr>
            <a:normAutofit/>
          </a:bodyPr>
          <a:lstStyle/>
          <a:p>
            <a:r>
              <a:rPr lang="en-US" spc="100" dirty="0">
                <a:solidFill>
                  <a:schemeClr val="bg1"/>
                </a:solidFill>
                <a:latin typeface="Arial" panose="020B0604020202020204" pitchFamily="34" charset="0"/>
                <a:cs typeface="Arial" panose="020B0604020202020204" pitchFamily="34" charset="0"/>
              </a:rPr>
              <a:t>Algorithmic Interpretability</a:t>
            </a:r>
          </a:p>
        </p:txBody>
      </p:sp>
      <p:pic>
        <p:nvPicPr>
          <p:cNvPr id="8" name="Graphic 7">
            <a:extLst>
              <a:ext uri="{FF2B5EF4-FFF2-40B4-BE49-F238E27FC236}">
                <a16:creationId xmlns:a16="http://schemas.microsoft.com/office/drawing/2014/main" id="{F6619DE4-5330-4E1B-7089-6EDF416EF78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50236" y="6202918"/>
            <a:ext cx="2019300" cy="571500"/>
          </a:xfrm>
          <a:prstGeom prst="rect">
            <a:avLst/>
          </a:prstGeom>
        </p:spPr>
      </p:pic>
      <p:sp>
        <p:nvSpPr>
          <p:cNvPr id="10" name="TextBox 9">
            <a:extLst>
              <a:ext uri="{FF2B5EF4-FFF2-40B4-BE49-F238E27FC236}">
                <a16:creationId xmlns:a16="http://schemas.microsoft.com/office/drawing/2014/main" id="{E5BDC3A7-B40E-46B5-AA41-D535D7DC0A34}"/>
              </a:ext>
            </a:extLst>
          </p:cNvPr>
          <p:cNvSpPr txBox="1"/>
          <p:nvPr/>
        </p:nvSpPr>
        <p:spPr>
          <a:xfrm>
            <a:off x="2575132" y="3200400"/>
            <a:ext cx="7041736" cy="523220"/>
          </a:xfrm>
          <a:prstGeom prst="rect">
            <a:avLst/>
          </a:prstGeom>
          <a:noFill/>
        </p:spPr>
        <p:txBody>
          <a:bodyPr wrap="none" rtlCol="0">
            <a:spAutoFit/>
          </a:bodyPr>
          <a:lstStyle/>
          <a:p>
            <a:pPr algn="ctr"/>
            <a:r>
              <a:rPr lang="en-US" sz="2800" dirty="0">
                <a:solidFill>
                  <a:schemeClr val="bg1"/>
                </a:solidFill>
                <a:latin typeface="Arial" panose="020B0604020202020204" pitchFamily="34" charset="0"/>
                <a:cs typeface="Arial" panose="020B0604020202020204" pitchFamily="34" charset="0"/>
              </a:rPr>
              <a:t>Ethical Algorithms for the Modern Clinician:</a:t>
            </a:r>
          </a:p>
        </p:txBody>
      </p:sp>
    </p:spTree>
    <p:extLst>
      <p:ext uri="{BB962C8B-B14F-4D97-AF65-F5344CB8AC3E}">
        <p14:creationId xmlns:p14="http://schemas.microsoft.com/office/powerpoint/2010/main" val="2055170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5176514-94BF-0AF8-429B-32D5FC5547F1}"/>
              </a:ext>
            </a:extLst>
          </p:cNvPr>
          <p:cNvPicPr>
            <a:picLocks noChangeAspect="1"/>
          </p:cNvPicPr>
          <p:nvPr/>
        </p:nvPicPr>
        <p:blipFill>
          <a:blip r:embed="rId2">
            <a:lum/>
            <a:extLst>
              <a:ext uri="{96DAC541-7B7A-43D3-8B79-37D633B846F1}">
                <asvg:svgBlip xmlns:asvg="http://schemas.microsoft.com/office/drawing/2016/SVG/main" r:embed="rId3"/>
              </a:ext>
            </a:extLst>
          </a:blip>
          <a:stretch>
            <a:fillRect/>
          </a:stretch>
        </p:blipFill>
        <p:spPr>
          <a:xfrm>
            <a:off x="315232" y="4545308"/>
            <a:ext cx="1917699" cy="1917699"/>
          </a:xfrm>
          <a:prstGeom prst="rect">
            <a:avLst/>
          </a:prstGeom>
        </p:spPr>
      </p:pic>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4">
            <a:extLst>
              <a:ext uri="{96DAC541-7B7A-43D3-8B79-37D633B846F1}">
                <asvg:svgBlip xmlns:asvg="http://schemas.microsoft.com/office/drawing/2016/SVG/main" r:embed="rId5"/>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Learning Objectives</a:t>
            </a:r>
          </a:p>
        </p:txBody>
      </p:sp>
      <p:sp>
        <p:nvSpPr>
          <p:cNvPr id="7" name="TextBox 6">
            <a:extLst>
              <a:ext uri="{FF2B5EF4-FFF2-40B4-BE49-F238E27FC236}">
                <a16:creationId xmlns:a16="http://schemas.microsoft.com/office/drawing/2014/main" id="{919D5C4F-D9EF-31AE-5923-D445B254963E}"/>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Define</a:t>
            </a:r>
            <a:r>
              <a:rPr lang="en-US" sz="2400" dirty="0">
                <a:latin typeface="Arial" panose="020B0604020202020204" pitchFamily="34" charset="0"/>
                <a:cs typeface="Arial" panose="020B0604020202020204" pitchFamily="34" charset="0"/>
              </a:rPr>
              <a:t> what it means for an algorithm to be interpretable and </a:t>
            </a:r>
            <a:r>
              <a:rPr lang="en-US" sz="2400" b="1" dirty="0">
                <a:latin typeface="Arial" panose="020B0604020202020204" pitchFamily="34" charset="0"/>
                <a:cs typeface="Arial" panose="020B0604020202020204" pitchFamily="34" charset="0"/>
              </a:rPr>
              <a:t>highlight</a:t>
            </a:r>
            <a:r>
              <a:rPr lang="en-US" sz="2400" dirty="0">
                <a:latin typeface="Arial" panose="020B0604020202020204" pitchFamily="34" charset="0"/>
                <a:cs typeface="Arial" panose="020B0604020202020204" pitchFamily="34" charset="0"/>
              </a:rPr>
              <a:t> key ways that the definition is </a:t>
            </a:r>
            <a:r>
              <a:rPr lang="en-US" sz="2400" i="1" dirty="0">
                <a:latin typeface="Arial" panose="020B0604020202020204" pitchFamily="34" charset="0"/>
                <a:cs typeface="Arial" panose="020B0604020202020204" pitchFamily="34" charset="0"/>
              </a:rPr>
              <a:t>subjective</a:t>
            </a:r>
            <a:r>
              <a:rPr lang="en-US" sz="2400" dirty="0">
                <a:latin typeface="Arial" panose="020B0604020202020204" pitchFamily="34" charset="0"/>
                <a:cs typeface="Arial" panose="020B0604020202020204" pitchFamily="34" charset="0"/>
              </a:rPr>
              <a:t> and </a:t>
            </a:r>
            <a:r>
              <a:rPr lang="en-US" sz="2400" i="1" dirty="0">
                <a:latin typeface="Arial" panose="020B0604020202020204" pitchFamily="34" charset="0"/>
                <a:cs typeface="Arial" panose="020B0604020202020204" pitchFamily="34" charset="0"/>
              </a:rPr>
              <a:t>user-dependent</a:t>
            </a:r>
            <a:r>
              <a:rPr lang="en-US" sz="2400" dirty="0">
                <a:latin typeface="Arial" panose="020B0604020202020204" pitchFamily="34" charset="0"/>
                <a:cs typeface="Arial" panose="020B0604020202020204" pitchFamily="34" charset="0"/>
              </a:rPr>
              <a:t>.</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Describe</a:t>
            </a:r>
            <a:r>
              <a:rPr lang="en-US" sz="2400" dirty="0">
                <a:latin typeface="Arial" panose="020B0604020202020204" pitchFamily="34" charset="0"/>
                <a:cs typeface="Arial" panose="020B0604020202020204" pitchFamily="34" charset="0"/>
              </a:rPr>
              <a:t> the accuracy-interpretability tradeoff and why it is observed in many real-world algorithms.</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Reflect</a:t>
            </a:r>
            <a:r>
              <a:rPr lang="en-US" sz="2400" dirty="0">
                <a:latin typeface="Arial" panose="020B0604020202020204" pitchFamily="34" charset="0"/>
                <a:cs typeface="Arial" panose="020B0604020202020204" pitchFamily="34" charset="0"/>
              </a:rPr>
              <a:t> on the role of interpretability in clinical algorithms.</a:t>
            </a:r>
          </a:p>
        </p:txBody>
      </p:sp>
    </p:spTree>
    <p:extLst>
      <p:ext uri="{BB962C8B-B14F-4D97-AF65-F5344CB8AC3E}">
        <p14:creationId xmlns:p14="http://schemas.microsoft.com/office/powerpoint/2010/main" val="9443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Food for Thought</a:t>
            </a:r>
          </a:p>
        </p:txBody>
      </p:sp>
      <p:pic>
        <p:nvPicPr>
          <p:cNvPr id="6" name="Picture 5" descr="A screenshot of a phone&#10;&#10;Description automatically generated">
            <a:extLst>
              <a:ext uri="{FF2B5EF4-FFF2-40B4-BE49-F238E27FC236}">
                <a16:creationId xmlns:a16="http://schemas.microsoft.com/office/drawing/2014/main" id="{6769DBAE-1EA5-3EE7-CC55-5A70C287D3FE}"/>
              </a:ext>
            </a:extLst>
          </p:cNvPr>
          <p:cNvPicPr>
            <a:picLocks noChangeAspect="1"/>
          </p:cNvPicPr>
          <p:nvPr/>
        </p:nvPicPr>
        <p:blipFill>
          <a:blip r:embed="rId5"/>
          <a:stretch>
            <a:fillRect/>
          </a:stretch>
        </p:blipFill>
        <p:spPr>
          <a:xfrm>
            <a:off x="2209800" y="4065554"/>
            <a:ext cx="7772400" cy="2417682"/>
          </a:xfrm>
          <a:prstGeom prst="rect">
            <a:avLst/>
          </a:prstGeom>
        </p:spPr>
      </p:pic>
      <p:pic>
        <p:nvPicPr>
          <p:cNvPr id="9" name="Picture 8" descr="A close up of a logo&#10;&#10;Description automatically generated">
            <a:extLst>
              <a:ext uri="{FF2B5EF4-FFF2-40B4-BE49-F238E27FC236}">
                <a16:creationId xmlns:a16="http://schemas.microsoft.com/office/drawing/2014/main" id="{4203F63B-29B5-1DCA-0D86-328A6D3124BA}"/>
              </a:ext>
            </a:extLst>
          </p:cNvPr>
          <p:cNvPicPr>
            <a:picLocks noChangeAspect="1"/>
          </p:cNvPicPr>
          <p:nvPr/>
        </p:nvPicPr>
        <p:blipFill>
          <a:blip r:embed="rId6"/>
          <a:stretch>
            <a:fillRect/>
          </a:stretch>
        </p:blipFill>
        <p:spPr>
          <a:xfrm>
            <a:off x="2209800" y="1835121"/>
            <a:ext cx="7772400" cy="1593879"/>
          </a:xfrm>
          <a:prstGeom prst="rect">
            <a:avLst/>
          </a:prstGeom>
        </p:spPr>
      </p:pic>
      <p:sp>
        <p:nvSpPr>
          <p:cNvPr id="10" name="TextBox 9">
            <a:extLst>
              <a:ext uri="{FF2B5EF4-FFF2-40B4-BE49-F238E27FC236}">
                <a16:creationId xmlns:a16="http://schemas.microsoft.com/office/drawing/2014/main" id="{C16DE318-D4C5-D3F0-EE27-2E93EDE22048}"/>
              </a:ext>
            </a:extLst>
          </p:cNvPr>
          <p:cNvSpPr txBox="1"/>
          <p:nvPr/>
        </p:nvSpPr>
        <p:spPr>
          <a:xfrm>
            <a:off x="2209800" y="1465789"/>
            <a:ext cx="1417439" cy="369332"/>
          </a:xfrm>
          <a:prstGeom prst="rect">
            <a:avLst/>
          </a:prstGeom>
          <a:noFill/>
        </p:spPr>
        <p:txBody>
          <a:bodyPr wrap="none" lIns="0" rtlCol="0">
            <a:spAutoFit/>
          </a:bodyPr>
          <a:lstStyle/>
          <a:p>
            <a:r>
              <a:rPr lang="en-US" b="1" dirty="0">
                <a:latin typeface="Arial" panose="020B0604020202020204" pitchFamily="34" charset="0"/>
                <a:cs typeface="Arial" panose="020B0604020202020204" pitchFamily="34" charset="0"/>
              </a:rPr>
              <a:t>Response A</a:t>
            </a:r>
          </a:p>
        </p:txBody>
      </p:sp>
      <p:sp>
        <p:nvSpPr>
          <p:cNvPr id="11" name="TextBox 10">
            <a:extLst>
              <a:ext uri="{FF2B5EF4-FFF2-40B4-BE49-F238E27FC236}">
                <a16:creationId xmlns:a16="http://schemas.microsoft.com/office/drawing/2014/main" id="{F85EAF4D-84D6-EDEB-F722-C11495402902}"/>
              </a:ext>
            </a:extLst>
          </p:cNvPr>
          <p:cNvSpPr txBox="1"/>
          <p:nvPr/>
        </p:nvSpPr>
        <p:spPr>
          <a:xfrm>
            <a:off x="2209799" y="3696222"/>
            <a:ext cx="1426031" cy="369332"/>
          </a:xfrm>
          <a:prstGeom prst="rect">
            <a:avLst/>
          </a:prstGeom>
          <a:noFill/>
        </p:spPr>
        <p:txBody>
          <a:bodyPr wrap="none" lIns="0" rtlCol="0">
            <a:spAutoFit/>
          </a:bodyPr>
          <a:lstStyle/>
          <a:p>
            <a:r>
              <a:rPr lang="en-US" b="1" dirty="0">
                <a:latin typeface="Arial" panose="020B0604020202020204" pitchFamily="34" charset="0"/>
                <a:cs typeface="Arial" panose="020B0604020202020204" pitchFamily="34" charset="0"/>
              </a:rPr>
              <a:t>Response B</a:t>
            </a:r>
          </a:p>
        </p:txBody>
      </p:sp>
    </p:spTree>
    <p:extLst>
      <p:ext uri="{BB962C8B-B14F-4D97-AF65-F5344CB8AC3E}">
        <p14:creationId xmlns:p14="http://schemas.microsoft.com/office/powerpoint/2010/main" val="395475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What is interpretability?</a:t>
            </a:r>
          </a:p>
        </p:txBody>
      </p:sp>
      <p:sp>
        <p:nvSpPr>
          <p:cNvPr id="4" name="TextBox 3">
            <a:extLst>
              <a:ext uri="{FF2B5EF4-FFF2-40B4-BE49-F238E27FC236}">
                <a16:creationId xmlns:a16="http://schemas.microsoft.com/office/drawing/2014/main" id="{123A450F-6E4B-7975-BA6F-AC183013F133}"/>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Trust</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Causality</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Transferability</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Informativeness</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Fair and Ethical Decision Making</a:t>
            </a:r>
          </a:p>
        </p:txBody>
      </p:sp>
    </p:spTree>
    <p:extLst>
      <p:ext uri="{BB962C8B-B14F-4D97-AF65-F5344CB8AC3E}">
        <p14:creationId xmlns:p14="http://schemas.microsoft.com/office/powerpoint/2010/main" val="339284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lstStyle/>
          <a:p>
            <a:r>
              <a:rPr lang="en-US" spc="100" dirty="0">
                <a:solidFill>
                  <a:schemeClr val="bg1"/>
                </a:solidFill>
                <a:latin typeface="Arial" panose="020B0604020202020204" pitchFamily="34" charset="0"/>
                <a:cs typeface="Arial" panose="020B0604020202020204" pitchFamily="34" charset="0"/>
              </a:rPr>
              <a:t>Example Algorithms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8A93A6F-607C-94E0-C2B6-D26272440DF1}"/>
                  </a:ext>
                </a:extLst>
              </p:cNvPr>
              <p:cNvSpPr txBox="1"/>
              <p:nvPr/>
            </p:nvSpPr>
            <p:spPr>
              <a:xfrm>
                <a:off x="315232" y="1479167"/>
                <a:ext cx="11561536" cy="11331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1" i="0" smtClean="0">
                          <a:solidFill>
                            <a:srgbClr val="73A939"/>
                          </a:solidFill>
                          <a:latin typeface="Cambria Math" panose="02040503050406030204" pitchFamily="18" charset="0"/>
                          <a:cs typeface="Arial" panose="020B0604020202020204" pitchFamily="34" charset="0"/>
                        </a:rPr>
                        <m:t>𝐌𝐀𝐏</m:t>
                      </m:r>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2</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solidFill>
                                <a:srgbClr val="7030A0"/>
                              </a:solidFill>
                              <a:latin typeface="Cambria Math" panose="02040503050406030204" pitchFamily="18" charset="0"/>
                              <a:cs typeface="Arial" panose="020B0604020202020204" pitchFamily="34" charset="0"/>
                            </a:rPr>
                            <m:t>DBP</m:t>
                          </m:r>
                        </m:e>
                      </m:d>
                      <m:r>
                        <a:rPr lang="en-US" sz="2400" b="0" i="1" smtClean="0">
                          <a:latin typeface="Cambria Math" panose="02040503050406030204" pitchFamily="18" charset="0"/>
                          <a:cs typeface="Arial" panose="020B0604020202020204" pitchFamily="34" charset="0"/>
                        </a:rPr>
                        <m:t>+</m:t>
                      </m:r>
                      <m:f>
                        <m:fPr>
                          <m:ctrlPr>
                            <a:rPr lang="en-US" sz="2400" b="0" i="1" smtClean="0">
                              <a:latin typeface="Cambria Math" panose="02040503050406030204" pitchFamily="18" charset="0"/>
                              <a:cs typeface="Arial" panose="020B0604020202020204" pitchFamily="34" charset="0"/>
                            </a:rPr>
                          </m:ctrlPr>
                        </m:fPr>
                        <m:num>
                          <m:r>
                            <a:rPr lang="en-US" sz="2400" b="0" i="1" smtClean="0">
                              <a:latin typeface="Cambria Math" panose="02040503050406030204" pitchFamily="18" charset="0"/>
                              <a:cs typeface="Arial" panose="020B0604020202020204" pitchFamily="34" charset="0"/>
                            </a:rPr>
                            <m:t>1</m:t>
                          </m:r>
                        </m:num>
                        <m:den>
                          <m:r>
                            <a:rPr lang="en-US" sz="2400" b="0" i="1" smtClean="0">
                              <a:latin typeface="Cambria Math" panose="02040503050406030204" pitchFamily="18" charset="0"/>
                              <a:cs typeface="Arial" panose="020B0604020202020204" pitchFamily="34" charset="0"/>
                            </a:rPr>
                            <m:t>3</m:t>
                          </m:r>
                        </m:den>
                      </m:f>
                      <m:d>
                        <m:dPr>
                          <m:ctrlPr>
                            <a:rPr lang="en-US" sz="2400" b="0" i="1" smtClean="0">
                              <a:latin typeface="Cambria Math" panose="02040503050406030204" pitchFamily="18" charset="0"/>
                              <a:cs typeface="Arial" panose="020B0604020202020204" pitchFamily="34" charset="0"/>
                            </a:rPr>
                          </m:ctrlPr>
                        </m:dPr>
                        <m:e>
                          <m:r>
                            <m:rPr>
                              <m:sty m:val="p"/>
                            </m:rPr>
                            <a:rPr lang="en-US" sz="2400" b="0" i="0" smtClean="0">
                              <a:solidFill>
                                <a:srgbClr val="7030A0"/>
                              </a:solidFill>
                              <a:latin typeface="Cambria Math" panose="02040503050406030204" pitchFamily="18" charset="0"/>
                              <a:cs typeface="Arial" panose="020B0604020202020204" pitchFamily="34" charset="0"/>
                            </a:rPr>
                            <m:t>SBP</m:t>
                          </m:r>
                        </m:e>
                      </m:d>
                    </m:oMath>
                  </m:oMathPara>
                </a14:m>
                <a:endParaRPr lang="en-US" sz="2400" dirty="0">
                  <a:latin typeface="Arial" panose="020B060402020202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F8A93A6F-607C-94E0-C2B6-D26272440DF1}"/>
                  </a:ext>
                </a:extLst>
              </p:cNvPr>
              <p:cNvSpPr txBox="1">
                <a:spLocks noRot="1" noChangeAspect="1" noMove="1" noResize="1" noEditPoints="1" noAdjustHandles="1" noChangeArrowheads="1" noChangeShapeType="1" noTextEdit="1"/>
              </p:cNvSpPr>
              <p:nvPr/>
            </p:nvSpPr>
            <p:spPr>
              <a:xfrm>
                <a:off x="315232" y="1479167"/>
                <a:ext cx="11561536" cy="113313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8E495CD-8523-C33C-462C-207CC9D49C32}"/>
                  </a:ext>
                </a:extLst>
              </p:cNvPr>
              <p:cNvSpPr txBox="1"/>
              <p:nvPr/>
            </p:nvSpPr>
            <p:spPr>
              <a:xfrm>
                <a:off x="315232" y="2765902"/>
                <a:ext cx="11561536" cy="6463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1" i="0" smtClean="0">
                          <a:solidFill>
                            <a:srgbClr val="73A939"/>
                          </a:solidFill>
                          <a:latin typeface="Cambria Math" panose="02040503050406030204" pitchFamily="18" charset="0"/>
                          <a:cs typeface="Arial" panose="020B0604020202020204" pitchFamily="34" charset="0"/>
                        </a:rPr>
                        <m:t>𝐌𝐄𝐋𝐃</m:t>
                      </m:r>
                      <m:r>
                        <a:rPr lang="en-US" sz="2400" b="0" i="1" smtClean="0">
                          <a:latin typeface="Cambria Math" panose="02040503050406030204" pitchFamily="18" charset="0"/>
                          <a:cs typeface="Arial" panose="020B0604020202020204" pitchFamily="34" charset="0"/>
                        </a:rPr>
                        <m:t>=9.57×</m:t>
                      </m:r>
                      <m:func>
                        <m:funcPr>
                          <m:ctrlPr>
                            <a:rPr lang="en-US" sz="2400" b="0" i="1" smtClean="0">
                              <a:latin typeface="Cambria Math" panose="02040503050406030204" pitchFamily="18" charset="0"/>
                              <a:cs typeface="Arial" panose="020B0604020202020204" pitchFamily="34" charset="0"/>
                            </a:rPr>
                          </m:ctrlPr>
                        </m:funcPr>
                        <m:fName>
                          <m:r>
                            <m:rPr>
                              <m:sty m:val="p"/>
                            </m:rPr>
                            <a:rPr lang="en-US" sz="2400" b="0" i="0" smtClean="0">
                              <a:latin typeface="Cambria Math" panose="02040503050406030204" pitchFamily="18" charset="0"/>
                              <a:cs typeface="Arial" panose="020B0604020202020204" pitchFamily="34" charset="0"/>
                            </a:rPr>
                            <m:t>log</m:t>
                          </m:r>
                        </m:fName>
                        <m:e>
                          <m:d>
                            <m:dPr>
                              <m:begChr m:val="["/>
                              <m:endChr m:val="]"/>
                              <m:ctrlPr>
                                <a:rPr lang="en-US" sz="2400" b="0" i="1" smtClean="0">
                                  <a:solidFill>
                                    <a:srgbClr val="7030A0"/>
                                  </a:solidFill>
                                  <a:latin typeface="Cambria Math" panose="02040503050406030204" pitchFamily="18" charset="0"/>
                                  <a:cs typeface="Arial" panose="020B0604020202020204" pitchFamily="34" charset="0"/>
                                </a:rPr>
                              </m:ctrlPr>
                            </m:dPr>
                            <m:e>
                              <m:r>
                                <m:rPr>
                                  <m:sty m:val="p"/>
                                </m:rPr>
                                <a:rPr lang="en-US" sz="2400" b="0" i="0" smtClean="0">
                                  <a:solidFill>
                                    <a:srgbClr val="7030A0"/>
                                  </a:solidFill>
                                  <a:latin typeface="Cambria Math" panose="02040503050406030204" pitchFamily="18" charset="0"/>
                                  <a:cs typeface="Arial" panose="020B0604020202020204" pitchFamily="34" charset="0"/>
                                </a:rPr>
                                <m:t>Cr</m:t>
                              </m:r>
                            </m:e>
                          </m:d>
                        </m:e>
                      </m:func>
                      <m:r>
                        <a:rPr lang="en-US" sz="2400" b="0" i="1" smtClean="0">
                          <a:latin typeface="Cambria Math" panose="02040503050406030204" pitchFamily="18" charset="0"/>
                          <a:cs typeface="Arial" panose="020B0604020202020204" pitchFamily="34" charset="0"/>
                        </a:rPr>
                        <m:t>+3.78×</m:t>
                      </m:r>
                      <m:func>
                        <m:funcPr>
                          <m:ctrlPr>
                            <a:rPr lang="en-US" sz="2400" b="0" i="1" smtClean="0">
                              <a:latin typeface="Cambria Math" panose="02040503050406030204" pitchFamily="18" charset="0"/>
                              <a:cs typeface="Arial" panose="020B0604020202020204" pitchFamily="34" charset="0"/>
                            </a:rPr>
                          </m:ctrlPr>
                        </m:funcPr>
                        <m:fName>
                          <m:r>
                            <m:rPr>
                              <m:sty m:val="p"/>
                            </m:rPr>
                            <a:rPr lang="en-US" sz="2400" b="0" i="0" smtClean="0">
                              <a:latin typeface="Cambria Math" panose="02040503050406030204" pitchFamily="18" charset="0"/>
                              <a:cs typeface="Arial" panose="020B0604020202020204" pitchFamily="34" charset="0"/>
                            </a:rPr>
                            <m:t>log</m:t>
                          </m:r>
                        </m:fName>
                        <m:e>
                          <m:d>
                            <m:dPr>
                              <m:begChr m:val="["/>
                              <m:endChr m:val="]"/>
                              <m:ctrlPr>
                                <a:rPr lang="en-US" sz="2400" b="0" i="1" smtClean="0">
                                  <a:solidFill>
                                    <a:srgbClr val="7030A0"/>
                                  </a:solidFill>
                                  <a:latin typeface="Cambria Math" panose="02040503050406030204" pitchFamily="18" charset="0"/>
                                  <a:cs typeface="Arial" panose="020B0604020202020204" pitchFamily="34" charset="0"/>
                                </a:rPr>
                              </m:ctrlPr>
                            </m:dPr>
                            <m:e>
                              <m:r>
                                <m:rPr>
                                  <m:sty m:val="p"/>
                                </m:rPr>
                                <a:rPr lang="en-US" sz="2400" b="0" i="0" smtClean="0">
                                  <a:solidFill>
                                    <a:srgbClr val="7030A0"/>
                                  </a:solidFill>
                                  <a:latin typeface="Cambria Math" panose="02040503050406030204" pitchFamily="18" charset="0"/>
                                  <a:cs typeface="Arial" panose="020B0604020202020204" pitchFamily="34" charset="0"/>
                                </a:rPr>
                                <m:t>Bilirubin</m:t>
                              </m:r>
                            </m:e>
                          </m:d>
                        </m:e>
                      </m:func>
                      <m:r>
                        <a:rPr lang="en-US" sz="2400" b="0" i="1" smtClean="0">
                          <a:latin typeface="Cambria Math" panose="02040503050406030204" pitchFamily="18" charset="0"/>
                          <a:cs typeface="Arial" panose="020B0604020202020204" pitchFamily="34" charset="0"/>
                        </a:rPr>
                        <m:t>+11.20×</m:t>
                      </m:r>
                      <m:func>
                        <m:funcPr>
                          <m:ctrlPr>
                            <a:rPr lang="en-US" sz="2400" b="0" i="1" smtClean="0">
                              <a:latin typeface="Cambria Math" panose="02040503050406030204" pitchFamily="18" charset="0"/>
                              <a:cs typeface="Arial" panose="020B0604020202020204" pitchFamily="34" charset="0"/>
                            </a:rPr>
                          </m:ctrlPr>
                        </m:funcPr>
                        <m:fName>
                          <m:r>
                            <m:rPr>
                              <m:sty m:val="p"/>
                            </m:rPr>
                            <a:rPr lang="en-US" sz="2400" b="0" i="0" smtClean="0">
                              <a:latin typeface="Cambria Math" panose="02040503050406030204" pitchFamily="18" charset="0"/>
                              <a:cs typeface="Arial" panose="020B0604020202020204" pitchFamily="34" charset="0"/>
                            </a:rPr>
                            <m:t>log</m:t>
                          </m:r>
                        </m:fName>
                        <m:e>
                          <m:d>
                            <m:dPr>
                              <m:begChr m:val="["/>
                              <m:endChr m:val="]"/>
                              <m:ctrlPr>
                                <a:rPr lang="en-US" sz="2400" b="0" i="1" smtClean="0">
                                  <a:solidFill>
                                    <a:srgbClr val="7030A0"/>
                                  </a:solidFill>
                                  <a:latin typeface="Cambria Math" panose="02040503050406030204" pitchFamily="18" charset="0"/>
                                  <a:cs typeface="Arial" panose="020B0604020202020204" pitchFamily="34" charset="0"/>
                                </a:rPr>
                              </m:ctrlPr>
                            </m:dPr>
                            <m:e>
                              <m:r>
                                <m:rPr>
                                  <m:sty m:val="p"/>
                                </m:rPr>
                                <a:rPr lang="en-US" sz="2400" b="0" i="0" smtClean="0">
                                  <a:solidFill>
                                    <a:srgbClr val="7030A0"/>
                                  </a:solidFill>
                                  <a:latin typeface="Cambria Math" panose="02040503050406030204" pitchFamily="18" charset="0"/>
                                  <a:cs typeface="Arial" panose="020B0604020202020204" pitchFamily="34" charset="0"/>
                                </a:rPr>
                                <m:t>INR</m:t>
                              </m:r>
                            </m:e>
                          </m:d>
                        </m:e>
                      </m:func>
                      <m:r>
                        <a:rPr lang="en-US" sz="2400" b="0" i="1" smtClean="0">
                          <a:latin typeface="Cambria Math" panose="02040503050406030204" pitchFamily="18" charset="0"/>
                          <a:cs typeface="Arial" panose="020B0604020202020204" pitchFamily="34" charset="0"/>
                        </a:rPr>
                        <m:t>+6.43</m:t>
                      </m:r>
                    </m:oMath>
                  </m:oMathPara>
                </a14:m>
                <a:endParaRPr lang="en-US" sz="2400" dirty="0">
                  <a:latin typeface="Arial" panose="020B060402020202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8E495CD-8523-C33C-462C-207CC9D49C32}"/>
                  </a:ext>
                </a:extLst>
              </p:cNvPr>
              <p:cNvSpPr txBox="1">
                <a:spLocks noRot="1" noChangeAspect="1" noMove="1" noResize="1" noEditPoints="1" noAdjustHandles="1" noChangeArrowheads="1" noChangeShapeType="1" noTextEdit="1"/>
              </p:cNvSpPr>
              <p:nvPr/>
            </p:nvSpPr>
            <p:spPr>
              <a:xfrm>
                <a:off x="315232" y="2765902"/>
                <a:ext cx="11561536" cy="646331"/>
              </a:xfrm>
              <a:prstGeom prst="rect">
                <a:avLst/>
              </a:prstGeom>
              <a:blipFill>
                <a:blip r:embed="rId6"/>
                <a:stretch>
                  <a:fillRect b="-1923"/>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B78208BF-9D6E-2C07-1CF8-351D97121B43}"/>
              </a:ext>
            </a:extLst>
          </p:cNvPr>
          <p:cNvGrpSpPr/>
          <p:nvPr/>
        </p:nvGrpSpPr>
        <p:grpSpPr>
          <a:xfrm>
            <a:off x="1192695" y="3578887"/>
            <a:ext cx="10037178" cy="2916541"/>
            <a:chOff x="1500808" y="3566695"/>
            <a:chExt cx="10037178" cy="2916541"/>
          </a:xfrm>
        </p:grpSpPr>
        <p:pic>
          <p:nvPicPr>
            <p:cNvPr id="1026" name="Picture 2" descr="Pneumonia | Radiology Reference Article | Radiopaedia.org">
              <a:extLst>
                <a:ext uri="{FF2B5EF4-FFF2-40B4-BE49-F238E27FC236}">
                  <a16:creationId xmlns:a16="http://schemas.microsoft.com/office/drawing/2014/main" id="{47BF6130-F8C5-3EB8-18B8-CC65AB4F7D4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0808" y="3880868"/>
              <a:ext cx="2185712" cy="2102488"/>
            </a:xfrm>
            <a:prstGeom prst="rect">
              <a:avLst/>
            </a:prstGeom>
            <a:noFill/>
            <a:ln w="38100">
              <a:solidFill>
                <a:srgbClr val="7030A0"/>
              </a:solidFill>
            </a:ln>
            <a:extLst>
              <a:ext uri="{909E8E84-426E-40DD-AFC4-6F175D3DCCD1}">
                <a14:hiddenFill xmlns:a14="http://schemas.microsoft.com/office/drawing/2010/main">
                  <a:solidFill>
                    <a:srgbClr val="FFFFFF"/>
                  </a:solidFill>
                </a14:hiddenFill>
              </a:ext>
            </a:extLst>
          </p:spPr>
        </p:pic>
        <p:pic>
          <p:nvPicPr>
            <p:cNvPr id="1028" name="Picture 4" descr="Transformer Neural Networks: A Step-by-Step Breakdown | Built In">
              <a:extLst>
                <a:ext uri="{FF2B5EF4-FFF2-40B4-BE49-F238E27FC236}">
                  <a16:creationId xmlns:a16="http://schemas.microsoft.com/office/drawing/2014/main" id="{E15B16A7-B60E-F740-AADA-F2FCA64EF20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42314" y="3566695"/>
              <a:ext cx="2019300" cy="2916541"/>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cxnSp>
          <p:nvCxnSpPr>
            <p:cNvPr id="10" name="Straight Arrow Connector 9">
              <a:extLst>
                <a:ext uri="{FF2B5EF4-FFF2-40B4-BE49-F238E27FC236}">
                  <a16:creationId xmlns:a16="http://schemas.microsoft.com/office/drawing/2014/main" id="{0B3520A9-B5AB-7CDE-45EF-F6C29C8B806B}"/>
                </a:ext>
              </a:extLst>
            </p:cNvPr>
            <p:cNvCxnSpPr/>
            <p:nvPr/>
          </p:nvCxnSpPr>
          <p:spPr>
            <a:xfrm>
              <a:off x="3925956" y="4932112"/>
              <a:ext cx="89452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A2192B4-5F29-3E9F-EF25-9736C4FC7714}"/>
                </a:ext>
              </a:extLst>
            </p:cNvPr>
            <p:cNvCxnSpPr/>
            <p:nvPr/>
          </p:nvCxnSpPr>
          <p:spPr>
            <a:xfrm>
              <a:off x="7368208" y="4932112"/>
              <a:ext cx="89452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B50B506-F37A-6066-004F-9C15526F1918}"/>
                </a:ext>
              </a:extLst>
            </p:cNvPr>
            <p:cNvSpPr txBox="1"/>
            <p:nvPr/>
          </p:nvSpPr>
          <p:spPr>
            <a:xfrm>
              <a:off x="8262730" y="4732057"/>
              <a:ext cx="3275256" cy="400110"/>
            </a:xfrm>
            <a:prstGeom prst="rect">
              <a:avLst/>
            </a:prstGeom>
            <a:noFill/>
          </p:spPr>
          <p:txBody>
            <a:bodyPr wrap="none" rtlCol="0">
              <a:spAutoFit/>
            </a:bodyPr>
            <a:lstStyle/>
            <a:p>
              <a:r>
                <a:rPr lang="en-US" sz="2000" b="1" dirty="0">
                  <a:solidFill>
                    <a:srgbClr val="73A939"/>
                  </a:solidFill>
                  <a:latin typeface="Arial" panose="020B0604020202020204" pitchFamily="34" charset="0"/>
                  <a:cs typeface="Arial" panose="020B0604020202020204" pitchFamily="34" charset="0"/>
                </a:rPr>
                <a:t>Probability of Pneumonia</a:t>
              </a:r>
            </a:p>
          </p:txBody>
        </p:sp>
      </p:grpSp>
    </p:spTree>
    <p:extLst>
      <p:ext uri="{BB962C8B-B14F-4D97-AF65-F5344CB8AC3E}">
        <p14:creationId xmlns:p14="http://schemas.microsoft.com/office/powerpoint/2010/main" val="297384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200" spc="100" dirty="0">
                <a:solidFill>
                  <a:schemeClr val="bg1"/>
                </a:solidFill>
                <a:latin typeface="Arial" panose="020B0604020202020204" pitchFamily="34" charset="0"/>
                <a:cs typeface="Arial" panose="020B0604020202020204" pitchFamily="34" charset="0"/>
              </a:rPr>
              <a:t>Do we need to understand algorithms to use them?</a:t>
            </a:r>
          </a:p>
        </p:txBody>
      </p:sp>
      <p:pic>
        <p:nvPicPr>
          <p:cNvPr id="3074" name="Picture 2" descr="Machine Master: Explaining the decisions of machine learning algorithms">
            <a:extLst>
              <a:ext uri="{FF2B5EF4-FFF2-40B4-BE49-F238E27FC236}">
                <a16:creationId xmlns:a16="http://schemas.microsoft.com/office/drawing/2014/main" id="{092DB63B-4EE1-F807-B225-A4542EFB84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328" t="3459" r="6483" b="13158"/>
          <a:stretch/>
        </p:blipFill>
        <p:spPr bwMode="auto">
          <a:xfrm>
            <a:off x="428667" y="2001637"/>
            <a:ext cx="3993416" cy="181199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igure 9">
            <a:extLst>
              <a:ext uri="{FF2B5EF4-FFF2-40B4-BE49-F238E27FC236}">
                <a16:creationId xmlns:a16="http://schemas.microsoft.com/office/drawing/2014/main" id="{D95A8808-1BA0-3E61-B266-E900A363013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4925" r="51677" b="65215"/>
          <a:stretch/>
        </p:blipFill>
        <p:spPr bwMode="auto">
          <a:xfrm>
            <a:off x="428666" y="4244281"/>
            <a:ext cx="3993417" cy="21001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82FC7B6-C10F-5A1D-E15A-BFF12E107FE0}"/>
              </a:ext>
            </a:extLst>
          </p:cNvPr>
          <p:cNvSpPr txBox="1"/>
          <p:nvPr/>
        </p:nvSpPr>
        <p:spPr>
          <a:xfrm>
            <a:off x="416379" y="6344443"/>
            <a:ext cx="2672526" cy="307777"/>
          </a:xfrm>
          <a:prstGeom prst="rect">
            <a:avLst/>
          </a:prstGeom>
          <a:noFill/>
        </p:spPr>
        <p:txBody>
          <a:bodyPr wrap="none" rtlCol="0">
            <a:spAutoFit/>
          </a:bodyPr>
          <a:lstStyle/>
          <a:p>
            <a:r>
              <a:rPr lang="en-US" sz="1400" dirty="0">
                <a:solidFill>
                  <a:schemeClr val="bg2">
                    <a:lumMod val="50000"/>
                  </a:schemeClr>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Antony M et al. Sci Rep (2023).</a:t>
            </a:r>
            <a:endParaRPr lang="en-US" sz="1400" dirty="0">
              <a:solidFill>
                <a:schemeClr val="bg2">
                  <a:lumMod val="50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BCE6F9F-6E33-1D75-3D3E-F781562472A7}"/>
              </a:ext>
            </a:extLst>
          </p:cNvPr>
          <p:cNvSpPr txBox="1"/>
          <p:nvPr/>
        </p:nvSpPr>
        <p:spPr>
          <a:xfrm>
            <a:off x="416379" y="3827278"/>
            <a:ext cx="3267176" cy="307777"/>
          </a:xfrm>
          <a:prstGeom prst="rect">
            <a:avLst/>
          </a:prstGeom>
          <a:noFill/>
        </p:spPr>
        <p:txBody>
          <a:bodyPr wrap="none" rtlCol="0">
            <a:spAutoFit/>
          </a:bodyPr>
          <a:lstStyle/>
          <a:p>
            <a:r>
              <a:rPr lang="en-US" sz="1400" dirty="0">
                <a:solidFill>
                  <a:schemeClr val="bg2">
                    <a:lumMod val="50000"/>
                  </a:schemeClr>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Ribeiro MT et al. Proc SIGKDD (2016).</a:t>
            </a:r>
            <a:endParaRPr lang="en-US" sz="1400" dirty="0">
              <a:solidFill>
                <a:schemeClr val="bg2">
                  <a:lumMod val="50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80EC170-DEEC-BF26-DD24-4EEF8CE66E47}"/>
              </a:ext>
            </a:extLst>
          </p:cNvPr>
          <p:cNvSpPr txBox="1"/>
          <p:nvPr/>
        </p:nvSpPr>
        <p:spPr>
          <a:xfrm>
            <a:off x="416379" y="1348481"/>
            <a:ext cx="3993416" cy="646331"/>
          </a:xfrm>
          <a:prstGeom prst="rect">
            <a:avLst/>
          </a:prstGeom>
          <a:noFill/>
        </p:spPr>
        <p:txBody>
          <a:bodyPr wrap="square" rtlCol="0">
            <a:spAutoFit/>
          </a:bodyPr>
          <a:lstStyle/>
          <a:p>
            <a:pPr algn="ctr"/>
            <a:r>
              <a:rPr lang="en-US" b="1" dirty="0">
                <a:solidFill>
                  <a:srgbClr val="73A939"/>
                </a:solidFill>
                <a:latin typeface="Arial" panose="020B0604020202020204" pitchFamily="34" charset="0"/>
                <a:cs typeface="Arial" panose="020B0604020202020204" pitchFamily="34" charset="0"/>
              </a:rPr>
              <a:t>Algorithms should be aligned with existing clinical reasoning.</a:t>
            </a:r>
          </a:p>
        </p:txBody>
      </p:sp>
      <p:pic>
        <p:nvPicPr>
          <p:cNvPr id="14" name="Picture 13" descr="A graph of different colored lines&#10;&#10;Description automatically generated with medium confidence">
            <a:extLst>
              <a:ext uri="{FF2B5EF4-FFF2-40B4-BE49-F238E27FC236}">
                <a16:creationId xmlns:a16="http://schemas.microsoft.com/office/drawing/2014/main" id="{732D20C2-D35A-9F4F-A3EF-E18FC6C0F25A}"/>
              </a:ext>
            </a:extLst>
          </p:cNvPr>
          <p:cNvPicPr>
            <a:picLocks noChangeAspect="1"/>
          </p:cNvPicPr>
          <p:nvPr/>
        </p:nvPicPr>
        <p:blipFill>
          <a:blip r:embed="rId9"/>
          <a:stretch>
            <a:fillRect/>
          </a:stretch>
        </p:blipFill>
        <p:spPr>
          <a:xfrm>
            <a:off x="5365871" y="2907632"/>
            <a:ext cx="3750899" cy="2550929"/>
          </a:xfrm>
          <a:prstGeom prst="rect">
            <a:avLst/>
          </a:prstGeom>
        </p:spPr>
      </p:pic>
      <p:sp>
        <p:nvSpPr>
          <p:cNvPr id="15" name="TextBox 14">
            <a:extLst>
              <a:ext uri="{FF2B5EF4-FFF2-40B4-BE49-F238E27FC236}">
                <a16:creationId xmlns:a16="http://schemas.microsoft.com/office/drawing/2014/main" id="{8C8A07B9-BC86-C6C5-4AF0-FCBE62607448}"/>
              </a:ext>
            </a:extLst>
          </p:cNvPr>
          <p:cNvSpPr txBox="1"/>
          <p:nvPr/>
        </p:nvSpPr>
        <p:spPr>
          <a:xfrm>
            <a:off x="5365871" y="5458561"/>
            <a:ext cx="2194575" cy="307777"/>
          </a:xfrm>
          <a:prstGeom prst="rect">
            <a:avLst/>
          </a:prstGeom>
          <a:noFill/>
        </p:spPr>
        <p:txBody>
          <a:bodyPr wrap="none" rtlCol="0">
            <a:spAutoFit/>
          </a:bodyPr>
          <a:lstStyle/>
          <a:p>
            <a:r>
              <a:rPr lang="en-US" sz="1400" dirty="0">
                <a:solidFill>
                  <a:schemeClr val="bg2">
                    <a:lumMod val="50000"/>
                  </a:schemeClr>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Ling J et al. JCLA (2021).</a:t>
            </a:r>
            <a:endParaRPr lang="en-US" sz="1400" dirty="0">
              <a:solidFill>
                <a:schemeClr val="bg2">
                  <a:lumMod val="50000"/>
                </a:schemeClr>
              </a:solidFill>
              <a:latin typeface="Arial" panose="020B0604020202020204" pitchFamily="34" charset="0"/>
              <a:cs typeface="Arial" panose="020B0604020202020204" pitchFamily="34" charset="0"/>
            </a:endParaRPr>
          </a:p>
        </p:txBody>
      </p:sp>
      <p:pic>
        <p:nvPicPr>
          <p:cNvPr id="17" name="Picture 16" descr="A graph with different colored dots&#10;&#10;Description automatically generated with medium confidence">
            <a:extLst>
              <a:ext uri="{FF2B5EF4-FFF2-40B4-BE49-F238E27FC236}">
                <a16:creationId xmlns:a16="http://schemas.microsoft.com/office/drawing/2014/main" id="{708287E0-7276-8FD9-51DB-FFF22B801C36}"/>
              </a:ext>
            </a:extLst>
          </p:cNvPr>
          <p:cNvPicPr>
            <a:picLocks noChangeAspect="1"/>
          </p:cNvPicPr>
          <p:nvPr/>
        </p:nvPicPr>
        <p:blipFill>
          <a:blip r:embed="rId11"/>
          <a:stretch>
            <a:fillRect/>
          </a:stretch>
        </p:blipFill>
        <p:spPr>
          <a:xfrm>
            <a:off x="9229952" y="2924951"/>
            <a:ext cx="2483635" cy="2532525"/>
          </a:xfrm>
          <a:prstGeom prst="rect">
            <a:avLst/>
          </a:prstGeom>
        </p:spPr>
      </p:pic>
      <p:sp>
        <p:nvSpPr>
          <p:cNvPr id="18" name="TextBox 17">
            <a:extLst>
              <a:ext uri="{FF2B5EF4-FFF2-40B4-BE49-F238E27FC236}">
                <a16:creationId xmlns:a16="http://schemas.microsoft.com/office/drawing/2014/main" id="{D3ACA15F-D9AE-38B1-AB90-9D54E42E70AC}"/>
              </a:ext>
            </a:extLst>
          </p:cNvPr>
          <p:cNvSpPr txBox="1"/>
          <p:nvPr/>
        </p:nvSpPr>
        <p:spPr>
          <a:xfrm>
            <a:off x="9116770" y="5458561"/>
            <a:ext cx="2962671" cy="307777"/>
          </a:xfrm>
          <a:prstGeom prst="rect">
            <a:avLst/>
          </a:prstGeom>
          <a:noFill/>
        </p:spPr>
        <p:txBody>
          <a:bodyPr wrap="none" rtlCol="0">
            <a:spAutoFit/>
          </a:bodyPr>
          <a:lstStyle/>
          <a:p>
            <a:r>
              <a:rPr lang="en-US" sz="1400" dirty="0">
                <a:solidFill>
                  <a:schemeClr val="bg2">
                    <a:lumMod val="50000"/>
                  </a:schemeClr>
                </a:solidFill>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Parikh RB et al. PLOS One (2021).</a:t>
            </a:r>
            <a:endParaRPr lang="en-US" sz="1400" dirty="0">
              <a:solidFill>
                <a:schemeClr val="bg2">
                  <a:lumMod val="50000"/>
                </a:schemeClr>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D4F85BB9-87A5-4842-B4C5-F885D7DD5C82}"/>
              </a:ext>
            </a:extLst>
          </p:cNvPr>
          <p:cNvSpPr txBox="1"/>
          <p:nvPr/>
        </p:nvSpPr>
        <p:spPr>
          <a:xfrm>
            <a:off x="6096000" y="2575076"/>
            <a:ext cx="5578895" cy="369332"/>
          </a:xfrm>
          <a:prstGeom prst="rect">
            <a:avLst/>
          </a:prstGeom>
          <a:noFill/>
        </p:spPr>
        <p:txBody>
          <a:bodyPr wrap="square" rtlCol="0">
            <a:spAutoFit/>
          </a:bodyPr>
          <a:lstStyle/>
          <a:p>
            <a:pPr algn="ctr"/>
            <a:r>
              <a:rPr lang="en-US" b="1" dirty="0">
                <a:solidFill>
                  <a:srgbClr val="C81C22"/>
                </a:solidFill>
                <a:latin typeface="Arial" panose="020B0604020202020204" pitchFamily="34" charset="0"/>
                <a:cs typeface="Arial" panose="020B0604020202020204" pitchFamily="34" charset="0"/>
              </a:rPr>
              <a:t>Black-box algorithms allow new discoveries.</a:t>
            </a:r>
          </a:p>
        </p:txBody>
      </p:sp>
    </p:spTree>
    <p:extLst>
      <p:ext uri="{BB962C8B-B14F-4D97-AF65-F5344CB8AC3E}">
        <p14:creationId xmlns:p14="http://schemas.microsoft.com/office/powerpoint/2010/main" val="363293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5"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200" spc="100" dirty="0">
                <a:solidFill>
                  <a:schemeClr val="bg1"/>
                </a:solidFill>
                <a:latin typeface="Arial" panose="020B0604020202020204" pitchFamily="34" charset="0"/>
                <a:cs typeface="Arial" panose="020B0604020202020204" pitchFamily="34" charset="0"/>
              </a:rPr>
              <a:t>Do we need to understand algorithms to use them?</a:t>
            </a:r>
          </a:p>
        </p:txBody>
      </p:sp>
      <p:pic>
        <p:nvPicPr>
          <p:cNvPr id="9" name="Picture 8" descr="A cartoon of a child playing with blocks&#10;&#10;Description automatically generated">
            <a:extLst>
              <a:ext uri="{FF2B5EF4-FFF2-40B4-BE49-F238E27FC236}">
                <a16:creationId xmlns:a16="http://schemas.microsoft.com/office/drawing/2014/main" id="{D94FA2A3-5BFD-558C-04F9-8ACB751DE9AA}"/>
              </a:ext>
            </a:extLst>
          </p:cNvPr>
          <p:cNvPicPr>
            <a:picLocks noChangeAspect="1"/>
          </p:cNvPicPr>
          <p:nvPr/>
        </p:nvPicPr>
        <p:blipFill>
          <a:blip r:embed="rId5"/>
          <a:stretch>
            <a:fillRect/>
          </a:stretch>
        </p:blipFill>
        <p:spPr>
          <a:xfrm>
            <a:off x="1183340" y="2480664"/>
            <a:ext cx="944563" cy="944563"/>
          </a:xfrm>
          <a:prstGeom prst="rect">
            <a:avLst/>
          </a:prstGeom>
        </p:spPr>
      </p:pic>
      <p:pic>
        <p:nvPicPr>
          <p:cNvPr id="13" name="Picture 12" descr="A cartoon of a child playing with blocks&#10;&#10;Description automatically generated">
            <a:extLst>
              <a:ext uri="{FF2B5EF4-FFF2-40B4-BE49-F238E27FC236}">
                <a16:creationId xmlns:a16="http://schemas.microsoft.com/office/drawing/2014/main" id="{92C2C624-C4A2-DFC0-EC24-C885050DEE72}"/>
              </a:ext>
            </a:extLst>
          </p:cNvPr>
          <p:cNvPicPr>
            <a:picLocks noChangeAspect="1"/>
          </p:cNvPicPr>
          <p:nvPr/>
        </p:nvPicPr>
        <p:blipFill>
          <a:blip r:embed="rId5"/>
          <a:stretch>
            <a:fillRect/>
          </a:stretch>
        </p:blipFill>
        <p:spPr>
          <a:xfrm>
            <a:off x="2465293" y="2480664"/>
            <a:ext cx="944563" cy="944563"/>
          </a:xfrm>
          <a:prstGeom prst="rect">
            <a:avLst/>
          </a:prstGeom>
        </p:spPr>
      </p:pic>
      <p:pic>
        <p:nvPicPr>
          <p:cNvPr id="16" name="Picture 15" descr="A cartoon of a child playing with blocks&#10;&#10;Description automatically generated">
            <a:extLst>
              <a:ext uri="{FF2B5EF4-FFF2-40B4-BE49-F238E27FC236}">
                <a16:creationId xmlns:a16="http://schemas.microsoft.com/office/drawing/2014/main" id="{A2F111DC-FC12-7475-EA07-50982EB590B7}"/>
              </a:ext>
            </a:extLst>
          </p:cNvPr>
          <p:cNvPicPr>
            <a:picLocks noChangeAspect="1"/>
          </p:cNvPicPr>
          <p:nvPr/>
        </p:nvPicPr>
        <p:blipFill>
          <a:blip r:embed="rId5"/>
          <a:stretch>
            <a:fillRect/>
          </a:stretch>
        </p:blipFill>
        <p:spPr>
          <a:xfrm>
            <a:off x="3747246" y="2480664"/>
            <a:ext cx="944563" cy="944563"/>
          </a:xfrm>
          <a:prstGeom prst="rect">
            <a:avLst/>
          </a:prstGeom>
        </p:spPr>
      </p:pic>
      <p:pic>
        <p:nvPicPr>
          <p:cNvPr id="20" name="Picture 19" descr="A cartoon of a child playing with blocks&#10;&#10;Description automatically generated">
            <a:extLst>
              <a:ext uri="{FF2B5EF4-FFF2-40B4-BE49-F238E27FC236}">
                <a16:creationId xmlns:a16="http://schemas.microsoft.com/office/drawing/2014/main" id="{3E337638-C1B4-232E-8416-B0259470A460}"/>
              </a:ext>
            </a:extLst>
          </p:cNvPr>
          <p:cNvPicPr>
            <a:picLocks noChangeAspect="1"/>
          </p:cNvPicPr>
          <p:nvPr/>
        </p:nvPicPr>
        <p:blipFill>
          <a:blip r:embed="rId5"/>
          <a:stretch>
            <a:fillRect/>
          </a:stretch>
        </p:blipFill>
        <p:spPr>
          <a:xfrm>
            <a:off x="1183341" y="4516603"/>
            <a:ext cx="944563" cy="944563"/>
          </a:xfrm>
          <a:prstGeom prst="rect">
            <a:avLst/>
          </a:prstGeom>
        </p:spPr>
      </p:pic>
      <p:pic>
        <p:nvPicPr>
          <p:cNvPr id="21" name="Picture 20" descr="A cartoon of a child playing with blocks&#10;&#10;Description automatically generated">
            <a:extLst>
              <a:ext uri="{FF2B5EF4-FFF2-40B4-BE49-F238E27FC236}">
                <a16:creationId xmlns:a16="http://schemas.microsoft.com/office/drawing/2014/main" id="{06CCA95A-F7E1-06EB-D312-663462DA9262}"/>
              </a:ext>
            </a:extLst>
          </p:cNvPr>
          <p:cNvPicPr>
            <a:picLocks noChangeAspect="1"/>
          </p:cNvPicPr>
          <p:nvPr/>
        </p:nvPicPr>
        <p:blipFill>
          <a:blip r:embed="rId5"/>
          <a:stretch>
            <a:fillRect/>
          </a:stretch>
        </p:blipFill>
        <p:spPr>
          <a:xfrm>
            <a:off x="2465294" y="4516603"/>
            <a:ext cx="944563" cy="944563"/>
          </a:xfrm>
          <a:prstGeom prst="rect">
            <a:avLst/>
          </a:prstGeom>
        </p:spPr>
      </p:pic>
      <p:pic>
        <p:nvPicPr>
          <p:cNvPr id="22" name="Picture 21" descr="A cartoon of a child playing with blocks&#10;&#10;Description automatically generated">
            <a:extLst>
              <a:ext uri="{FF2B5EF4-FFF2-40B4-BE49-F238E27FC236}">
                <a16:creationId xmlns:a16="http://schemas.microsoft.com/office/drawing/2014/main" id="{E89E384A-052A-37A0-8480-524C266CE137}"/>
              </a:ext>
            </a:extLst>
          </p:cNvPr>
          <p:cNvPicPr>
            <a:picLocks noChangeAspect="1"/>
          </p:cNvPicPr>
          <p:nvPr/>
        </p:nvPicPr>
        <p:blipFill>
          <a:blip r:embed="rId5"/>
          <a:stretch>
            <a:fillRect/>
          </a:stretch>
        </p:blipFill>
        <p:spPr>
          <a:xfrm>
            <a:off x="3747247" y="4516603"/>
            <a:ext cx="944563" cy="944563"/>
          </a:xfrm>
          <a:prstGeom prst="rect">
            <a:avLst/>
          </a:prstGeom>
        </p:spPr>
      </p:pic>
      <p:pic>
        <p:nvPicPr>
          <p:cNvPr id="11" name="Picture 10" descr="A blue inhaler with black background&#10;&#10;Description automatically generated">
            <a:extLst>
              <a:ext uri="{FF2B5EF4-FFF2-40B4-BE49-F238E27FC236}">
                <a16:creationId xmlns:a16="http://schemas.microsoft.com/office/drawing/2014/main" id="{9753D96F-87FF-DAB6-5B4C-DAA41AD2A132}"/>
              </a:ext>
            </a:extLst>
          </p:cNvPr>
          <p:cNvPicPr>
            <a:picLocks noChangeAspect="1"/>
          </p:cNvPicPr>
          <p:nvPr/>
        </p:nvPicPr>
        <p:blipFill>
          <a:blip r:embed="rId6"/>
          <a:stretch>
            <a:fillRect/>
          </a:stretch>
        </p:blipFill>
        <p:spPr>
          <a:xfrm rot="19877143">
            <a:off x="915350" y="4248610"/>
            <a:ext cx="535981" cy="535981"/>
          </a:xfrm>
          <a:prstGeom prst="rect">
            <a:avLst/>
          </a:prstGeom>
        </p:spPr>
      </p:pic>
      <p:pic>
        <p:nvPicPr>
          <p:cNvPr id="24" name="Picture 23" descr="A blue inhaler with black background&#10;&#10;Description automatically generated">
            <a:extLst>
              <a:ext uri="{FF2B5EF4-FFF2-40B4-BE49-F238E27FC236}">
                <a16:creationId xmlns:a16="http://schemas.microsoft.com/office/drawing/2014/main" id="{1D4B5E0E-F331-8FF2-80D6-086D82402098}"/>
              </a:ext>
            </a:extLst>
          </p:cNvPr>
          <p:cNvPicPr>
            <a:picLocks noChangeAspect="1"/>
          </p:cNvPicPr>
          <p:nvPr/>
        </p:nvPicPr>
        <p:blipFill>
          <a:blip r:embed="rId6"/>
          <a:stretch>
            <a:fillRect/>
          </a:stretch>
        </p:blipFill>
        <p:spPr>
          <a:xfrm rot="19877143">
            <a:off x="2223702" y="4248610"/>
            <a:ext cx="535981" cy="535981"/>
          </a:xfrm>
          <a:prstGeom prst="rect">
            <a:avLst/>
          </a:prstGeom>
        </p:spPr>
      </p:pic>
      <p:pic>
        <p:nvPicPr>
          <p:cNvPr id="25" name="Picture 24" descr="A blue inhaler with black background&#10;&#10;Description automatically generated">
            <a:extLst>
              <a:ext uri="{FF2B5EF4-FFF2-40B4-BE49-F238E27FC236}">
                <a16:creationId xmlns:a16="http://schemas.microsoft.com/office/drawing/2014/main" id="{10D366BC-46A5-A135-394A-6C92D64D8C8E}"/>
              </a:ext>
            </a:extLst>
          </p:cNvPr>
          <p:cNvPicPr>
            <a:picLocks noChangeAspect="1"/>
          </p:cNvPicPr>
          <p:nvPr/>
        </p:nvPicPr>
        <p:blipFill>
          <a:blip r:embed="rId6"/>
          <a:stretch>
            <a:fillRect/>
          </a:stretch>
        </p:blipFill>
        <p:spPr>
          <a:xfrm rot="19877143">
            <a:off x="3479256" y="4248611"/>
            <a:ext cx="535981" cy="535981"/>
          </a:xfrm>
          <a:prstGeom prst="rect">
            <a:avLst/>
          </a:prstGeom>
        </p:spPr>
      </p:pic>
      <p:sp>
        <p:nvSpPr>
          <p:cNvPr id="26" name="TextBox 25">
            <a:extLst>
              <a:ext uri="{FF2B5EF4-FFF2-40B4-BE49-F238E27FC236}">
                <a16:creationId xmlns:a16="http://schemas.microsoft.com/office/drawing/2014/main" id="{2A699041-4F07-E717-14B4-894861D52040}"/>
              </a:ext>
            </a:extLst>
          </p:cNvPr>
          <p:cNvSpPr txBox="1"/>
          <p:nvPr/>
        </p:nvSpPr>
        <p:spPr>
          <a:xfrm>
            <a:off x="819551" y="3786249"/>
            <a:ext cx="5087675"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Pneumonia Patients with Underlying Asthma</a:t>
            </a:r>
          </a:p>
        </p:txBody>
      </p:sp>
      <p:sp>
        <p:nvSpPr>
          <p:cNvPr id="27" name="TextBox 26">
            <a:extLst>
              <a:ext uri="{FF2B5EF4-FFF2-40B4-BE49-F238E27FC236}">
                <a16:creationId xmlns:a16="http://schemas.microsoft.com/office/drawing/2014/main" id="{C3EDB52E-F8F9-A21C-99B4-6A177B169D45}"/>
              </a:ext>
            </a:extLst>
          </p:cNvPr>
          <p:cNvSpPr txBox="1"/>
          <p:nvPr/>
        </p:nvSpPr>
        <p:spPr>
          <a:xfrm>
            <a:off x="819550" y="2033238"/>
            <a:ext cx="5446747"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Pneumonia Patients without Underlying Asthma</a:t>
            </a:r>
          </a:p>
        </p:txBody>
      </p:sp>
      <p:pic>
        <p:nvPicPr>
          <p:cNvPr id="29" name="Picture 28" descr="A white building with a red cross&#10;&#10;Description automatically generated">
            <a:extLst>
              <a:ext uri="{FF2B5EF4-FFF2-40B4-BE49-F238E27FC236}">
                <a16:creationId xmlns:a16="http://schemas.microsoft.com/office/drawing/2014/main" id="{DF5E3D75-7896-85CB-DC8F-CD5EE63A046F}"/>
              </a:ext>
            </a:extLst>
          </p:cNvPr>
          <p:cNvPicPr>
            <a:picLocks noChangeAspect="1"/>
          </p:cNvPicPr>
          <p:nvPr/>
        </p:nvPicPr>
        <p:blipFill>
          <a:blip r:embed="rId7"/>
          <a:stretch>
            <a:fillRect/>
          </a:stretch>
        </p:blipFill>
        <p:spPr>
          <a:xfrm>
            <a:off x="8422340" y="2851678"/>
            <a:ext cx="1869141" cy="1869141"/>
          </a:xfrm>
          <a:prstGeom prst="rect">
            <a:avLst/>
          </a:prstGeom>
        </p:spPr>
      </p:pic>
      <p:sp>
        <p:nvSpPr>
          <p:cNvPr id="30" name="TextBox 29">
            <a:extLst>
              <a:ext uri="{FF2B5EF4-FFF2-40B4-BE49-F238E27FC236}">
                <a16:creationId xmlns:a16="http://schemas.microsoft.com/office/drawing/2014/main" id="{68F2C998-188B-CC7E-D323-13445AFB0FA8}"/>
              </a:ext>
            </a:extLst>
          </p:cNvPr>
          <p:cNvSpPr txBox="1"/>
          <p:nvPr/>
        </p:nvSpPr>
        <p:spPr>
          <a:xfrm>
            <a:off x="7328149" y="2364079"/>
            <a:ext cx="4057521" cy="369332"/>
          </a:xfrm>
          <a:prstGeom prst="rect">
            <a:avLst/>
          </a:prstGeom>
          <a:noFill/>
        </p:spPr>
        <p:txBody>
          <a:bodyPr wrap="none" rtlCol="0">
            <a:spAutoFit/>
          </a:bodyPr>
          <a:lstStyle/>
          <a:p>
            <a:pPr algn="ctr"/>
            <a:r>
              <a:rPr lang="en-US" b="1" dirty="0">
                <a:latin typeface="Arial" panose="020B0604020202020204" pitchFamily="34" charset="0"/>
                <a:cs typeface="Arial" panose="020B0604020202020204" pitchFamily="34" charset="0"/>
              </a:rPr>
              <a:t>Which group has better outcomes?</a:t>
            </a:r>
          </a:p>
        </p:txBody>
      </p:sp>
      <p:cxnSp>
        <p:nvCxnSpPr>
          <p:cNvPr id="32" name="Straight Arrow Connector 31">
            <a:extLst>
              <a:ext uri="{FF2B5EF4-FFF2-40B4-BE49-F238E27FC236}">
                <a16:creationId xmlns:a16="http://schemas.microsoft.com/office/drawing/2014/main" id="{6846EF53-368C-4414-1769-27351F7A6E7B}"/>
              </a:ext>
            </a:extLst>
          </p:cNvPr>
          <p:cNvCxnSpPr/>
          <p:nvPr/>
        </p:nvCxnSpPr>
        <p:spPr>
          <a:xfrm>
            <a:off x="5504329" y="3087466"/>
            <a:ext cx="2061883" cy="88344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487C46B-F601-E1CE-56D6-E66081A712E6}"/>
              </a:ext>
            </a:extLst>
          </p:cNvPr>
          <p:cNvCxnSpPr>
            <a:cxnSpLocks/>
          </p:cNvCxnSpPr>
          <p:nvPr/>
        </p:nvCxnSpPr>
        <p:spPr>
          <a:xfrm flipV="1">
            <a:off x="5526133" y="4152811"/>
            <a:ext cx="2040079" cy="70155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4B2DCDED-EF40-C74B-B5E7-D7CF3F2BE8EB}"/>
              </a:ext>
            </a:extLst>
          </p:cNvPr>
          <p:cNvSpPr txBox="1"/>
          <p:nvPr/>
        </p:nvSpPr>
        <p:spPr>
          <a:xfrm>
            <a:off x="819550" y="5622133"/>
            <a:ext cx="4514634" cy="400110"/>
          </a:xfrm>
          <a:prstGeom prst="rect">
            <a:avLst/>
          </a:prstGeom>
          <a:noFill/>
        </p:spPr>
        <p:txBody>
          <a:bodyPr wrap="none" rtlCol="0">
            <a:spAutoFit/>
          </a:bodyPr>
          <a:lstStyle/>
          <a:p>
            <a:r>
              <a:rPr lang="en-US" sz="2000" dirty="0">
                <a:solidFill>
                  <a:schemeClr val="bg2">
                    <a:lumMod val="50000"/>
                  </a:schemeClr>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Caruana et al. Proc ACM KDD (2015).</a:t>
            </a:r>
            <a:endParaRPr lang="en-US" sz="2000" dirty="0">
              <a:solidFill>
                <a:schemeClr val="bg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6852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pc="100" dirty="0">
                <a:solidFill>
                  <a:schemeClr val="bg1"/>
                </a:solidFill>
                <a:latin typeface="Arial" panose="020B0604020202020204" pitchFamily="34" charset="0"/>
                <a:cs typeface="Arial" panose="020B0604020202020204" pitchFamily="34" charset="0"/>
              </a:rPr>
              <a:t>Strategies for Interpretability</a:t>
            </a:r>
          </a:p>
        </p:txBody>
      </p:sp>
      <p:sp>
        <p:nvSpPr>
          <p:cNvPr id="3" name="TextBox 2">
            <a:extLst>
              <a:ext uri="{FF2B5EF4-FFF2-40B4-BE49-F238E27FC236}">
                <a16:creationId xmlns:a16="http://schemas.microsoft.com/office/drawing/2014/main" id="{11957DC7-386A-6EE2-5DF8-16604E63B323}"/>
              </a:ext>
            </a:extLst>
          </p:cNvPr>
          <p:cNvSpPr txBox="1"/>
          <p:nvPr/>
        </p:nvSpPr>
        <p:spPr>
          <a:xfrm>
            <a:off x="315232" y="1538514"/>
            <a:ext cx="11561536" cy="2793842"/>
          </a:xfrm>
          <a:prstGeom prst="rect">
            <a:avLst/>
          </a:prstGeom>
          <a:noFill/>
        </p:spPr>
        <p:txBody>
          <a:bodyPr wrap="square" rtlCol="0">
            <a:spAutoFit/>
          </a:bodyPr>
          <a:lstStyle/>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Feature Attribution</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Chain-of-Thought Reasoning</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Post-Hoc Explanations</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Constraining How Data is Represented</a:t>
            </a:r>
          </a:p>
          <a:p>
            <a:pPr marL="342900" indent="-342900">
              <a:lnSpc>
                <a:spcPct val="150000"/>
              </a:lnSpc>
              <a:buFont typeface="+mj-lt"/>
              <a:buAutoNum type="arabicPeriod"/>
            </a:pPr>
            <a:r>
              <a:rPr lang="en-US" sz="2400" dirty="0">
                <a:latin typeface="Arial" panose="020B0604020202020204" pitchFamily="34" charset="0"/>
                <a:cs typeface="Arial" panose="020B0604020202020204" pitchFamily="34" charset="0"/>
              </a:rPr>
              <a:t>Reference Attribution</a:t>
            </a:r>
          </a:p>
        </p:txBody>
      </p:sp>
    </p:spTree>
    <p:extLst>
      <p:ext uri="{BB962C8B-B14F-4D97-AF65-F5344CB8AC3E}">
        <p14:creationId xmlns:p14="http://schemas.microsoft.com/office/powerpoint/2010/main" val="2856578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8833BB0-A828-5696-CA5A-B3E0F9CDC79F}"/>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0050235" y="6197486"/>
            <a:ext cx="2019300" cy="571500"/>
          </a:xfrm>
        </p:spPr>
      </p:pic>
      <p:sp>
        <p:nvSpPr>
          <p:cNvPr id="2" name="Title 1">
            <a:extLst>
              <a:ext uri="{FF2B5EF4-FFF2-40B4-BE49-F238E27FC236}">
                <a16:creationId xmlns:a16="http://schemas.microsoft.com/office/drawing/2014/main" id="{95C9137D-CB35-673B-0DAF-C5AF9CBF592B}"/>
              </a:ext>
            </a:extLst>
          </p:cNvPr>
          <p:cNvSpPr>
            <a:spLocks noGrp="1"/>
          </p:cNvSpPr>
          <p:nvPr>
            <p:ph type="title"/>
          </p:nvPr>
        </p:nvSpPr>
        <p:spPr>
          <a:xfrm>
            <a:off x="0" y="0"/>
            <a:ext cx="12192000" cy="1325563"/>
          </a:xfrm>
          <a:solidFill>
            <a:srgbClr val="0066B2"/>
          </a:solidFill>
          <a:ln>
            <a:solidFill>
              <a:srgbClr val="0066B2"/>
            </a:solidFill>
          </a:ln>
        </p:spPr>
        <p:txBody>
          <a:bodyPr lIns="822960">
            <a:normAutofit/>
          </a:bodyPr>
          <a:lstStyle/>
          <a:p>
            <a:r>
              <a:rPr lang="en-US" sz="3600" spc="100" dirty="0">
                <a:solidFill>
                  <a:schemeClr val="bg1"/>
                </a:solidFill>
                <a:latin typeface="Arial" panose="020B0604020202020204" pitchFamily="34" charset="0"/>
                <a:cs typeface="Arial" panose="020B0604020202020204" pitchFamily="34" charset="0"/>
              </a:rPr>
              <a:t>Key Takeaways</a:t>
            </a:r>
          </a:p>
        </p:txBody>
      </p:sp>
      <p:sp>
        <p:nvSpPr>
          <p:cNvPr id="6" name="TextBox 5">
            <a:extLst>
              <a:ext uri="{FF2B5EF4-FFF2-40B4-BE49-F238E27FC236}">
                <a16:creationId xmlns:a16="http://schemas.microsoft.com/office/drawing/2014/main" id="{FEC76384-13FC-C94A-F0FE-83339D11ABF4}"/>
              </a:ext>
            </a:extLst>
          </p:cNvPr>
          <p:cNvSpPr txBox="1"/>
          <p:nvPr/>
        </p:nvSpPr>
        <p:spPr>
          <a:xfrm>
            <a:off x="766535" y="1732687"/>
            <a:ext cx="10293350" cy="3597139"/>
          </a:xfrm>
          <a:prstGeom prst="rect">
            <a:avLst/>
          </a:prstGeom>
          <a:noFill/>
        </p:spPr>
        <p:txBody>
          <a:bodyPr wrap="square">
            <a:spAutoFit/>
          </a:bodyPr>
          <a:lstStyle/>
          <a:p>
            <a:pPr>
              <a:lnSpc>
                <a:spcPct val="120000"/>
              </a:lnSpc>
            </a:pPr>
            <a:r>
              <a:rPr lang="en-US" sz="2400" b="0" i="0" dirty="0">
                <a:solidFill>
                  <a:srgbClr val="495057"/>
                </a:solidFill>
                <a:effectLst/>
                <a:latin typeface="Arial" panose="020B0604020202020204" pitchFamily="34" charset="0"/>
                <a:cs typeface="Arial" panose="020B0604020202020204" pitchFamily="34" charset="0"/>
              </a:rPr>
              <a:t>Interpretability is a subjective property of an algorithm that characterizes the degree to which a human can understand why and how and algorithm made its prediction. There are many reasons why interpretability can vary, including the difficulty of the clinical task, the complexity of the algorithm, and expertise of the user among many others. While there is often a tradeoff observed between accuracy and interpretability in practice, many experts believe that interpretability is important for algorithms used in patient care.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9482399"/>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3760</TotalTime>
  <Words>934</Words>
  <Application>Microsoft Macintosh PowerPoint</Application>
  <PresentationFormat>Widescreen</PresentationFormat>
  <Paragraphs>64</Paragraphs>
  <Slides>9</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Cambria Math</vt:lpstr>
      <vt:lpstr>system-ui</vt:lpstr>
      <vt:lpstr>Office Theme 2013 - 2022</vt:lpstr>
      <vt:lpstr>Algorithmic Interpretability</vt:lpstr>
      <vt:lpstr>Learning Objectives</vt:lpstr>
      <vt:lpstr>Food for Thought</vt:lpstr>
      <vt:lpstr>What is interpretability?</vt:lpstr>
      <vt:lpstr>Example Algorithms</vt:lpstr>
      <vt:lpstr>Do we need to understand algorithms to use them?</vt:lpstr>
      <vt:lpstr>Do we need to understand algorithms to use them?</vt:lpstr>
      <vt:lpstr>Strategies for Interpretability</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Machine Learning</dc:title>
  <dc:creator>Yao, Michael S.</dc:creator>
  <cp:lastModifiedBy>Yao, Michael</cp:lastModifiedBy>
  <cp:revision>66</cp:revision>
  <dcterms:created xsi:type="dcterms:W3CDTF">2024-07-08T23:50:57Z</dcterms:created>
  <dcterms:modified xsi:type="dcterms:W3CDTF">2025-10-11T23:22:30Z</dcterms:modified>
</cp:coreProperties>
</file>