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6" r:id="rId2"/>
    <p:sldId id="272" r:id="rId3"/>
    <p:sldId id="273" r:id="rId4"/>
    <p:sldId id="266" r:id="rId5"/>
    <p:sldId id="269" r:id="rId6"/>
    <p:sldId id="268" r:id="rId7"/>
    <p:sldId id="270" r:id="rId8"/>
    <p:sldId id="271" r:id="rId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74" d="100"/>
          <a:sy n="74" d="100"/>
        </p:scale>
        <p:origin x="768" y="8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8B82E8-30B7-497B-8602-187CA24FC463}" type="datetimeFigureOut">
              <a:rPr lang="zh-CN" altLang="en-US" smtClean="0"/>
              <a:t>2025/5/23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E6F18C-BCB7-42EF-88AC-B5B1F4047CD2}" type="slidenum">
              <a:rPr lang="zh-CN" altLang="en-US" smtClean="0"/>
              <a:t>‹#›</a:t>
            </a:fld>
            <a:endParaRPr lang="zh-CN" altLang="en-US"/>
          </a:p>
        </p:txBody>
      </p:sp>
    </p:spTree>
    <p:extLst>
      <p:ext uri="{BB962C8B-B14F-4D97-AF65-F5344CB8AC3E}">
        <p14:creationId xmlns:p14="http://schemas.microsoft.com/office/powerpoint/2010/main" val="11486401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6F7FA4-A98D-ADD8-CA3E-128D33E06C00}"/>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872DB35D-EAF5-000E-34B5-852A0F6E2763}"/>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438E663B-C309-9C6B-7E71-BFAEE83E4254}"/>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110A415A-C0CB-B542-D5C1-E1F709549FAB}"/>
              </a:ext>
            </a:extLst>
          </p:cNvPr>
          <p:cNvSpPr>
            <a:spLocks noGrp="1"/>
          </p:cNvSpPr>
          <p:nvPr>
            <p:ph type="sldNum" sz="quarter" idx="5"/>
          </p:nvPr>
        </p:nvSpPr>
        <p:spPr/>
        <p:txBody>
          <a:bodyPr/>
          <a:lstStyle/>
          <a:p>
            <a:fld id="{40E6F18C-BCB7-42EF-88AC-B5B1F4047CD2}" type="slidenum">
              <a:rPr lang="zh-CN" altLang="en-US" smtClean="0"/>
              <a:t>2</a:t>
            </a:fld>
            <a:endParaRPr lang="zh-CN" altLang="en-US"/>
          </a:p>
        </p:txBody>
      </p:sp>
    </p:spTree>
    <p:extLst>
      <p:ext uri="{BB962C8B-B14F-4D97-AF65-F5344CB8AC3E}">
        <p14:creationId xmlns:p14="http://schemas.microsoft.com/office/powerpoint/2010/main" val="41590864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4525D4-F8AC-A295-A1A4-F1389D52500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10920047-A7CC-F329-70F1-344DB6CAF6C4}"/>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62664983-2144-07AB-4F3D-8B213852DC55}"/>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462C9AC1-E8C4-362E-DE02-9A33CB4410B3}"/>
              </a:ext>
            </a:extLst>
          </p:cNvPr>
          <p:cNvSpPr>
            <a:spLocks noGrp="1"/>
          </p:cNvSpPr>
          <p:nvPr>
            <p:ph type="sldNum" sz="quarter" idx="5"/>
          </p:nvPr>
        </p:nvSpPr>
        <p:spPr/>
        <p:txBody>
          <a:bodyPr/>
          <a:lstStyle/>
          <a:p>
            <a:fld id="{40E6F18C-BCB7-42EF-88AC-B5B1F4047CD2}" type="slidenum">
              <a:rPr lang="zh-CN" altLang="en-US" smtClean="0"/>
              <a:t>3</a:t>
            </a:fld>
            <a:endParaRPr lang="zh-CN" altLang="en-US"/>
          </a:p>
        </p:txBody>
      </p:sp>
    </p:spTree>
    <p:extLst>
      <p:ext uri="{BB962C8B-B14F-4D97-AF65-F5344CB8AC3E}">
        <p14:creationId xmlns:p14="http://schemas.microsoft.com/office/powerpoint/2010/main" val="16447711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045C5A-404D-61F1-E93D-BA06B83442A5}"/>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6D425ABC-7701-BFB0-D0AC-63735342B676}"/>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AED44F36-3DA8-1BD4-07A4-A2D76D011CCF}"/>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230A38E8-957D-1328-B146-36AA4B298FE1}"/>
              </a:ext>
            </a:extLst>
          </p:cNvPr>
          <p:cNvSpPr>
            <a:spLocks noGrp="1"/>
          </p:cNvSpPr>
          <p:nvPr>
            <p:ph type="sldNum" sz="quarter" idx="5"/>
          </p:nvPr>
        </p:nvSpPr>
        <p:spPr/>
        <p:txBody>
          <a:bodyPr/>
          <a:lstStyle/>
          <a:p>
            <a:fld id="{40E6F18C-BCB7-42EF-88AC-B5B1F4047CD2}" type="slidenum">
              <a:rPr lang="zh-CN" altLang="en-US" smtClean="0"/>
              <a:t>4</a:t>
            </a:fld>
            <a:endParaRPr lang="zh-CN" altLang="en-US"/>
          </a:p>
        </p:txBody>
      </p:sp>
    </p:spTree>
    <p:extLst>
      <p:ext uri="{BB962C8B-B14F-4D97-AF65-F5344CB8AC3E}">
        <p14:creationId xmlns:p14="http://schemas.microsoft.com/office/powerpoint/2010/main" val="30616818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7CC125-D8EE-8E0C-D54E-096CFFC940B3}"/>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1BE45B5-1027-B576-B96A-2108A9B9E392}"/>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46537778-7916-198B-EA37-0BC8EF6ECCF8}"/>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DCFD81E7-6B0F-C244-5E8C-27E6B784F465}"/>
              </a:ext>
            </a:extLst>
          </p:cNvPr>
          <p:cNvSpPr>
            <a:spLocks noGrp="1"/>
          </p:cNvSpPr>
          <p:nvPr>
            <p:ph type="sldNum" sz="quarter" idx="5"/>
          </p:nvPr>
        </p:nvSpPr>
        <p:spPr/>
        <p:txBody>
          <a:bodyPr/>
          <a:lstStyle/>
          <a:p>
            <a:fld id="{40E6F18C-BCB7-42EF-88AC-B5B1F4047CD2}" type="slidenum">
              <a:rPr lang="zh-CN" altLang="en-US" smtClean="0"/>
              <a:t>5</a:t>
            </a:fld>
            <a:endParaRPr lang="zh-CN" altLang="en-US"/>
          </a:p>
        </p:txBody>
      </p:sp>
    </p:spTree>
    <p:extLst>
      <p:ext uri="{BB962C8B-B14F-4D97-AF65-F5344CB8AC3E}">
        <p14:creationId xmlns:p14="http://schemas.microsoft.com/office/powerpoint/2010/main" val="5382785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0BCAF3-04B9-DD04-F80A-EBC00BC498EF}"/>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95E3BC56-72E1-86E9-A0AE-F13A40EFD2F6}"/>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419CFC62-EBFE-DB4F-8B29-5EA9A540ABBE}"/>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0AA41C4E-A55A-3C60-8E67-68A38031C5D3}"/>
              </a:ext>
            </a:extLst>
          </p:cNvPr>
          <p:cNvSpPr>
            <a:spLocks noGrp="1"/>
          </p:cNvSpPr>
          <p:nvPr>
            <p:ph type="sldNum" sz="quarter" idx="5"/>
          </p:nvPr>
        </p:nvSpPr>
        <p:spPr/>
        <p:txBody>
          <a:bodyPr/>
          <a:lstStyle/>
          <a:p>
            <a:fld id="{40E6F18C-BCB7-42EF-88AC-B5B1F4047CD2}" type="slidenum">
              <a:rPr lang="zh-CN" altLang="en-US" smtClean="0"/>
              <a:t>6</a:t>
            </a:fld>
            <a:endParaRPr lang="zh-CN" altLang="en-US"/>
          </a:p>
        </p:txBody>
      </p:sp>
    </p:spTree>
    <p:extLst>
      <p:ext uri="{BB962C8B-B14F-4D97-AF65-F5344CB8AC3E}">
        <p14:creationId xmlns:p14="http://schemas.microsoft.com/office/powerpoint/2010/main" val="15235275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1FF7AE-FFDE-6D83-DF70-65446852BDAA}"/>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C28AC080-6EB7-1182-0B78-53A476240BB5}"/>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62CAB837-D64E-AC57-A69B-401D4771E518}"/>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A9D6FB12-14C1-88BD-B754-C3E7AEAF995F}"/>
              </a:ext>
            </a:extLst>
          </p:cNvPr>
          <p:cNvSpPr>
            <a:spLocks noGrp="1"/>
          </p:cNvSpPr>
          <p:nvPr>
            <p:ph type="sldNum" sz="quarter" idx="5"/>
          </p:nvPr>
        </p:nvSpPr>
        <p:spPr/>
        <p:txBody>
          <a:bodyPr/>
          <a:lstStyle/>
          <a:p>
            <a:fld id="{40E6F18C-BCB7-42EF-88AC-B5B1F4047CD2}" type="slidenum">
              <a:rPr lang="zh-CN" altLang="en-US" smtClean="0"/>
              <a:t>7</a:t>
            </a:fld>
            <a:endParaRPr lang="zh-CN" altLang="en-US"/>
          </a:p>
        </p:txBody>
      </p:sp>
    </p:spTree>
    <p:extLst>
      <p:ext uri="{BB962C8B-B14F-4D97-AF65-F5344CB8AC3E}">
        <p14:creationId xmlns:p14="http://schemas.microsoft.com/office/powerpoint/2010/main" val="42618547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80A849-110E-EAB7-90C2-C3E185AAD916}"/>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FDA0341C-6464-DB76-6F7C-2BFFF1DFA6F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02A5587F-274F-37DA-2351-4D25F12D68E0}"/>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349EF25D-D895-12BE-46FD-113F3977BB4E}"/>
              </a:ext>
            </a:extLst>
          </p:cNvPr>
          <p:cNvSpPr>
            <a:spLocks noGrp="1"/>
          </p:cNvSpPr>
          <p:nvPr>
            <p:ph type="sldNum" sz="quarter" idx="5"/>
          </p:nvPr>
        </p:nvSpPr>
        <p:spPr/>
        <p:txBody>
          <a:bodyPr/>
          <a:lstStyle/>
          <a:p>
            <a:fld id="{40E6F18C-BCB7-42EF-88AC-B5B1F4047CD2}" type="slidenum">
              <a:rPr lang="zh-CN" altLang="en-US" smtClean="0"/>
              <a:t>8</a:t>
            </a:fld>
            <a:endParaRPr lang="zh-CN" altLang="en-US"/>
          </a:p>
        </p:txBody>
      </p:sp>
    </p:spTree>
    <p:extLst>
      <p:ext uri="{BB962C8B-B14F-4D97-AF65-F5344CB8AC3E}">
        <p14:creationId xmlns:p14="http://schemas.microsoft.com/office/powerpoint/2010/main" val="6226425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B4F95AB-47B5-A9E4-1497-BA8CEF091D81}"/>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B8ECAD15-A828-5363-3F2A-FE09CA0D8C2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7EB688E0-2FE6-C6C6-5DA4-796521DD27FC}"/>
              </a:ext>
            </a:extLst>
          </p:cNvPr>
          <p:cNvSpPr>
            <a:spLocks noGrp="1"/>
          </p:cNvSpPr>
          <p:nvPr>
            <p:ph type="dt" sz="half" idx="10"/>
          </p:nvPr>
        </p:nvSpPr>
        <p:spPr/>
        <p:txBody>
          <a:bodyPr/>
          <a:lstStyle/>
          <a:p>
            <a:fld id="{393FE4D1-EF9F-4214-A9DD-3B64013F4AE1}" type="datetimeFigureOut">
              <a:rPr lang="zh-CN" altLang="en-US" smtClean="0"/>
              <a:t>2025/5/23</a:t>
            </a:fld>
            <a:endParaRPr lang="zh-CN" altLang="en-US"/>
          </a:p>
        </p:txBody>
      </p:sp>
      <p:sp>
        <p:nvSpPr>
          <p:cNvPr id="5" name="页脚占位符 4">
            <a:extLst>
              <a:ext uri="{FF2B5EF4-FFF2-40B4-BE49-F238E27FC236}">
                <a16:creationId xmlns:a16="http://schemas.microsoft.com/office/drawing/2014/main" id="{0C2873A8-33FF-A1F3-2467-23F9DD712B1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4911580-142E-DB0E-DE48-9C367AA5A843}"/>
              </a:ext>
            </a:extLst>
          </p:cNvPr>
          <p:cNvSpPr>
            <a:spLocks noGrp="1"/>
          </p:cNvSpPr>
          <p:nvPr>
            <p:ph type="sldNum" sz="quarter" idx="12"/>
          </p:nvPr>
        </p:nvSpPr>
        <p:spPr/>
        <p:txBody>
          <a:bodyPr/>
          <a:lstStyle/>
          <a:p>
            <a:fld id="{2A8F223E-5809-416E-B67E-C83BE219EE0B}" type="slidenum">
              <a:rPr lang="zh-CN" altLang="en-US" smtClean="0"/>
              <a:t>‹#›</a:t>
            </a:fld>
            <a:endParaRPr lang="zh-CN" altLang="en-US"/>
          </a:p>
        </p:txBody>
      </p:sp>
    </p:spTree>
    <p:extLst>
      <p:ext uri="{BB962C8B-B14F-4D97-AF65-F5344CB8AC3E}">
        <p14:creationId xmlns:p14="http://schemas.microsoft.com/office/powerpoint/2010/main" val="41460833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98FD242-001E-9B82-1E04-13CEA1651D94}"/>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7A6117A0-280D-5655-9E97-9282E6220226}"/>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4AFDA12-5540-C145-111B-BCA0E166E8EC}"/>
              </a:ext>
            </a:extLst>
          </p:cNvPr>
          <p:cNvSpPr>
            <a:spLocks noGrp="1"/>
          </p:cNvSpPr>
          <p:nvPr>
            <p:ph type="dt" sz="half" idx="10"/>
          </p:nvPr>
        </p:nvSpPr>
        <p:spPr/>
        <p:txBody>
          <a:bodyPr/>
          <a:lstStyle/>
          <a:p>
            <a:fld id="{393FE4D1-EF9F-4214-A9DD-3B64013F4AE1}" type="datetimeFigureOut">
              <a:rPr lang="zh-CN" altLang="en-US" smtClean="0"/>
              <a:t>2025/5/23</a:t>
            </a:fld>
            <a:endParaRPr lang="zh-CN" altLang="en-US"/>
          </a:p>
        </p:txBody>
      </p:sp>
      <p:sp>
        <p:nvSpPr>
          <p:cNvPr id="5" name="页脚占位符 4">
            <a:extLst>
              <a:ext uri="{FF2B5EF4-FFF2-40B4-BE49-F238E27FC236}">
                <a16:creationId xmlns:a16="http://schemas.microsoft.com/office/drawing/2014/main" id="{D618515B-9635-353E-9B15-ED58A2C2C41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1589BB4-8669-DFAC-23E2-A483932935A0}"/>
              </a:ext>
            </a:extLst>
          </p:cNvPr>
          <p:cNvSpPr>
            <a:spLocks noGrp="1"/>
          </p:cNvSpPr>
          <p:nvPr>
            <p:ph type="sldNum" sz="quarter" idx="12"/>
          </p:nvPr>
        </p:nvSpPr>
        <p:spPr/>
        <p:txBody>
          <a:bodyPr/>
          <a:lstStyle/>
          <a:p>
            <a:fld id="{2A8F223E-5809-416E-B67E-C83BE219EE0B}" type="slidenum">
              <a:rPr lang="zh-CN" altLang="en-US" smtClean="0"/>
              <a:t>‹#›</a:t>
            </a:fld>
            <a:endParaRPr lang="zh-CN" altLang="en-US"/>
          </a:p>
        </p:txBody>
      </p:sp>
    </p:spTree>
    <p:extLst>
      <p:ext uri="{BB962C8B-B14F-4D97-AF65-F5344CB8AC3E}">
        <p14:creationId xmlns:p14="http://schemas.microsoft.com/office/powerpoint/2010/main" val="35292886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67BC2EA-C7FC-51E6-E2C3-A3A45DB61D11}"/>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D8AF7747-868B-9101-7071-3124C1D0015A}"/>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626B124-6677-781F-7EFE-BE7F269A936C}"/>
              </a:ext>
            </a:extLst>
          </p:cNvPr>
          <p:cNvSpPr>
            <a:spLocks noGrp="1"/>
          </p:cNvSpPr>
          <p:nvPr>
            <p:ph type="dt" sz="half" idx="10"/>
          </p:nvPr>
        </p:nvSpPr>
        <p:spPr/>
        <p:txBody>
          <a:bodyPr/>
          <a:lstStyle/>
          <a:p>
            <a:fld id="{393FE4D1-EF9F-4214-A9DD-3B64013F4AE1}" type="datetimeFigureOut">
              <a:rPr lang="zh-CN" altLang="en-US" smtClean="0"/>
              <a:t>2025/5/23</a:t>
            </a:fld>
            <a:endParaRPr lang="zh-CN" altLang="en-US"/>
          </a:p>
        </p:txBody>
      </p:sp>
      <p:sp>
        <p:nvSpPr>
          <p:cNvPr id="5" name="页脚占位符 4">
            <a:extLst>
              <a:ext uri="{FF2B5EF4-FFF2-40B4-BE49-F238E27FC236}">
                <a16:creationId xmlns:a16="http://schemas.microsoft.com/office/drawing/2014/main" id="{D1B5E685-293C-F837-DE84-4E7461D7942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5FF968E-CD6C-D827-B58E-506E0C5A833E}"/>
              </a:ext>
            </a:extLst>
          </p:cNvPr>
          <p:cNvSpPr>
            <a:spLocks noGrp="1"/>
          </p:cNvSpPr>
          <p:nvPr>
            <p:ph type="sldNum" sz="quarter" idx="12"/>
          </p:nvPr>
        </p:nvSpPr>
        <p:spPr/>
        <p:txBody>
          <a:bodyPr/>
          <a:lstStyle/>
          <a:p>
            <a:fld id="{2A8F223E-5809-416E-B67E-C83BE219EE0B}" type="slidenum">
              <a:rPr lang="zh-CN" altLang="en-US" smtClean="0"/>
              <a:t>‹#›</a:t>
            </a:fld>
            <a:endParaRPr lang="zh-CN" altLang="en-US"/>
          </a:p>
        </p:txBody>
      </p:sp>
    </p:spTree>
    <p:extLst>
      <p:ext uri="{BB962C8B-B14F-4D97-AF65-F5344CB8AC3E}">
        <p14:creationId xmlns:p14="http://schemas.microsoft.com/office/powerpoint/2010/main" val="26860695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653EEEC-FA10-686E-373D-332117BF2FF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10EE4F21-787E-328C-8770-10A524AA8BD1}"/>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4FD947B-1CF2-5024-C620-95C8CF45671D}"/>
              </a:ext>
            </a:extLst>
          </p:cNvPr>
          <p:cNvSpPr>
            <a:spLocks noGrp="1"/>
          </p:cNvSpPr>
          <p:nvPr>
            <p:ph type="dt" sz="half" idx="10"/>
          </p:nvPr>
        </p:nvSpPr>
        <p:spPr/>
        <p:txBody>
          <a:bodyPr/>
          <a:lstStyle/>
          <a:p>
            <a:fld id="{393FE4D1-EF9F-4214-A9DD-3B64013F4AE1}" type="datetimeFigureOut">
              <a:rPr lang="zh-CN" altLang="en-US" smtClean="0"/>
              <a:t>2025/5/23</a:t>
            </a:fld>
            <a:endParaRPr lang="zh-CN" altLang="en-US"/>
          </a:p>
        </p:txBody>
      </p:sp>
      <p:sp>
        <p:nvSpPr>
          <p:cNvPr id="5" name="页脚占位符 4">
            <a:extLst>
              <a:ext uri="{FF2B5EF4-FFF2-40B4-BE49-F238E27FC236}">
                <a16:creationId xmlns:a16="http://schemas.microsoft.com/office/drawing/2014/main" id="{6919526F-A74F-037A-CFA3-3C270DBA034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865758C-575B-8A4D-7D98-1EF0340FD6B1}"/>
              </a:ext>
            </a:extLst>
          </p:cNvPr>
          <p:cNvSpPr>
            <a:spLocks noGrp="1"/>
          </p:cNvSpPr>
          <p:nvPr>
            <p:ph type="sldNum" sz="quarter" idx="12"/>
          </p:nvPr>
        </p:nvSpPr>
        <p:spPr/>
        <p:txBody>
          <a:bodyPr/>
          <a:lstStyle/>
          <a:p>
            <a:fld id="{2A8F223E-5809-416E-B67E-C83BE219EE0B}" type="slidenum">
              <a:rPr lang="zh-CN" altLang="en-US" smtClean="0"/>
              <a:t>‹#›</a:t>
            </a:fld>
            <a:endParaRPr lang="zh-CN" altLang="en-US"/>
          </a:p>
        </p:txBody>
      </p:sp>
    </p:spTree>
    <p:extLst>
      <p:ext uri="{BB962C8B-B14F-4D97-AF65-F5344CB8AC3E}">
        <p14:creationId xmlns:p14="http://schemas.microsoft.com/office/powerpoint/2010/main" val="17550782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0D79FD-B0CF-29C5-BF66-5030A8386B48}"/>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F4C6FFD1-1129-DF81-7693-13A2594EA3E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90BFF159-8EBF-0A3A-BF4E-12E559C5B3CD}"/>
              </a:ext>
            </a:extLst>
          </p:cNvPr>
          <p:cNvSpPr>
            <a:spLocks noGrp="1"/>
          </p:cNvSpPr>
          <p:nvPr>
            <p:ph type="dt" sz="half" idx="10"/>
          </p:nvPr>
        </p:nvSpPr>
        <p:spPr/>
        <p:txBody>
          <a:bodyPr/>
          <a:lstStyle/>
          <a:p>
            <a:fld id="{393FE4D1-EF9F-4214-A9DD-3B64013F4AE1}" type="datetimeFigureOut">
              <a:rPr lang="zh-CN" altLang="en-US" smtClean="0"/>
              <a:t>2025/5/23</a:t>
            </a:fld>
            <a:endParaRPr lang="zh-CN" altLang="en-US"/>
          </a:p>
        </p:txBody>
      </p:sp>
      <p:sp>
        <p:nvSpPr>
          <p:cNvPr id="5" name="页脚占位符 4">
            <a:extLst>
              <a:ext uri="{FF2B5EF4-FFF2-40B4-BE49-F238E27FC236}">
                <a16:creationId xmlns:a16="http://schemas.microsoft.com/office/drawing/2014/main" id="{78950A2C-92A5-F457-D6D1-7742D3C1BF2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619FA97-68E1-7498-FAC1-88D14132FAED}"/>
              </a:ext>
            </a:extLst>
          </p:cNvPr>
          <p:cNvSpPr>
            <a:spLocks noGrp="1"/>
          </p:cNvSpPr>
          <p:nvPr>
            <p:ph type="sldNum" sz="quarter" idx="12"/>
          </p:nvPr>
        </p:nvSpPr>
        <p:spPr/>
        <p:txBody>
          <a:bodyPr/>
          <a:lstStyle/>
          <a:p>
            <a:fld id="{2A8F223E-5809-416E-B67E-C83BE219EE0B}" type="slidenum">
              <a:rPr lang="zh-CN" altLang="en-US" smtClean="0"/>
              <a:t>‹#›</a:t>
            </a:fld>
            <a:endParaRPr lang="zh-CN" altLang="en-US"/>
          </a:p>
        </p:txBody>
      </p:sp>
    </p:spTree>
    <p:extLst>
      <p:ext uri="{BB962C8B-B14F-4D97-AF65-F5344CB8AC3E}">
        <p14:creationId xmlns:p14="http://schemas.microsoft.com/office/powerpoint/2010/main" val="17267002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9D5E9B-9C4C-0E02-B077-3D37916ADC7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7FDAC1F5-CCDD-1A14-8DA0-6E4F7EDA9AAD}"/>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B3DE0B82-11E1-15F4-16DC-CCD63DD7FC98}"/>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160AEAFF-6589-9D5E-00BC-F35F1F44C449}"/>
              </a:ext>
            </a:extLst>
          </p:cNvPr>
          <p:cNvSpPr>
            <a:spLocks noGrp="1"/>
          </p:cNvSpPr>
          <p:nvPr>
            <p:ph type="dt" sz="half" idx="10"/>
          </p:nvPr>
        </p:nvSpPr>
        <p:spPr/>
        <p:txBody>
          <a:bodyPr/>
          <a:lstStyle/>
          <a:p>
            <a:fld id="{393FE4D1-EF9F-4214-A9DD-3B64013F4AE1}" type="datetimeFigureOut">
              <a:rPr lang="zh-CN" altLang="en-US" smtClean="0"/>
              <a:t>2025/5/23</a:t>
            </a:fld>
            <a:endParaRPr lang="zh-CN" altLang="en-US"/>
          </a:p>
        </p:txBody>
      </p:sp>
      <p:sp>
        <p:nvSpPr>
          <p:cNvPr id="6" name="页脚占位符 5">
            <a:extLst>
              <a:ext uri="{FF2B5EF4-FFF2-40B4-BE49-F238E27FC236}">
                <a16:creationId xmlns:a16="http://schemas.microsoft.com/office/drawing/2014/main" id="{C03DBCF4-4D79-EF4A-0A44-E4608134B1F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3845A4E0-EE94-170D-4D51-50B426F51F39}"/>
              </a:ext>
            </a:extLst>
          </p:cNvPr>
          <p:cNvSpPr>
            <a:spLocks noGrp="1"/>
          </p:cNvSpPr>
          <p:nvPr>
            <p:ph type="sldNum" sz="quarter" idx="12"/>
          </p:nvPr>
        </p:nvSpPr>
        <p:spPr/>
        <p:txBody>
          <a:bodyPr/>
          <a:lstStyle/>
          <a:p>
            <a:fld id="{2A8F223E-5809-416E-B67E-C83BE219EE0B}" type="slidenum">
              <a:rPr lang="zh-CN" altLang="en-US" smtClean="0"/>
              <a:t>‹#›</a:t>
            </a:fld>
            <a:endParaRPr lang="zh-CN" altLang="en-US"/>
          </a:p>
        </p:txBody>
      </p:sp>
    </p:spTree>
    <p:extLst>
      <p:ext uri="{BB962C8B-B14F-4D97-AF65-F5344CB8AC3E}">
        <p14:creationId xmlns:p14="http://schemas.microsoft.com/office/powerpoint/2010/main" val="4435886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2178163-B4C9-1385-8C4B-3645CDEBA081}"/>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1F404D7-9CB4-3CAA-25AE-4A38E1D6551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A443DC0F-C439-94C0-2C57-A7E391E7907F}"/>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B450EE0E-C765-FB9D-C134-0478C3BA240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E9D6397E-65A1-88E6-0FAB-D1EF3238BE0E}"/>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5CE57984-8CFC-7A3B-9BC9-7EE228AAB821}"/>
              </a:ext>
            </a:extLst>
          </p:cNvPr>
          <p:cNvSpPr>
            <a:spLocks noGrp="1"/>
          </p:cNvSpPr>
          <p:nvPr>
            <p:ph type="dt" sz="half" idx="10"/>
          </p:nvPr>
        </p:nvSpPr>
        <p:spPr/>
        <p:txBody>
          <a:bodyPr/>
          <a:lstStyle/>
          <a:p>
            <a:fld id="{393FE4D1-EF9F-4214-A9DD-3B64013F4AE1}" type="datetimeFigureOut">
              <a:rPr lang="zh-CN" altLang="en-US" smtClean="0"/>
              <a:t>2025/5/23</a:t>
            </a:fld>
            <a:endParaRPr lang="zh-CN" altLang="en-US"/>
          </a:p>
        </p:txBody>
      </p:sp>
      <p:sp>
        <p:nvSpPr>
          <p:cNvPr id="8" name="页脚占位符 7">
            <a:extLst>
              <a:ext uri="{FF2B5EF4-FFF2-40B4-BE49-F238E27FC236}">
                <a16:creationId xmlns:a16="http://schemas.microsoft.com/office/drawing/2014/main" id="{36A4EC14-F2CE-9B5C-1737-87B1320243CE}"/>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075200AF-C24A-24F5-6E02-21C65D572521}"/>
              </a:ext>
            </a:extLst>
          </p:cNvPr>
          <p:cNvSpPr>
            <a:spLocks noGrp="1"/>
          </p:cNvSpPr>
          <p:nvPr>
            <p:ph type="sldNum" sz="quarter" idx="12"/>
          </p:nvPr>
        </p:nvSpPr>
        <p:spPr/>
        <p:txBody>
          <a:bodyPr/>
          <a:lstStyle/>
          <a:p>
            <a:fld id="{2A8F223E-5809-416E-B67E-C83BE219EE0B}" type="slidenum">
              <a:rPr lang="zh-CN" altLang="en-US" smtClean="0"/>
              <a:t>‹#›</a:t>
            </a:fld>
            <a:endParaRPr lang="zh-CN" altLang="en-US"/>
          </a:p>
        </p:txBody>
      </p:sp>
    </p:spTree>
    <p:extLst>
      <p:ext uri="{BB962C8B-B14F-4D97-AF65-F5344CB8AC3E}">
        <p14:creationId xmlns:p14="http://schemas.microsoft.com/office/powerpoint/2010/main" val="18439874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93C6660-5827-10EE-E6F8-07A474D5510A}"/>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D9A98931-73C3-FC02-2936-952EE70AAF9C}"/>
              </a:ext>
            </a:extLst>
          </p:cNvPr>
          <p:cNvSpPr>
            <a:spLocks noGrp="1"/>
          </p:cNvSpPr>
          <p:nvPr>
            <p:ph type="dt" sz="half" idx="10"/>
          </p:nvPr>
        </p:nvSpPr>
        <p:spPr/>
        <p:txBody>
          <a:bodyPr/>
          <a:lstStyle/>
          <a:p>
            <a:fld id="{393FE4D1-EF9F-4214-A9DD-3B64013F4AE1}" type="datetimeFigureOut">
              <a:rPr lang="zh-CN" altLang="en-US" smtClean="0"/>
              <a:t>2025/5/23</a:t>
            </a:fld>
            <a:endParaRPr lang="zh-CN" altLang="en-US"/>
          </a:p>
        </p:txBody>
      </p:sp>
      <p:sp>
        <p:nvSpPr>
          <p:cNvPr id="4" name="页脚占位符 3">
            <a:extLst>
              <a:ext uri="{FF2B5EF4-FFF2-40B4-BE49-F238E27FC236}">
                <a16:creationId xmlns:a16="http://schemas.microsoft.com/office/drawing/2014/main" id="{0D060A99-9DCB-36D9-D5F8-BBDA1E506D88}"/>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5949AE62-0641-E497-0DD3-D69C42EA9067}"/>
              </a:ext>
            </a:extLst>
          </p:cNvPr>
          <p:cNvSpPr>
            <a:spLocks noGrp="1"/>
          </p:cNvSpPr>
          <p:nvPr>
            <p:ph type="sldNum" sz="quarter" idx="12"/>
          </p:nvPr>
        </p:nvSpPr>
        <p:spPr/>
        <p:txBody>
          <a:bodyPr/>
          <a:lstStyle/>
          <a:p>
            <a:fld id="{2A8F223E-5809-416E-B67E-C83BE219EE0B}" type="slidenum">
              <a:rPr lang="zh-CN" altLang="en-US" smtClean="0"/>
              <a:t>‹#›</a:t>
            </a:fld>
            <a:endParaRPr lang="zh-CN" altLang="en-US"/>
          </a:p>
        </p:txBody>
      </p:sp>
    </p:spTree>
    <p:extLst>
      <p:ext uri="{BB962C8B-B14F-4D97-AF65-F5344CB8AC3E}">
        <p14:creationId xmlns:p14="http://schemas.microsoft.com/office/powerpoint/2010/main" val="11699859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B7C6CF45-072F-C796-91CA-CCC0AA69C3E8}"/>
              </a:ext>
            </a:extLst>
          </p:cNvPr>
          <p:cNvSpPr>
            <a:spLocks noGrp="1"/>
          </p:cNvSpPr>
          <p:nvPr>
            <p:ph type="dt" sz="half" idx="10"/>
          </p:nvPr>
        </p:nvSpPr>
        <p:spPr/>
        <p:txBody>
          <a:bodyPr/>
          <a:lstStyle/>
          <a:p>
            <a:fld id="{393FE4D1-EF9F-4214-A9DD-3B64013F4AE1}" type="datetimeFigureOut">
              <a:rPr lang="zh-CN" altLang="en-US" smtClean="0"/>
              <a:t>2025/5/23</a:t>
            </a:fld>
            <a:endParaRPr lang="zh-CN" altLang="en-US"/>
          </a:p>
        </p:txBody>
      </p:sp>
      <p:sp>
        <p:nvSpPr>
          <p:cNvPr id="3" name="页脚占位符 2">
            <a:extLst>
              <a:ext uri="{FF2B5EF4-FFF2-40B4-BE49-F238E27FC236}">
                <a16:creationId xmlns:a16="http://schemas.microsoft.com/office/drawing/2014/main" id="{84059A91-8D08-BDC3-0791-807417A8F84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C78A6DF3-71A5-1A66-435F-49E5455B8EF6}"/>
              </a:ext>
            </a:extLst>
          </p:cNvPr>
          <p:cNvSpPr>
            <a:spLocks noGrp="1"/>
          </p:cNvSpPr>
          <p:nvPr>
            <p:ph type="sldNum" sz="quarter" idx="12"/>
          </p:nvPr>
        </p:nvSpPr>
        <p:spPr/>
        <p:txBody>
          <a:bodyPr/>
          <a:lstStyle/>
          <a:p>
            <a:fld id="{2A8F223E-5809-416E-B67E-C83BE219EE0B}" type="slidenum">
              <a:rPr lang="zh-CN" altLang="en-US" smtClean="0"/>
              <a:t>‹#›</a:t>
            </a:fld>
            <a:endParaRPr lang="zh-CN" altLang="en-US"/>
          </a:p>
        </p:txBody>
      </p:sp>
    </p:spTree>
    <p:extLst>
      <p:ext uri="{BB962C8B-B14F-4D97-AF65-F5344CB8AC3E}">
        <p14:creationId xmlns:p14="http://schemas.microsoft.com/office/powerpoint/2010/main" val="39338694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00AEDC-4EDB-3BD4-4990-C93F0C6B8F09}"/>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1997EC66-E0F6-D169-9828-DA7961E36F8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1A9E6284-B955-EB09-7EDD-E927C7447AA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6D2E5F77-44F1-00B9-E910-58559104D49F}"/>
              </a:ext>
            </a:extLst>
          </p:cNvPr>
          <p:cNvSpPr>
            <a:spLocks noGrp="1"/>
          </p:cNvSpPr>
          <p:nvPr>
            <p:ph type="dt" sz="half" idx="10"/>
          </p:nvPr>
        </p:nvSpPr>
        <p:spPr/>
        <p:txBody>
          <a:bodyPr/>
          <a:lstStyle/>
          <a:p>
            <a:fld id="{393FE4D1-EF9F-4214-A9DD-3B64013F4AE1}" type="datetimeFigureOut">
              <a:rPr lang="zh-CN" altLang="en-US" smtClean="0"/>
              <a:t>2025/5/23</a:t>
            </a:fld>
            <a:endParaRPr lang="zh-CN" altLang="en-US"/>
          </a:p>
        </p:txBody>
      </p:sp>
      <p:sp>
        <p:nvSpPr>
          <p:cNvPr id="6" name="页脚占位符 5">
            <a:extLst>
              <a:ext uri="{FF2B5EF4-FFF2-40B4-BE49-F238E27FC236}">
                <a16:creationId xmlns:a16="http://schemas.microsoft.com/office/drawing/2014/main" id="{C32A15E2-5D9B-F90E-97DF-301E8C350C2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7BCC4E15-4898-0132-B84F-BC180B9908BC}"/>
              </a:ext>
            </a:extLst>
          </p:cNvPr>
          <p:cNvSpPr>
            <a:spLocks noGrp="1"/>
          </p:cNvSpPr>
          <p:nvPr>
            <p:ph type="sldNum" sz="quarter" idx="12"/>
          </p:nvPr>
        </p:nvSpPr>
        <p:spPr/>
        <p:txBody>
          <a:bodyPr/>
          <a:lstStyle/>
          <a:p>
            <a:fld id="{2A8F223E-5809-416E-B67E-C83BE219EE0B}" type="slidenum">
              <a:rPr lang="zh-CN" altLang="en-US" smtClean="0"/>
              <a:t>‹#›</a:t>
            </a:fld>
            <a:endParaRPr lang="zh-CN" altLang="en-US"/>
          </a:p>
        </p:txBody>
      </p:sp>
    </p:spTree>
    <p:extLst>
      <p:ext uri="{BB962C8B-B14F-4D97-AF65-F5344CB8AC3E}">
        <p14:creationId xmlns:p14="http://schemas.microsoft.com/office/powerpoint/2010/main" val="22432505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9CB5C25-E347-9C26-E03A-04D2417A7AC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646E9D45-09B5-6AD3-1D4C-1989A41BD86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A46ADFDB-C62D-A585-6865-05B5FBC7C4F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A505A256-A9BF-BE1D-7AD6-B989441E3866}"/>
              </a:ext>
            </a:extLst>
          </p:cNvPr>
          <p:cNvSpPr>
            <a:spLocks noGrp="1"/>
          </p:cNvSpPr>
          <p:nvPr>
            <p:ph type="dt" sz="half" idx="10"/>
          </p:nvPr>
        </p:nvSpPr>
        <p:spPr/>
        <p:txBody>
          <a:bodyPr/>
          <a:lstStyle/>
          <a:p>
            <a:fld id="{393FE4D1-EF9F-4214-A9DD-3B64013F4AE1}" type="datetimeFigureOut">
              <a:rPr lang="zh-CN" altLang="en-US" smtClean="0"/>
              <a:t>2025/5/23</a:t>
            </a:fld>
            <a:endParaRPr lang="zh-CN" altLang="en-US"/>
          </a:p>
        </p:txBody>
      </p:sp>
      <p:sp>
        <p:nvSpPr>
          <p:cNvPr id="6" name="页脚占位符 5">
            <a:extLst>
              <a:ext uri="{FF2B5EF4-FFF2-40B4-BE49-F238E27FC236}">
                <a16:creationId xmlns:a16="http://schemas.microsoft.com/office/drawing/2014/main" id="{6D8DB906-D941-469F-3B99-444D2EE74D9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783BCF9-25F0-8901-1DD0-EACCF83C3BD6}"/>
              </a:ext>
            </a:extLst>
          </p:cNvPr>
          <p:cNvSpPr>
            <a:spLocks noGrp="1"/>
          </p:cNvSpPr>
          <p:nvPr>
            <p:ph type="sldNum" sz="quarter" idx="12"/>
          </p:nvPr>
        </p:nvSpPr>
        <p:spPr/>
        <p:txBody>
          <a:bodyPr/>
          <a:lstStyle/>
          <a:p>
            <a:fld id="{2A8F223E-5809-416E-B67E-C83BE219EE0B}" type="slidenum">
              <a:rPr lang="zh-CN" altLang="en-US" smtClean="0"/>
              <a:t>‹#›</a:t>
            </a:fld>
            <a:endParaRPr lang="zh-CN" altLang="en-US"/>
          </a:p>
        </p:txBody>
      </p:sp>
    </p:spTree>
    <p:extLst>
      <p:ext uri="{BB962C8B-B14F-4D97-AF65-F5344CB8AC3E}">
        <p14:creationId xmlns:p14="http://schemas.microsoft.com/office/powerpoint/2010/main" val="15100203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72751F9B-9A25-AD55-17D1-2B1584542B7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7A2B88A5-94EC-D1EF-646E-33040F1120C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4A47081-5779-EB78-8ED7-0A8A836A890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93FE4D1-EF9F-4214-A9DD-3B64013F4AE1}" type="datetimeFigureOut">
              <a:rPr lang="zh-CN" altLang="en-US" smtClean="0"/>
              <a:t>2025/5/23</a:t>
            </a:fld>
            <a:endParaRPr lang="zh-CN" altLang="en-US"/>
          </a:p>
        </p:txBody>
      </p:sp>
      <p:sp>
        <p:nvSpPr>
          <p:cNvPr id="5" name="页脚占位符 4">
            <a:extLst>
              <a:ext uri="{FF2B5EF4-FFF2-40B4-BE49-F238E27FC236}">
                <a16:creationId xmlns:a16="http://schemas.microsoft.com/office/drawing/2014/main" id="{75F93C3B-8DCD-B40C-BECA-8A580832E0B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2D44A55D-4E8A-F08F-1BAD-666050E5D29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8F223E-5809-416E-B67E-C83BE219EE0B}" type="slidenum">
              <a:rPr lang="zh-CN" altLang="en-US" smtClean="0"/>
              <a:t>‹#›</a:t>
            </a:fld>
            <a:endParaRPr lang="zh-CN" altLang="en-US"/>
          </a:p>
        </p:txBody>
      </p:sp>
    </p:spTree>
    <p:extLst>
      <p:ext uri="{BB962C8B-B14F-4D97-AF65-F5344CB8AC3E}">
        <p14:creationId xmlns:p14="http://schemas.microsoft.com/office/powerpoint/2010/main" val="3904806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2.png"/><Relationship Id="rId3" Type="http://schemas.microsoft.com/office/2007/relationships/media" Target="../media/media2.mp4"/><Relationship Id="rId7" Type="http://schemas.openxmlformats.org/officeDocument/2006/relationships/image" Target="../media/image1.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notesSlide" Target="../notesSlides/notesSlide1.xml"/><Relationship Id="rId5" Type="http://schemas.openxmlformats.org/officeDocument/2006/relationships/slideLayout" Target="../slideLayouts/slideLayout2.xml"/><Relationship Id="rId4" Type="http://schemas.openxmlformats.org/officeDocument/2006/relationships/video" Target="../media/media2.mp4"/></Relationships>
</file>

<file path=ppt/slides/_rels/slide3.xml.rels><?xml version="1.0" encoding="UTF-8" standalone="yes"?>
<Relationships xmlns="http://schemas.openxmlformats.org/package/2006/relationships"><Relationship Id="rId8" Type="http://schemas.openxmlformats.org/officeDocument/2006/relationships/video" Target="../media/media6.mp4"/><Relationship Id="rId13" Type="http://schemas.openxmlformats.org/officeDocument/2006/relationships/image" Target="../media/image5.png"/><Relationship Id="rId3" Type="http://schemas.microsoft.com/office/2007/relationships/media" Target="../media/media4.mp4"/><Relationship Id="rId7" Type="http://schemas.microsoft.com/office/2007/relationships/media" Target="../media/media6.mp4"/><Relationship Id="rId12" Type="http://schemas.openxmlformats.org/officeDocument/2006/relationships/image" Target="../media/image4.png"/><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video" Target="../media/media5.mp4"/><Relationship Id="rId11" Type="http://schemas.openxmlformats.org/officeDocument/2006/relationships/image" Target="../media/image3.png"/><Relationship Id="rId5" Type="http://schemas.microsoft.com/office/2007/relationships/media" Target="../media/media5.mp4"/><Relationship Id="rId10" Type="http://schemas.openxmlformats.org/officeDocument/2006/relationships/notesSlide" Target="../notesSlides/notesSlide2.xml"/><Relationship Id="rId4" Type="http://schemas.openxmlformats.org/officeDocument/2006/relationships/video" Target="../media/media4.mp4"/><Relationship Id="rId9" Type="http://schemas.openxmlformats.org/officeDocument/2006/relationships/slideLayout" Target="../slideLayouts/slideLayout2.xml"/><Relationship Id="rId14" Type="http://schemas.openxmlformats.org/officeDocument/2006/relationships/image" Target="../media/image6.png"/></Relationships>
</file>

<file path=ppt/slides/_rels/slide4.xml.rels><?xml version="1.0" encoding="UTF-8" standalone="yes"?>
<Relationships xmlns="http://schemas.openxmlformats.org/package/2006/relationships"><Relationship Id="rId8" Type="http://schemas.openxmlformats.org/officeDocument/2006/relationships/image" Target="../media/image8.png"/><Relationship Id="rId3" Type="http://schemas.microsoft.com/office/2007/relationships/media" Target="../media/media8.mp4"/><Relationship Id="rId7" Type="http://schemas.openxmlformats.org/officeDocument/2006/relationships/image" Target="../media/image7.png"/><Relationship Id="rId2" Type="http://schemas.openxmlformats.org/officeDocument/2006/relationships/video" Target="../media/media7.mp4"/><Relationship Id="rId1" Type="http://schemas.microsoft.com/office/2007/relationships/media" Target="../media/media7.mp4"/><Relationship Id="rId6" Type="http://schemas.openxmlformats.org/officeDocument/2006/relationships/notesSlide" Target="../notesSlides/notesSlide3.xml"/><Relationship Id="rId5" Type="http://schemas.openxmlformats.org/officeDocument/2006/relationships/slideLayout" Target="../slideLayouts/slideLayout2.xml"/><Relationship Id="rId4" Type="http://schemas.openxmlformats.org/officeDocument/2006/relationships/video" Target="../media/media8.mp4"/></Relationships>
</file>

<file path=ppt/slides/_rels/slide5.xml.rels><?xml version="1.0" encoding="UTF-8" standalone="yes"?>
<Relationships xmlns="http://schemas.openxmlformats.org/package/2006/relationships"><Relationship Id="rId8" Type="http://schemas.openxmlformats.org/officeDocument/2006/relationships/image" Target="../media/image10.png"/><Relationship Id="rId3" Type="http://schemas.microsoft.com/office/2007/relationships/media" Target="../media/media10.mp4"/><Relationship Id="rId7" Type="http://schemas.openxmlformats.org/officeDocument/2006/relationships/image" Target="../media/image9.png"/><Relationship Id="rId2" Type="http://schemas.openxmlformats.org/officeDocument/2006/relationships/video" Target="../media/media9.mp4"/><Relationship Id="rId1" Type="http://schemas.microsoft.com/office/2007/relationships/media" Target="../media/media9.mp4"/><Relationship Id="rId6" Type="http://schemas.openxmlformats.org/officeDocument/2006/relationships/notesSlide" Target="../notesSlides/notesSlide4.xml"/><Relationship Id="rId5" Type="http://schemas.openxmlformats.org/officeDocument/2006/relationships/slideLayout" Target="../slideLayouts/slideLayout2.xml"/><Relationship Id="rId4" Type="http://schemas.openxmlformats.org/officeDocument/2006/relationships/video" Target="../media/media10.mp4"/></Relationships>
</file>

<file path=ppt/slides/_rels/slide6.xml.rels><?xml version="1.0" encoding="UTF-8" standalone="yes"?>
<Relationships xmlns="http://schemas.openxmlformats.org/package/2006/relationships"><Relationship Id="rId8" Type="http://schemas.openxmlformats.org/officeDocument/2006/relationships/video" Target="../media/media14.mp4"/><Relationship Id="rId13" Type="http://schemas.microsoft.com/office/2007/relationships/media" Target="../media/media17.mp4"/><Relationship Id="rId18" Type="http://schemas.openxmlformats.org/officeDocument/2006/relationships/notesSlide" Target="../notesSlides/notesSlide5.xml"/><Relationship Id="rId26" Type="http://schemas.openxmlformats.org/officeDocument/2006/relationships/image" Target="../media/image18.png"/><Relationship Id="rId3" Type="http://schemas.microsoft.com/office/2007/relationships/media" Target="../media/media12.mp4"/><Relationship Id="rId21" Type="http://schemas.openxmlformats.org/officeDocument/2006/relationships/image" Target="../media/image13.png"/><Relationship Id="rId7" Type="http://schemas.microsoft.com/office/2007/relationships/media" Target="../media/media14.mp4"/><Relationship Id="rId12" Type="http://schemas.openxmlformats.org/officeDocument/2006/relationships/video" Target="../media/media16.mp4"/><Relationship Id="rId17" Type="http://schemas.openxmlformats.org/officeDocument/2006/relationships/slideLayout" Target="../slideLayouts/slideLayout2.xml"/><Relationship Id="rId25" Type="http://schemas.openxmlformats.org/officeDocument/2006/relationships/image" Target="../media/image17.png"/><Relationship Id="rId2" Type="http://schemas.openxmlformats.org/officeDocument/2006/relationships/video" Target="../media/media11.mp4"/><Relationship Id="rId16" Type="http://schemas.openxmlformats.org/officeDocument/2006/relationships/video" Target="../media/media18.mp4"/><Relationship Id="rId20" Type="http://schemas.openxmlformats.org/officeDocument/2006/relationships/image" Target="../media/image12.png"/><Relationship Id="rId1" Type="http://schemas.microsoft.com/office/2007/relationships/media" Target="../media/media11.mp4"/><Relationship Id="rId6" Type="http://schemas.openxmlformats.org/officeDocument/2006/relationships/video" Target="../media/media13.mp4"/><Relationship Id="rId11" Type="http://schemas.microsoft.com/office/2007/relationships/media" Target="../media/media16.mp4"/><Relationship Id="rId24" Type="http://schemas.openxmlformats.org/officeDocument/2006/relationships/image" Target="../media/image16.png"/><Relationship Id="rId5" Type="http://schemas.microsoft.com/office/2007/relationships/media" Target="../media/media13.mp4"/><Relationship Id="rId15" Type="http://schemas.microsoft.com/office/2007/relationships/media" Target="../media/media18.mp4"/><Relationship Id="rId23" Type="http://schemas.openxmlformats.org/officeDocument/2006/relationships/image" Target="../media/image15.png"/><Relationship Id="rId10" Type="http://schemas.openxmlformats.org/officeDocument/2006/relationships/video" Target="../media/media15.mp4"/><Relationship Id="rId19" Type="http://schemas.openxmlformats.org/officeDocument/2006/relationships/image" Target="../media/image11.png"/><Relationship Id="rId4" Type="http://schemas.openxmlformats.org/officeDocument/2006/relationships/video" Target="../media/media12.mp4"/><Relationship Id="rId9" Type="http://schemas.microsoft.com/office/2007/relationships/media" Target="../media/media15.mp4"/><Relationship Id="rId14" Type="http://schemas.openxmlformats.org/officeDocument/2006/relationships/video" Target="../media/media17.mp4"/><Relationship Id="rId22" Type="http://schemas.openxmlformats.org/officeDocument/2006/relationships/image" Target="../media/image14.png"/></Relationships>
</file>

<file path=ppt/slides/_rels/slide7.xml.rels><?xml version="1.0" encoding="UTF-8" standalone="yes"?>
<Relationships xmlns="http://schemas.openxmlformats.org/package/2006/relationships"><Relationship Id="rId8" Type="http://schemas.openxmlformats.org/officeDocument/2006/relationships/video" Target="../media/media22.mp4"/><Relationship Id="rId13" Type="http://schemas.microsoft.com/office/2007/relationships/media" Target="../media/media25.mp4"/><Relationship Id="rId18" Type="http://schemas.openxmlformats.org/officeDocument/2006/relationships/image" Target="../media/image20.png"/><Relationship Id="rId3" Type="http://schemas.microsoft.com/office/2007/relationships/media" Target="../media/media20.mp4"/><Relationship Id="rId21" Type="http://schemas.openxmlformats.org/officeDocument/2006/relationships/image" Target="../media/image23.png"/><Relationship Id="rId7" Type="http://schemas.microsoft.com/office/2007/relationships/media" Target="../media/media22.mp4"/><Relationship Id="rId12" Type="http://schemas.openxmlformats.org/officeDocument/2006/relationships/video" Target="../media/media24.mp4"/><Relationship Id="rId17" Type="http://schemas.openxmlformats.org/officeDocument/2006/relationships/image" Target="../media/image19.png"/><Relationship Id="rId2" Type="http://schemas.openxmlformats.org/officeDocument/2006/relationships/video" Target="../media/media19.mp4"/><Relationship Id="rId16" Type="http://schemas.openxmlformats.org/officeDocument/2006/relationships/notesSlide" Target="../notesSlides/notesSlide6.xml"/><Relationship Id="rId20" Type="http://schemas.openxmlformats.org/officeDocument/2006/relationships/image" Target="../media/image22.png"/><Relationship Id="rId1" Type="http://schemas.microsoft.com/office/2007/relationships/media" Target="../media/media19.mp4"/><Relationship Id="rId6" Type="http://schemas.openxmlformats.org/officeDocument/2006/relationships/video" Target="../media/media21.mp4"/><Relationship Id="rId11" Type="http://schemas.microsoft.com/office/2007/relationships/media" Target="../media/media24.mp4"/><Relationship Id="rId5" Type="http://schemas.microsoft.com/office/2007/relationships/media" Target="../media/media21.mp4"/><Relationship Id="rId15" Type="http://schemas.openxmlformats.org/officeDocument/2006/relationships/slideLayout" Target="../slideLayouts/slideLayout2.xml"/><Relationship Id="rId23" Type="http://schemas.openxmlformats.org/officeDocument/2006/relationships/image" Target="../media/image25.png"/><Relationship Id="rId10" Type="http://schemas.openxmlformats.org/officeDocument/2006/relationships/video" Target="../media/media23.mp4"/><Relationship Id="rId19" Type="http://schemas.openxmlformats.org/officeDocument/2006/relationships/image" Target="../media/image21.png"/><Relationship Id="rId4" Type="http://schemas.openxmlformats.org/officeDocument/2006/relationships/video" Target="../media/media20.mp4"/><Relationship Id="rId9" Type="http://schemas.microsoft.com/office/2007/relationships/media" Target="../media/media23.mp4"/><Relationship Id="rId14" Type="http://schemas.openxmlformats.org/officeDocument/2006/relationships/video" Target="../media/media25.mp4"/><Relationship Id="rId22" Type="http://schemas.openxmlformats.org/officeDocument/2006/relationships/image" Target="../media/image24.png"/></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7.xml"/><Relationship Id="rId3" Type="http://schemas.microsoft.com/office/2007/relationships/media" Target="../media/media27.mp4"/><Relationship Id="rId7" Type="http://schemas.openxmlformats.org/officeDocument/2006/relationships/slideLayout" Target="../slideLayouts/slideLayout2.xml"/><Relationship Id="rId2" Type="http://schemas.openxmlformats.org/officeDocument/2006/relationships/video" Target="../media/media26.mp4"/><Relationship Id="rId1" Type="http://schemas.microsoft.com/office/2007/relationships/media" Target="../media/media26.mp4"/><Relationship Id="rId6" Type="http://schemas.openxmlformats.org/officeDocument/2006/relationships/video" Target="../media/media28.mp4"/><Relationship Id="rId11" Type="http://schemas.openxmlformats.org/officeDocument/2006/relationships/image" Target="../media/image28.png"/><Relationship Id="rId5" Type="http://schemas.microsoft.com/office/2007/relationships/media" Target="../media/media28.mp4"/><Relationship Id="rId10" Type="http://schemas.openxmlformats.org/officeDocument/2006/relationships/image" Target="../media/image27.png"/><Relationship Id="rId4" Type="http://schemas.openxmlformats.org/officeDocument/2006/relationships/video" Target="../media/media27.mp4"/><Relationship Id="rId9"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E3AFBB6-AA09-8BD7-6975-817E0B63AA72}"/>
              </a:ext>
            </a:extLst>
          </p:cNvPr>
          <p:cNvSpPr>
            <a:spLocks noGrp="1"/>
          </p:cNvSpPr>
          <p:nvPr>
            <p:ph type="ctrTitle"/>
          </p:nvPr>
        </p:nvSpPr>
        <p:spPr>
          <a:xfrm>
            <a:off x="1008993" y="1214438"/>
            <a:ext cx="10174014" cy="2387600"/>
          </a:xfrm>
        </p:spPr>
        <p:txBody>
          <a:bodyPr/>
          <a:lstStyle/>
          <a:p>
            <a:r>
              <a:rPr lang="en-US" altLang="zh-CN" dirty="0">
                <a:latin typeface="Times New Roman" panose="02020603050405020304" pitchFamily="18" charset="0"/>
                <a:cs typeface="Times New Roman" panose="02020603050405020304" pitchFamily="18" charset="0"/>
              </a:rPr>
              <a:t>Visualizations of Aura Attention</a:t>
            </a:r>
            <a:endParaRPr lang="zh-CN" altLang="en-US" dirty="0">
              <a:latin typeface="Times New Roman" panose="02020603050405020304" pitchFamily="18" charset="0"/>
              <a:cs typeface="Times New Roman" panose="02020603050405020304" pitchFamily="18" charset="0"/>
            </a:endParaRPr>
          </a:p>
        </p:txBody>
      </p:sp>
      <p:sp>
        <p:nvSpPr>
          <p:cNvPr id="3" name="副标题 2">
            <a:extLst>
              <a:ext uri="{FF2B5EF4-FFF2-40B4-BE49-F238E27FC236}">
                <a16:creationId xmlns:a16="http://schemas.microsoft.com/office/drawing/2014/main" id="{3F4476B7-8242-5164-AEB0-5463FD18284F}"/>
              </a:ext>
            </a:extLst>
          </p:cNvPr>
          <p:cNvSpPr>
            <a:spLocks noGrp="1"/>
          </p:cNvSpPr>
          <p:nvPr>
            <p:ph type="subTitle" idx="1"/>
          </p:nvPr>
        </p:nvSpPr>
        <p:spPr/>
        <p:txBody>
          <a:bodyPr/>
          <a:lstStyle/>
          <a:p>
            <a:endParaRPr lang="zh-CN" altLang="en-US" dirty="0"/>
          </a:p>
        </p:txBody>
      </p:sp>
    </p:spTree>
    <p:extLst>
      <p:ext uri="{BB962C8B-B14F-4D97-AF65-F5344CB8AC3E}">
        <p14:creationId xmlns:p14="http://schemas.microsoft.com/office/powerpoint/2010/main" val="681160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E1B5BF-6D1C-D1C2-130F-67D600FA35D9}"/>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907CCB5F-25D2-B9B5-C14F-5B881926CE1B}"/>
              </a:ext>
            </a:extLst>
          </p:cNvPr>
          <p:cNvSpPr>
            <a:spLocks noGrp="1"/>
          </p:cNvSpPr>
          <p:nvPr>
            <p:ph type="title"/>
          </p:nvPr>
        </p:nvSpPr>
        <p:spPr>
          <a:xfrm>
            <a:off x="838200" y="4645"/>
            <a:ext cx="10515600" cy="414172"/>
          </a:xfrm>
        </p:spPr>
        <p:txBody>
          <a:bodyPr>
            <a:noAutofit/>
          </a:bodyPr>
          <a:lstStyle/>
          <a:p>
            <a:r>
              <a:rPr lang="en-US" altLang="zh-CN" sz="2400" dirty="0">
                <a:latin typeface="Times New Roman" panose="02020603050405020304" pitchFamily="18" charset="0"/>
                <a:cs typeface="Times New Roman" panose="02020603050405020304" pitchFamily="18" charset="0"/>
              </a:rPr>
              <a:t>Figure 1 in paper (a) 117 Frames (Default Length)</a:t>
            </a:r>
            <a:endParaRPr lang="zh-CN" altLang="en-US" sz="2400" dirty="0">
              <a:latin typeface="Times New Roman" panose="02020603050405020304" pitchFamily="18" charset="0"/>
              <a:cs typeface="Times New Roman" panose="02020603050405020304" pitchFamily="18" charset="0"/>
            </a:endParaRPr>
          </a:p>
        </p:txBody>
      </p:sp>
      <p:sp>
        <p:nvSpPr>
          <p:cNvPr id="7" name="标题 1">
            <a:extLst>
              <a:ext uri="{FF2B5EF4-FFF2-40B4-BE49-F238E27FC236}">
                <a16:creationId xmlns:a16="http://schemas.microsoft.com/office/drawing/2014/main" id="{41D18A82-A0A8-FA32-E583-7E2B25321556}"/>
              </a:ext>
            </a:extLst>
          </p:cNvPr>
          <p:cNvSpPr txBox="1">
            <a:spLocks/>
          </p:cNvSpPr>
          <p:nvPr/>
        </p:nvSpPr>
        <p:spPr>
          <a:xfrm>
            <a:off x="1672575" y="941188"/>
            <a:ext cx="2845676" cy="8601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1400" dirty="0">
                <a:latin typeface="Times New Roman" panose="02020603050405020304" pitchFamily="18" charset="0"/>
                <a:cs typeface="Times New Roman" panose="02020603050405020304" pitchFamily="18" charset="0"/>
              </a:rPr>
              <a:t>Original </a:t>
            </a:r>
            <a:r>
              <a:rPr lang="en-US" altLang="zh-CN" sz="1400" dirty="0" err="1">
                <a:latin typeface="Times New Roman" panose="02020603050405020304" pitchFamily="18" charset="0"/>
                <a:cs typeface="Times New Roman" panose="02020603050405020304" pitchFamily="18" charset="0"/>
              </a:rPr>
              <a:t>HunyuanVideo</a:t>
            </a:r>
            <a:endParaRPr lang="en-US" altLang="zh-CN" sz="1400" dirty="0">
              <a:latin typeface="Times New Roman" panose="02020603050405020304" pitchFamily="18" charset="0"/>
              <a:cs typeface="Times New Roman" panose="02020603050405020304" pitchFamily="18" charset="0"/>
            </a:endParaRPr>
          </a:p>
          <a:p>
            <a:pPr algn="ctr"/>
            <a:r>
              <a:rPr lang="en-US" altLang="zh-CN" sz="1400" dirty="0">
                <a:latin typeface="Times New Roman" panose="02020603050405020304" pitchFamily="18" charset="0"/>
                <a:cs typeface="Times New Roman" panose="02020603050405020304" pitchFamily="18" charset="0"/>
              </a:rPr>
              <a:t>TFLOPs:</a:t>
            </a:r>
            <a:r>
              <a:rPr lang="zh-CN" altLang="en-US" sz="1400" dirty="0">
                <a:latin typeface="Times New Roman" panose="02020603050405020304" pitchFamily="18" charset="0"/>
                <a:cs typeface="Times New Roman" panose="02020603050405020304" pitchFamily="18" charset="0"/>
              </a:rPr>
              <a:t> </a:t>
            </a:r>
            <a:r>
              <a:rPr lang="en-US" altLang="zh-CN" sz="1400" dirty="0">
                <a:latin typeface="Times New Roman" panose="02020603050405020304" pitchFamily="18" charset="0"/>
                <a:cs typeface="Times New Roman" panose="02020603050405020304" pitchFamily="18" charset="0"/>
              </a:rPr>
              <a:t>612 Latency: 1649s</a:t>
            </a:r>
          </a:p>
          <a:p>
            <a:pPr algn="ctr"/>
            <a:r>
              <a:rPr lang="en-US" altLang="zh-CN" sz="1400" dirty="0">
                <a:latin typeface="Times New Roman" panose="02020603050405020304" pitchFamily="18" charset="0"/>
                <a:cs typeface="Times New Roman" panose="02020603050405020304" pitchFamily="18" charset="0"/>
              </a:rPr>
              <a:t>Speedup: 1.0×                  </a:t>
            </a:r>
            <a:endParaRPr lang="zh-CN" altLang="en-US" sz="1400" dirty="0">
              <a:latin typeface="Times New Roman" panose="02020603050405020304" pitchFamily="18" charset="0"/>
              <a:cs typeface="Times New Roman" panose="02020603050405020304" pitchFamily="18" charset="0"/>
            </a:endParaRPr>
          </a:p>
        </p:txBody>
      </p:sp>
      <p:sp>
        <p:nvSpPr>
          <p:cNvPr id="8" name="标题 1">
            <a:extLst>
              <a:ext uri="{FF2B5EF4-FFF2-40B4-BE49-F238E27FC236}">
                <a16:creationId xmlns:a16="http://schemas.microsoft.com/office/drawing/2014/main" id="{865862CA-C236-1A56-A920-C2EB884B7E6E}"/>
              </a:ext>
            </a:extLst>
          </p:cNvPr>
          <p:cNvSpPr txBox="1">
            <a:spLocks/>
          </p:cNvSpPr>
          <p:nvPr/>
        </p:nvSpPr>
        <p:spPr>
          <a:xfrm>
            <a:off x="7200247" y="941187"/>
            <a:ext cx="3792682" cy="8601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1400" dirty="0">
                <a:latin typeface="Times New Roman" panose="02020603050405020304" pitchFamily="18" charset="0"/>
                <a:cs typeface="Times New Roman" panose="02020603050405020304" pitchFamily="18" charset="0"/>
              </a:rPr>
              <a:t>Aura Attention (ours) (FA2) PSNR: </a:t>
            </a:r>
            <a:r>
              <a:rPr lang="en-US" altLang="zh-CN" sz="1400" dirty="0">
                <a:solidFill>
                  <a:srgbClr val="C00000"/>
                </a:solidFill>
                <a:latin typeface="Times New Roman" panose="02020603050405020304" pitchFamily="18" charset="0"/>
                <a:cs typeface="Times New Roman" panose="02020603050405020304" pitchFamily="18" charset="0"/>
              </a:rPr>
              <a:t>27.3</a:t>
            </a:r>
          </a:p>
          <a:p>
            <a:pPr algn="ctr"/>
            <a:r>
              <a:rPr lang="en-US" altLang="zh-CN" sz="1400" dirty="0">
                <a:latin typeface="Times New Roman" panose="02020603050405020304" pitchFamily="18" charset="0"/>
                <a:cs typeface="Times New Roman" panose="02020603050405020304" pitchFamily="18" charset="0"/>
              </a:rPr>
              <a:t>TFLOPs: </a:t>
            </a:r>
            <a:r>
              <a:rPr lang="en-US" altLang="zh-CN" sz="1400" dirty="0">
                <a:solidFill>
                  <a:srgbClr val="C00000"/>
                </a:solidFill>
                <a:latin typeface="Times New Roman" panose="02020603050405020304" pitchFamily="18" charset="0"/>
                <a:cs typeface="Times New Roman" panose="02020603050405020304" pitchFamily="18" charset="0"/>
              </a:rPr>
              <a:t>339 </a:t>
            </a:r>
            <a:r>
              <a:rPr lang="en-US" altLang="zh-CN" sz="1400" dirty="0">
                <a:latin typeface="Times New Roman" panose="02020603050405020304" pitchFamily="18" charset="0"/>
                <a:cs typeface="Times New Roman" panose="02020603050405020304" pitchFamily="18" charset="0"/>
              </a:rPr>
              <a:t>Latency </a:t>
            </a:r>
            <a:r>
              <a:rPr lang="en-US" altLang="zh-CN" sz="1400" dirty="0">
                <a:solidFill>
                  <a:srgbClr val="C00000"/>
                </a:solidFill>
                <a:latin typeface="Times New Roman" panose="02020603050405020304" pitchFamily="18" charset="0"/>
                <a:cs typeface="Times New Roman" panose="02020603050405020304" pitchFamily="18" charset="0"/>
              </a:rPr>
              <a:t>876s</a:t>
            </a:r>
          </a:p>
          <a:p>
            <a:pPr algn="ctr"/>
            <a:r>
              <a:rPr lang="en-US" altLang="zh-CN" sz="1400" dirty="0">
                <a:latin typeface="Times New Roman" panose="02020603050405020304" pitchFamily="18" charset="0"/>
                <a:cs typeface="Times New Roman" panose="02020603050405020304" pitchFamily="18" charset="0"/>
              </a:rPr>
              <a:t>Speedup: </a:t>
            </a:r>
            <a:r>
              <a:rPr lang="en-US" altLang="zh-CN" sz="1400" dirty="0">
                <a:solidFill>
                  <a:srgbClr val="C00000"/>
                </a:solidFill>
                <a:latin typeface="Times New Roman" panose="02020603050405020304" pitchFamily="18" charset="0"/>
                <a:cs typeface="Times New Roman" panose="02020603050405020304" pitchFamily="18" charset="0"/>
              </a:rPr>
              <a:t>1.9×</a:t>
            </a:r>
            <a:endParaRPr lang="zh-CN" altLang="en-US" sz="1400" dirty="0">
              <a:solidFill>
                <a:srgbClr val="C00000"/>
              </a:solidFill>
              <a:latin typeface="Times New Roman" panose="02020603050405020304" pitchFamily="18" charset="0"/>
              <a:cs typeface="Times New Roman" panose="02020603050405020304" pitchFamily="18" charset="0"/>
            </a:endParaRPr>
          </a:p>
        </p:txBody>
      </p:sp>
      <p:sp>
        <p:nvSpPr>
          <p:cNvPr id="14" name="标题 1">
            <a:extLst>
              <a:ext uri="{FF2B5EF4-FFF2-40B4-BE49-F238E27FC236}">
                <a16:creationId xmlns:a16="http://schemas.microsoft.com/office/drawing/2014/main" id="{D33DB82F-1B17-CB0A-7DD7-6626050E1EB6}"/>
              </a:ext>
            </a:extLst>
          </p:cNvPr>
          <p:cNvSpPr txBox="1">
            <a:spLocks/>
          </p:cNvSpPr>
          <p:nvPr/>
        </p:nvSpPr>
        <p:spPr>
          <a:xfrm>
            <a:off x="980811" y="5573011"/>
            <a:ext cx="10230378" cy="8601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1200" i="1" dirty="0">
                <a:latin typeface="Times New Roman" panose="02020603050405020304" pitchFamily="18" charset="0"/>
                <a:cs typeface="Times New Roman" panose="02020603050405020304" pitchFamily="18" charset="0"/>
              </a:rPr>
              <a:t>Prompt: A spirited individual rides a vintage bicycle along a sunlit, tree-lined path, wearing a casual outfit of a white t-shirt, denim shorts, and sneakers. The scene captures the golden hour, with sunlight filtering through the leaves, casting dappled shadows on the ground. The rider's hair flows freely in the breeze, and a joyful smile lights up their face. As they pedal, the camera zooms in to reveal the intricate details of the bike's design, including its classic handlebars and shiny bell. The background features a serene park with blooming flowers and a distant lake, enhancing the sense of freedom and tranquility.</a:t>
            </a:r>
          </a:p>
        </p:txBody>
      </p:sp>
      <p:pic>
        <p:nvPicPr>
          <p:cNvPr id="22" name="1x_full_attn_360p">
            <a:hlinkClick r:id="" action="ppaction://media"/>
            <a:extLst>
              <a:ext uri="{FF2B5EF4-FFF2-40B4-BE49-F238E27FC236}">
                <a16:creationId xmlns:a16="http://schemas.microsoft.com/office/drawing/2014/main" id="{78A69955-67C7-EA8C-67F9-65F8A726593E}"/>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345440" y="1962968"/>
            <a:ext cx="5499947" cy="3093720"/>
          </a:xfrm>
          <a:prstGeom prst="rect">
            <a:avLst/>
          </a:prstGeom>
        </p:spPr>
      </p:pic>
      <p:pic>
        <p:nvPicPr>
          <p:cNvPr id="23" name="1x_ours_360p">
            <a:hlinkClick r:id="" action="ppaction://media"/>
            <a:extLst>
              <a:ext uri="{FF2B5EF4-FFF2-40B4-BE49-F238E27FC236}">
                <a16:creationId xmlns:a16="http://schemas.microsoft.com/office/drawing/2014/main" id="{E88184C3-7F43-45EC-5538-A9B372F4C994}"/>
              </a:ext>
            </a:extLst>
          </p:cNvPr>
          <p:cNvPicPr>
            <a:picLocks noChangeAspect="1"/>
          </p:cNvPicPr>
          <p:nvPr>
            <a:videoFile r:link="rId4"/>
            <p:extLst>
              <p:ext uri="{DAA4B4D4-6D71-4841-9C94-3DE7FCFB9230}">
                <p14:media xmlns:p14="http://schemas.microsoft.com/office/powerpoint/2010/main" r:embed="rId3"/>
              </p:ext>
            </p:extLst>
          </p:nvPr>
        </p:nvPicPr>
        <p:blipFill>
          <a:blip r:embed="rId8"/>
          <a:stretch>
            <a:fillRect/>
          </a:stretch>
        </p:blipFill>
        <p:spPr>
          <a:xfrm>
            <a:off x="6346614" y="1962968"/>
            <a:ext cx="5499946" cy="3093720"/>
          </a:xfrm>
          <a:prstGeom prst="rect">
            <a:avLst/>
          </a:prstGeom>
        </p:spPr>
      </p:pic>
    </p:spTree>
    <p:extLst>
      <p:ext uri="{BB962C8B-B14F-4D97-AF65-F5344CB8AC3E}">
        <p14:creationId xmlns:p14="http://schemas.microsoft.com/office/powerpoint/2010/main" val="1633898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5209" fill="hold"/>
                                        <p:tgtEl>
                                          <p:spTgt spid="22"/>
                                        </p:tgtEl>
                                      </p:cBhvr>
                                    </p:cmd>
                                  </p:childTnLst>
                                </p:cTn>
                              </p:par>
                              <p:par>
                                <p:cTn id="7" presetID="1" presetClass="mediacall" presetSubtype="0" fill="hold" nodeType="withEffect">
                                  <p:stCondLst>
                                    <p:cond delay="0"/>
                                  </p:stCondLst>
                                  <p:childTnLst>
                                    <p:cmd type="call" cmd="playFrom(0.0)">
                                      <p:cBhvr>
                                        <p:cTn id="8" dur="5209" fill="hold"/>
                                        <p:tgtEl>
                                          <p:spTgt spid="2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9" repeatCount="indefinite" fill="hold" display="0">
                  <p:stCondLst>
                    <p:cond delay="indefinite"/>
                  </p:stCondLst>
                </p:cTn>
                <p:tgtEl>
                  <p:spTgt spid="22"/>
                </p:tgtEl>
              </p:cMediaNode>
            </p:video>
            <p:seq concurrent="1" nextAc="seek">
              <p:cTn id="10" restart="whenNotActive" fill="hold" evtFilter="cancelBubble" nodeType="interactiveSeq">
                <p:stCondLst>
                  <p:cond evt="onClick" delay="0">
                    <p:tgtEl>
                      <p:spTgt spid="22"/>
                    </p:tgtEl>
                  </p:cond>
                </p:stCondLst>
                <p:endSync evt="end" delay="0">
                  <p:rtn val="all"/>
                </p:endSync>
                <p:childTnLst>
                  <p:par>
                    <p:cTn id="11" fill="hold">
                      <p:stCondLst>
                        <p:cond delay="0"/>
                      </p:stCondLst>
                      <p:childTnLst>
                        <p:par>
                          <p:cTn id="12" fill="hold">
                            <p:stCondLst>
                              <p:cond delay="0"/>
                            </p:stCondLst>
                            <p:childTnLst>
                              <p:par>
                                <p:cTn id="13" presetID="2" presetClass="mediacall" presetSubtype="0" fill="hold" nodeType="withEffect">
                                  <p:stCondLst>
                                    <p:cond delay="0"/>
                                  </p:stCondLst>
                                  <p:childTnLst>
                                    <p:cmd type="call" cmd="togglePause">
                                      <p:cBhvr>
                                        <p:cTn id="14" dur="1" fill="hold"/>
                                        <p:tgtEl>
                                          <p:spTgt spid="22"/>
                                        </p:tgtEl>
                                      </p:cBhvr>
                                    </p:cmd>
                                  </p:childTnLst>
                                </p:cTn>
                              </p:par>
                            </p:childTnLst>
                          </p:cTn>
                        </p:par>
                      </p:childTnLst>
                    </p:cTn>
                  </p:par>
                </p:childTnLst>
              </p:cTn>
              <p:nextCondLst>
                <p:cond evt="onClick" delay="0">
                  <p:tgtEl>
                    <p:spTgt spid="22"/>
                  </p:tgtEl>
                </p:cond>
              </p:nextCondLst>
            </p:seq>
            <p:video>
              <p:cMediaNode vol="80000">
                <p:cTn id="15" repeatCount="indefinite" fill="hold" display="0">
                  <p:stCondLst>
                    <p:cond delay="indefinite"/>
                  </p:stCondLst>
                </p:cTn>
                <p:tgtEl>
                  <p:spTgt spid="23"/>
                </p:tgtEl>
              </p:cMediaNode>
            </p:video>
            <p:seq concurrent="1" nextAc="seek">
              <p:cTn id="16" restart="whenNotActive" fill="hold" evtFilter="cancelBubble" nodeType="interactiveSeq">
                <p:stCondLst>
                  <p:cond evt="onClick" delay="0">
                    <p:tgtEl>
                      <p:spTgt spid="23"/>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withEffect">
                                  <p:stCondLst>
                                    <p:cond delay="0"/>
                                  </p:stCondLst>
                                  <p:childTnLst>
                                    <p:cmd type="call" cmd="togglePause">
                                      <p:cBhvr>
                                        <p:cTn id="20" dur="1" fill="hold"/>
                                        <p:tgtEl>
                                          <p:spTgt spid="23"/>
                                        </p:tgtEl>
                                      </p:cBhvr>
                                    </p:cmd>
                                  </p:childTnLst>
                                </p:cTn>
                              </p:par>
                            </p:childTnLst>
                          </p:cTn>
                        </p:par>
                      </p:childTnLst>
                    </p:cTn>
                  </p:par>
                </p:childTnLst>
              </p:cTn>
              <p:nextCondLst>
                <p:cond evt="onClick" delay="0">
                  <p:tgtEl>
                    <p:spTgt spid="23"/>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5F60FE-736C-100C-246F-5F46A19EE19E}"/>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2923DBA8-A837-884F-298B-7009559BCEE5}"/>
              </a:ext>
            </a:extLst>
          </p:cNvPr>
          <p:cNvSpPr>
            <a:spLocks noGrp="1"/>
          </p:cNvSpPr>
          <p:nvPr>
            <p:ph type="title"/>
          </p:nvPr>
        </p:nvSpPr>
        <p:spPr>
          <a:xfrm>
            <a:off x="838200" y="4645"/>
            <a:ext cx="10515600" cy="414172"/>
          </a:xfrm>
        </p:spPr>
        <p:txBody>
          <a:bodyPr>
            <a:noAutofit/>
          </a:bodyPr>
          <a:lstStyle/>
          <a:p>
            <a:r>
              <a:rPr lang="en-US" altLang="zh-CN" sz="2400" dirty="0">
                <a:latin typeface="Times New Roman" panose="02020603050405020304" pitchFamily="18" charset="0"/>
                <a:cs typeface="Times New Roman" panose="02020603050405020304" pitchFamily="18" charset="0"/>
              </a:rPr>
              <a:t>Figure 1 in paper (b) 509 Frames (4× Extension)</a:t>
            </a:r>
            <a:endParaRPr lang="zh-CN" altLang="en-US" sz="2400" dirty="0">
              <a:latin typeface="Times New Roman" panose="02020603050405020304" pitchFamily="18" charset="0"/>
              <a:cs typeface="Times New Roman" panose="02020603050405020304" pitchFamily="18" charset="0"/>
            </a:endParaRPr>
          </a:p>
        </p:txBody>
      </p:sp>
      <p:sp>
        <p:nvSpPr>
          <p:cNvPr id="7" name="标题 1">
            <a:extLst>
              <a:ext uri="{FF2B5EF4-FFF2-40B4-BE49-F238E27FC236}">
                <a16:creationId xmlns:a16="http://schemas.microsoft.com/office/drawing/2014/main" id="{CAD267B3-8B34-A52B-63D8-4EDB6BC2CF49}"/>
              </a:ext>
            </a:extLst>
          </p:cNvPr>
          <p:cNvSpPr txBox="1">
            <a:spLocks/>
          </p:cNvSpPr>
          <p:nvPr/>
        </p:nvSpPr>
        <p:spPr>
          <a:xfrm>
            <a:off x="1809067" y="418817"/>
            <a:ext cx="2845676" cy="8601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1400" dirty="0">
                <a:latin typeface="Times New Roman" panose="02020603050405020304" pitchFamily="18" charset="0"/>
                <a:cs typeface="Times New Roman" panose="02020603050405020304" pitchFamily="18" charset="0"/>
              </a:rPr>
              <a:t>Original </a:t>
            </a:r>
            <a:r>
              <a:rPr lang="en-US" altLang="zh-CN" sz="1400" dirty="0" err="1">
                <a:latin typeface="Times New Roman" panose="02020603050405020304" pitchFamily="18" charset="0"/>
                <a:cs typeface="Times New Roman" panose="02020603050405020304" pitchFamily="18" charset="0"/>
              </a:rPr>
              <a:t>HunyuanVideo</a:t>
            </a:r>
            <a:endParaRPr lang="en-US" altLang="zh-CN" sz="1400" dirty="0">
              <a:latin typeface="Times New Roman" panose="02020603050405020304" pitchFamily="18" charset="0"/>
              <a:cs typeface="Times New Roman" panose="02020603050405020304" pitchFamily="18" charset="0"/>
            </a:endParaRPr>
          </a:p>
          <a:p>
            <a:pPr algn="ctr"/>
            <a:r>
              <a:rPr lang="en-US" altLang="zh-CN" sz="1400" dirty="0">
                <a:latin typeface="Times New Roman" panose="02020603050405020304" pitchFamily="18" charset="0"/>
                <a:cs typeface="Times New Roman" panose="02020603050405020304" pitchFamily="18" charset="0"/>
              </a:rPr>
              <a:t>Latency: 2895s</a:t>
            </a:r>
            <a:endParaRPr lang="zh-CN" altLang="en-US" sz="1400" dirty="0">
              <a:latin typeface="Times New Roman" panose="02020603050405020304" pitchFamily="18" charset="0"/>
              <a:cs typeface="Times New Roman" panose="02020603050405020304" pitchFamily="18" charset="0"/>
            </a:endParaRPr>
          </a:p>
        </p:txBody>
      </p:sp>
      <p:sp>
        <p:nvSpPr>
          <p:cNvPr id="8" name="标题 1">
            <a:extLst>
              <a:ext uri="{FF2B5EF4-FFF2-40B4-BE49-F238E27FC236}">
                <a16:creationId xmlns:a16="http://schemas.microsoft.com/office/drawing/2014/main" id="{75478988-FD8F-4F87-9CCB-C36BAC7E69A5}"/>
              </a:ext>
            </a:extLst>
          </p:cNvPr>
          <p:cNvSpPr txBox="1">
            <a:spLocks/>
          </p:cNvSpPr>
          <p:nvPr/>
        </p:nvSpPr>
        <p:spPr>
          <a:xfrm>
            <a:off x="7537259" y="418817"/>
            <a:ext cx="3792682" cy="8601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1400" dirty="0" err="1">
                <a:latin typeface="Times New Roman" panose="02020603050405020304" pitchFamily="18" charset="0"/>
                <a:cs typeface="Times New Roman" panose="02020603050405020304" pitchFamily="18" charset="0"/>
              </a:rPr>
              <a:t>HunyuanVideo+RIFLEx</a:t>
            </a:r>
            <a:r>
              <a:rPr lang="en-US" altLang="zh-CN" sz="1400" dirty="0">
                <a:latin typeface="Times New Roman" panose="02020603050405020304" pitchFamily="18" charset="0"/>
                <a:cs typeface="Times New Roman" panose="02020603050405020304" pitchFamily="18" charset="0"/>
              </a:rPr>
              <a:t> Vision Reward: 0.037 Latency: 2895s</a:t>
            </a:r>
            <a:endParaRPr lang="zh-CN" altLang="en-US" sz="1400" dirty="0">
              <a:latin typeface="Times New Roman" panose="02020603050405020304" pitchFamily="18" charset="0"/>
              <a:cs typeface="Times New Roman" panose="02020603050405020304" pitchFamily="18" charset="0"/>
            </a:endParaRPr>
          </a:p>
        </p:txBody>
      </p:sp>
      <p:sp>
        <p:nvSpPr>
          <p:cNvPr id="14" name="标题 1">
            <a:extLst>
              <a:ext uri="{FF2B5EF4-FFF2-40B4-BE49-F238E27FC236}">
                <a16:creationId xmlns:a16="http://schemas.microsoft.com/office/drawing/2014/main" id="{4EFD62B8-41A0-13A1-2CE3-EFB57C4673D5}"/>
              </a:ext>
            </a:extLst>
          </p:cNvPr>
          <p:cNvSpPr txBox="1">
            <a:spLocks/>
          </p:cNvSpPr>
          <p:nvPr/>
        </p:nvSpPr>
        <p:spPr>
          <a:xfrm>
            <a:off x="980811" y="5959391"/>
            <a:ext cx="10230378" cy="8601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1200" i="1" dirty="0">
                <a:latin typeface="Times New Roman" panose="02020603050405020304" pitchFamily="18" charset="0"/>
                <a:cs typeface="Times New Roman" panose="02020603050405020304" pitchFamily="18" charset="0"/>
              </a:rPr>
              <a:t>Prompt: A spirited individual rides a vintage bicycle along a sunlit, tree-lined path, wearing a casual outfit of a white t-shirt, denim shorts, and sneakers. The scene captures the golden hour, with sunlight filtering through the leaves, casting dappled shadows on the ground. The rider's hair flows freely in the breeze, and a joyful smile lights up their face. As they pedal, the camera zooms in to reveal the intricate details of the bike's design, including its classic handlebars and shiny bell. The background features a serene park with blooming flowers and a distant lake, enhancing the sense of freedom and tranquility.</a:t>
            </a:r>
          </a:p>
        </p:txBody>
      </p:sp>
      <p:sp>
        <p:nvSpPr>
          <p:cNvPr id="3" name="标题 1">
            <a:extLst>
              <a:ext uri="{FF2B5EF4-FFF2-40B4-BE49-F238E27FC236}">
                <a16:creationId xmlns:a16="http://schemas.microsoft.com/office/drawing/2014/main" id="{0BB1221D-3EE8-9BAD-C465-FA2629702D23}"/>
              </a:ext>
            </a:extLst>
          </p:cNvPr>
          <p:cNvSpPr txBox="1">
            <a:spLocks/>
          </p:cNvSpPr>
          <p:nvPr/>
        </p:nvSpPr>
        <p:spPr>
          <a:xfrm>
            <a:off x="6720880" y="3260073"/>
            <a:ext cx="5425440" cy="8601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1400" b="1" dirty="0" err="1">
                <a:latin typeface="Times New Roman" panose="02020603050405020304" pitchFamily="18" charset="0"/>
                <a:cs typeface="Times New Roman" panose="02020603050405020304" pitchFamily="18" charset="0"/>
              </a:rPr>
              <a:t>HunyuanVideo+LoRA+Aura</a:t>
            </a:r>
            <a:r>
              <a:rPr lang="en-US" altLang="zh-CN" sz="1400" b="1" dirty="0">
                <a:latin typeface="Times New Roman" panose="02020603050405020304" pitchFamily="18" charset="0"/>
                <a:cs typeface="Times New Roman" panose="02020603050405020304" pitchFamily="18" charset="0"/>
              </a:rPr>
              <a:t> Attention (Ours) </a:t>
            </a:r>
            <a:r>
              <a:rPr lang="en-US" altLang="zh-CN" sz="1400" dirty="0">
                <a:latin typeface="Times New Roman" panose="02020603050405020304" pitchFamily="18" charset="0"/>
                <a:cs typeface="Times New Roman" panose="02020603050405020304" pitchFamily="18" charset="0"/>
              </a:rPr>
              <a:t>Vision Reward: </a:t>
            </a:r>
            <a:r>
              <a:rPr lang="en-US" altLang="zh-CN" sz="1400" dirty="0">
                <a:solidFill>
                  <a:srgbClr val="C00000"/>
                </a:solidFill>
                <a:latin typeface="Times New Roman" panose="02020603050405020304" pitchFamily="18" charset="0"/>
                <a:cs typeface="Times New Roman" panose="02020603050405020304" pitchFamily="18" charset="0"/>
              </a:rPr>
              <a:t>0.134</a:t>
            </a:r>
          </a:p>
          <a:p>
            <a:pPr algn="ctr"/>
            <a:r>
              <a:rPr lang="en-US" altLang="zh-CN" sz="1400" dirty="0">
                <a:latin typeface="Times New Roman" panose="02020603050405020304" pitchFamily="18" charset="0"/>
                <a:cs typeface="Times New Roman" panose="02020603050405020304" pitchFamily="18" charset="0"/>
              </a:rPr>
              <a:t>Training Cost: </a:t>
            </a:r>
            <a:r>
              <a:rPr lang="en-US" altLang="zh-CN" sz="1400" b="1" dirty="0">
                <a:latin typeface="Times New Roman" panose="02020603050405020304" pitchFamily="18" charset="0"/>
                <a:cs typeface="Times New Roman" panose="02020603050405020304" pitchFamily="18" charset="0"/>
              </a:rPr>
              <a:t>171</a:t>
            </a:r>
            <a:r>
              <a:rPr lang="en-US" altLang="zh-CN" sz="1400" dirty="0">
                <a:latin typeface="Times New Roman" panose="02020603050405020304" pitchFamily="18" charset="0"/>
                <a:cs typeface="Times New Roman" panose="02020603050405020304" pitchFamily="18" charset="0"/>
              </a:rPr>
              <a:t> </a:t>
            </a:r>
            <a:r>
              <a:rPr lang="en-US" altLang="zh-CN" sz="1400" b="1" dirty="0">
                <a:latin typeface="Times New Roman" panose="02020603050405020304" pitchFamily="18" charset="0"/>
                <a:cs typeface="Times New Roman" panose="02020603050405020304" pitchFamily="18" charset="0"/>
              </a:rPr>
              <a:t>GPU Hours </a:t>
            </a:r>
            <a:r>
              <a:rPr lang="en-US" altLang="zh-CN" sz="1400" dirty="0">
                <a:solidFill>
                  <a:srgbClr val="C00000"/>
                </a:solidFill>
                <a:latin typeface="Times New Roman" panose="02020603050405020304" pitchFamily="18" charset="0"/>
                <a:cs typeface="Times New Roman" panose="02020603050405020304" pitchFamily="18" charset="0"/>
              </a:rPr>
              <a:t>(4.4× Fewer) </a:t>
            </a:r>
            <a:r>
              <a:rPr lang="en-US" altLang="zh-CN" sz="1400" dirty="0">
                <a:latin typeface="Times New Roman" panose="02020603050405020304" pitchFamily="18" charset="0"/>
                <a:cs typeface="Times New Roman" panose="02020603050405020304" pitchFamily="18" charset="0"/>
              </a:rPr>
              <a:t>Latency: </a:t>
            </a:r>
            <a:r>
              <a:rPr lang="en-US" altLang="zh-CN" sz="1400" b="1" dirty="0">
                <a:latin typeface="Times New Roman" panose="02020603050405020304" pitchFamily="18" charset="0"/>
                <a:cs typeface="Times New Roman" panose="02020603050405020304" pitchFamily="18" charset="0"/>
              </a:rPr>
              <a:t>781s</a:t>
            </a:r>
            <a:r>
              <a:rPr lang="en-US" altLang="zh-CN" sz="1400" dirty="0">
                <a:latin typeface="Times New Roman" panose="02020603050405020304" pitchFamily="18" charset="0"/>
                <a:cs typeface="Times New Roman" panose="02020603050405020304" pitchFamily="18" charset="0"/>
              </a:rPr>
              <a:t> </a:t>
            </a:r>
            <a:r>
              <a:rPr lang="en-US" altLang="zh-CN" sz="1400" dirty="0">
                <a:solidFill>
                  <a:srgbClr val="C00000"/>
                </a:solidFill>
                <a:latin typeface="Times New Roman" panose="02020603050405020304" pitchFamily="18" charset="0"/>
                <a:cs typeface="Times New Roman" panose="02020603050405020304" pitchFamily="18" charset="0"/>
              </a:rPr>
              <a:t>(3.7× Faster)</a:t>
            </a:r>
            <a:endParaRPr lang="zh-CN" altLang="en-US" sz="1400" dirty="0">
              <a:solidFill>
                <a:srgbClr val="C00000"/>
              </a:solidFill>
              <a:latin typeface="Times New Roman" panose="02020603050405020304" pitchFamily="18" charset="0"/>
              <a:cs typeface="Times New Roman" panose="02020603050405020304" pitchFamily="18" charset="0"/>
            </a:endParaRPr>
          </a:p>
        </p:txBody>
      </p:sp>
      <p:sp>
        <p:nvSpPr>
          <p:cNvPr id="4" name="标题 1">
            <a:extLst>
              <a:ext uri="{FF2B5EF4-FFF2-40B4-BE49-F238E27FC236}">
                <a16:creationId xmlns:a16="http://schemas.microsoft.com/office/drawing/2014/main" id="{3B92B64E-D956-B1FB-517D-9CF1B33A4513}"/>
              </a:ext>
            </a:extLst>
          </p:cNvPr>
          <p:cNvSpPr txBox="1">
            <a:spLocks/>
          </p:cNvSpPr>
          <p:nvPr/>
        </p:nvSpPr>
        <p:spPr>
          <a:xfrm>
            <a:off x="1335564" y="3260073"/>
            <a:ext cx="3792682" cy="8601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1400" dirty="0" err="1">
                <a:latin typeface="Times New Roman" panose="02020603050405020304" pitchFamily="18" charset="0"/>
                <a:cs typeface="Times New Roman" panose="02020603050405020304" pitchFamily="18" charset="0"/>
              </a:rPr>
              <a:t>HunyuanVideo+LoRA</a:t>
            </a:r>
            <a:r>
              <a:rPr lang="en-US" altLang="zh-CN" sz="1400" dirty="0">
                <a:latin typeface="Times New Roman" panose="02020603050405020304" pitchFamily="18" charset="0"/>
                <a:cs typeface="Times New Roman" panose="02020603050405020304" pitchFamily="18" charset="0"/>
              </a:rPr>
              <a:t> Vision Reward: 0.133</a:t>
            </a:r>
          </a:p>
          <a:p>
            <a:pPr algn="ctr"/>
            <a:r>
              <a:rPr lang="en-US" altLang="zh-CN" sz="1400" dirty="0">
                <a:latin typeface="Times New Roman" panose="02020603050405020304" pitchFamily="18" charset="0"/>
                <a:cs typeface="Times New Roman" panose="02020603050405020304" pitchFamily="18" charset="0"/>
              </a:rPr>
              <a:t>Training Cost: 746 GPU Hours</a:t>
            </a:r>
            <a:r>
              <a:rPr lang="zh-CN" altLang="en-US" sz="1400" dirty="0">
                <a:latin typeface="Times New Roman" panose="02020603050405020304" pitchFamily="18" charset="0"/>
                <a:cs typeface="Times New Roman" panose="02020603050405020304" pitchFamily="18" charset="0"/>
              </a:rPr>
              <a:t> </a:t>
            </a:r>
            <a:r>
              <a:rPr lang="en-US" altLang="zh-CN" sz="1400" dirty="0">
                <a:latin typeface="Times New Roman" panose="02020603050405020304" pitchFamily="18" charset="0"/>
                <a:cs typeface="Times New Roman" panose="02020603050405020304" pitchFamily="18" charset="0"/>
              </a:rPr>
              <a:t>Latency:</a:t>
            </a:r>
            <a:r>
              <a:rPr lang="zh-CN" altLang="en-US" sz="1400" dirty="0">
                <a:latin typeface="Times New Roman" panose="02020603050405020304" pitchFamily="18" charset="0"/>
                <a:cs typeface="Times New Roman" panose="02020603050405020304" pitchFamily="18" charset="0"/>
              </a:rPr>
              <a:t> </a:t>
            </a:r>
            <a:r>
              <a:rPr lang="en-US" altLang="zh-CN" sz="1400" dirty="0">
                <a:latin typeface="Times New Roman" panose="02020603050405020304" pitchFamily="18" charset="0"/>
                <a:cs typeface="Times New Roman" panose="02020603050405020304" pitchFamily="18" charset="0"/>
              </a:rPr>
              <a:t>2895s</a:t>
            </a:r>
          </a:p>
        </p:txBody>
      </p:sp>
      <p:pic>
        <p:nvPicPr>
          <p:cNvPr id="11" name="4x_original_360p">
            <a:hlinkClick r:id="" action="ppaction://media"/>
            <a:extLst>
              <a:ext uri="{FF2B5EF4-FFF2-40B4-BE49-F238E27FC236}">
                <a16:creationId xmlns:a16="http://schemas.microsoft.com/office/drawing/2014/main" id="{F576B12B-04B5-C3B6-A887-27CE2787886D}"/>
              </a:ext>
            </a:extLst>
          </p:cNvPr>
          <p:cNvPicPr>
            <a:picLocks noChangeAspect="1"/>
          </p:cNvPicPr>
          <p:nvPr>
            <a:videoFile r:link="rId2"/>
            <p:extLst>
              <p:ext uri="{DAA4B4D4-6D71-4841-9C94-3DE7FCFB9230}">
                <p14:media xmlns:p14="http://schemas.microsoft.com/office/powerpoint/2010/main" r:embed="rId1"/>
              </p:ext>
            </p:extLst>
          </p:nvPr>
        </p:nvPicPr>
        <p:blipFill>
          <a:blip r:embed="rId11"/>
          <a:stretch>
            <a:fillRect/>
          </a:stretch>
        </p:blipFill>
        <p:spPr>
          <a:xfrm>
            <a:off x="1417102" y="1214102"/>
            <a:ext cx="3633443" cy="2043812"/>
          </a:xfrm>
          <a:prstGeom prst="rect">
            <a:avLst/>
          </a:prstGeom>
        </p:spPr>
      </p:pic>
      <p:pic>
        <p:nvPicPr>
          <p:cNvPr id="12" name="4x_riflex_training_free_360p">
            <a:hlinkClick r:id="" action="ppaction://media"/>
            <a:extLst>
              <a:ext uri="{FF2B5EF4-FFF2-40B4-BE49-F238E27FC236}">
                <a16:creationId xmlns:a16="http://schemas.microsoft.com/office/drawing/2014/main" id="{0E64B22D-174B-3739-CEE2-9BD31C566C36}"/>
              </a:ext>
            </a:extLst>
          </p:cNvPr>
          <p:cNvPicPr>
            <a:picLocks noChangeAspect="1"/>
          </p:cNvPicPr>
          <p:nvPr>
            <a:videoFile r:link="rId4"/>
            <p:extLst>
              <p:ext uri="{DAA4B4D4-6D71-4841-9C94-3DE7FCFB9230}">
                <p14:media xmlns:p14="http://schemas.microsoft.com/office/powerpoint/2010/main" r:embed="rId3"/>
              </p:ext>
            </p:extLst>
          </p:nvPr>
        </p:nvPicPr>
        <p:blipFill>
          <a:blip r:embed="rId12"/>
          <a:stretch>
            <a:fillRect/>
          </a:stretch>
        </p:blipFill>
        <p:spPr>
          <a:xfrm>
            <a:off x="7612760" y="1214102"/>
            <a:ext cx="3633443" cy="2043812"/>
          </a:xfrm>
          <a:prstGeom prst="rect">
            <a:avLst/>
          </a:prstGeom>
        </p:spPr>
      </p:pic>
      <p:pic>
        <p:nvPicPr>
          <p:cNvPr id="13" name="4x_full_attn_lora_360p">
            <a:hlinkClick r:id="" action="ppaction://media"/>
            <a:extLst>
              <a:ext uri="{FF2B5EF4-FFF2-40B4-BE49-F238E27FC236}">
                <a16:creationId xmlns:a16="http://schemas.microsoft.com/office/drawing/2014/main" id="{5702A6A0-62C5-992C-1E9E-5A81DD82B0F7}"/>
              </a:ext>
            </a:extLst>
          </p:cNvPr>
          <p:cNvPicPr>
            <a:picLocks noChangeAspect="1"/>
          </p:cNvPicPr>
          <p:nvPr>
            <a:videoFile r:link="rId6"/>
            <p:extLst>
              <p:ext uri="{DAA4B4D4-6D71-4841-9C94-3DE7FCFB9230}">
                <p14:media xmlns:p14="http://schemas.microsoft.com/office/powerpoint/2010/main" r:embed="rId5"/>
              </p:ext>
            </p:extLst>
          </p:nvPr>
        </p:nvPicPr>
        <p:blipFill>
          <a:blip r:embed="rId13"/>
          <a:stretch>
            <a:fillRect/>
          </a:stretch>
        </p:blipFill>
        <p:spPr>
          <a:xfrm>
            <a:off x="1417102" y="3915579"/>
            <a:ext cx="3633443" cy="2043812"/>
          </a:xfrm>
          <a:prstGeom prst="rect">
            <a:avLst/>
          </a:prstGeom>
        </p:spPr>
      </p:pic>
      <p:pic>
        <p:nvPicPr>
          <p:cNvPr id="15" name="4x_ours_lora_360p">
            <a:hlinkClick r:id="" action="ppaction://media"/>
            <a:extLst>
              <a:ext uri="{FF2B5EF4-FFF2-40B4-BE49-F238E27FC236}">
                <a16:creationId xmlns:a16="http://schemas.microsoft.com/office/drawing/2014/main" id="{D4B50533-E524-B10E-DA47-A1D588E697D9}"/>
              </a:ext>
            </a:extLst>
          </p:cNvPr>
          <p:cNvPicPr>
            <a:picLocks noChangeAspect="1"/>
          </p:cNvPicPr>
          <p:nvPr>
            <a:videoFile r:link="rId8"/>
            <p:extLst>
              <p:ext uri="{DAA4B4D4-6D71-4841-9C94-3DE7FCFB9230}">
                <p14:media xmlns:p14="http://schemas.microsoft.com/office/powerpoint/2010/main" r:embed="rId7"/>
              </p:ext>
            </p:extLst>
          </p:nvPr>
        </p:nvPicPr>
        <p:blipFill>
          <a:blip r:embed="rId14"/>
          <a:stretch>
            <a:fillRect/>
          </a:stretch>
        </p:blipFill>
        <p:spPr>
          <a:xfrm>
            <a:off x="7612760" y="3915579"/>
            <a:ext cx="3633443" cy="2043812"/>
          </a:xfrm>
          <a:prstGeom prst="rect">
            <a:avLst/>
          </a:prstGeom>
        </p:spPr>
      </p:pic>
    </p:spTree>
    <p:extLst>
      <p:ext uri="{BB962C8B-B14F-4D97-AF65-F5344CB8AC3E}">
        <p14:creationId xmlns:p14="http://schemas.microsoft.com/office/powerpoint/2010/main" val="2447368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1209" fill="hold"/>
                                        <p:tgtEl>
                                          <p:spTgt spid="11"/>
                                        </p:tgtEl>
                                      </p:cBhvr>
                                    </p:cmd>
                                  </p:childTnLst>
                                </p:cTn>
                              </p:par>
                              <p:par>
                                <p:cTn id="7" presetID="1" presetClass="mediacall" presetSubtype="0" fill="hold" nodeType="withEffect">
                                  <p:stCondLst>
                                    <p:cond delay="0"/>
                                  </p:stCondLst>
                                  <p:childTnLst>
                                    <p:cmd type="call" cmd="playFrom(0.0)">
                                      <p:cBhvr>
                                        <p:cTn id="8" dur="21209" fill="hold"/>
                                        <p:tgtEl>
                                          <p:spTgt spid="12"/>
                                        </p:tgtEl>
                                      </p:cBhvr>
                                    </p:cmd>
                                  </p:childTnLst>
                                </p:cTn>
                              </p:par>
                              <p:par>
                                <p:cTn id="9" presetID="1" presetClass="mediacall" presetSubtype="0" fill="hold" nodeType="withEffect">
                                  <p:stCondLst>
                                    <p:cond delay="0"/>
                                  </p:stCondLst>
                                  <p:childTnLst>
                                    <p:cmd type="call" cmd="playFrom(0.0)">
                                      <p:cBhvr>
                                        <p:cTn id="10" dur="21209" fill="hold"/>
                                        <p:tgtEl>
                                          <p:spTgt spid="13"/>
                                        </p:tgtEl>
                                      </p:cBhvr>
                                    </p:cmd>
                                  </p:childTnLst>
                                </p:cTn>
                              </p:par>
                              <p:par>
                                <p:cTn id="11" presetID="1" presetClass="mediacall" presetSubtype="0" fill="hold" nodeType="withEffect">
                                  <p:stCondLst>
                                    <p:cond delay="0"/>
                                  </p:stCondLst>
                                  <p:childTnLst>
                                    <p:cmd type="call" cmd="playFrom(0.0)">
                                      <p:cBhvr>
                                        <p:cTn id="12" dur="21209"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3" repeatCount="indefinite" fill="hold" display="0">
                  <p:stCondLst>
                    <p:cond delay="indefinite"/>
                  </p:stCondLst>
                </p:cTn>
                <p:tgtEl>
                  <p:spTgt spid="11"/>
                </p:tgtEl>
              </p:cMediaNode>
            </p:video>
            <p:seq concurrent="1" nextAc="seek">
              <p:cTn id="14" restart="whenNotActive" fill="hold" evtFilter="cancelBubble" nodeType="interactiveSeq">
                <p:stCondLst>
                  <p:cond evt="onClick" delay="0">
                    <p:tgtEl>
                      <p:spTgt spid="11"/>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withEffect">
                                  <p:stCondLst>
                                    <p:cond delay="0"/>
                                  </p:stCondLst>
                                  <p:childTnLst>
                                    <p:cmd type="call" cmd="togglePause">
                                      <p:cBhvr>
                                        <p:cTn id="18" dur="1" fill="hold"/>
                                        <p:tgtEl>
                                          <p:spTgt spid="11"/>
                                        </p:tgtEl>
                                      </p:cBhvr>
                                    </p:cmd>
                                  </p:childTnLst>
                                </p:cTn>
                              </p:par>
                            </p:childTnLst>
                          </p:cTn>
                        </p:par>
                      </p:childTnLst>
                    </p:cTn>
                  </p:par>
                </p:childTnLst>
              </p:cTn>
              <p:nextCondLst>
                <p:cond evt="onClick" delay="0">
                  <p:tgtEl>
                    <p:spTgt spid="11"/>
                  </p:tgtEl>
                </p:cond>
              </p:nextCondLst>
            </p:seq>
            <p:video>
              <p:cMediaNode vol="80000">
                <p:cTn id="19" repeatCount="indefinite" fill="hold" display="0">
                  <p:stCondLst>
                    <p:cond delay="indefinite"/>
                  </p:stCondLst>
                </p:cTn>
                <p:tgtEl>
                  <p:spTgt spid="12"/>
                </p:tgtEl>
              </p:cMediaNode>
            </p:video>
            <p:seq concurrent="1" nextAc="seek">
              <p:cTn id="20" restart="whenNotActive" fill="hold" evtFilter="cancelBubble" nodeType="interactiveSeq">
                <p:stCondLst>
                  <p:cond evt="onClick" delay="0">
                    <p:tgtEl>
                      <p:spTgt spid="12"/>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withEffect">
                                  <p:stCondLst>
                                    <p:cond delay="0"/>
                                  </p:stCondLst>
                                  <p:childTnLst>
                                    <p:cmd type="call" cmd="togglePause">
                                      <p:cBhvr>
                                        <p:cTn id="24" dur="1" fill="hold"/>
                                        <p:tgtEl>
                                          <p:spTgt spid="12"/>
                                        </p:tgtEl>
                                      </p:cBhvr>
                                    </p:cmd>
                                  </p:childTnLst>
                                </p:cTn>
                              </p:par>
                            </p:childTnLst>
                          </p:cTn>
                        </p:par>
                      </p:childTnLst>
                    </p:cTn>
                  </p:par>
                </p:childTnLst>
              </p:cTn>
              <p:nextCondLst>
                <p:cond evt="onClick" delay="0">
                  <p:tgtEl>
                    <p:spTgt spid="12"/>
                  </p:tgtEl>
                </p:cond>
              </p:nextCondLst>
            </p:seq>
            <p:video>
              <p:cMediaNode vol="80000">
                <p:cTn id="25" repeatCount="indefinite" fill="hold" display="0">
                  <p:stCondLst>
                    <p:cond delay="indefinite"/>
                  </p:stCondLst>
                </p:cTn>
                <p:tgtEl>
                  <p:spTgt spid="13"/>
                </p:tgtEl>
              </p:cMediaNode>
            </p:video>
            <p:seq concurrent="1" nextAc="seek">
              <p:cTn id="26" restart="whenNotActive" fill="hold" evtFilter="cancelBubble" nodeType="interactiveSeq">
                <p:stCondLst>
                  <p:cond evt="onClick" delay="0">
                    <p:tgtEl>
                      <p:spTgt spid="13"/>
                    </p:tgtEl>
                  </p:cond>
                </p:stCondLst>
                <p:endSync evt="end" delay="0">
                  <p:rtn val="all"/>
                </p:endSync>
                <p:childTnLst>
                  <p:par>
                    <p:cTn id="27" fill="hold">
                      <p:stCondLst>
                        <p:cond delay="0"/>
                      </p:stCondLst>
                      <p:childTnLst>
                        <p:par>
                          <p:cTn id="28" fill="hold">
                            <p:stCondLst>
                              <p:cond delay="0"/>
                            </p:stCondLst>
                            <p:childTnLst>
                              <p:par>
                                <p:cTn id="29" presetID="2" presetClass="mediacall" presetSubtype="0" fill="hold" nodeType="withEffect">
                                  <p:stCondLst>
                                    <p:cond delay="0"/>
                                  </p:stCondLst>
                                  <p:childTnLst>
                                    <p:cmd type="call" cmd="togglePause">
                                      <p:cBhvr>
                                        <p:cTn id="30" dur="1" fill="hold"/>
                                        <p:tgtEl>
                                          <p:spTgt spid="13"/>
                                        </p:tgtEl>
                                      </p:cBhvr>
                                    </p:cmd>
                                  </p:childTnLst>
                                </p:cTn>
                              </p:par>
                            </p:childTnLst>
                          </p:cTn>
                        </p:par>
                      </p:childTnLst>
                    </p:cTn>
                  </p:par>
                </p:childTnLst>
              </p:cTn>
              <p:nextCondLst>
                <p:cond evt="onClick" delay="0">
                  <p:tgtEl>
                    <p:spTgt spid="13"/>
                  </p:tgtEl>
                </p:cond>
              </p:nextCondLst>
            </p:seq>
            <p:video>
              <p:cMediaNode vol="80000">
                <p:cTn id="31" repeatCount="indefinite" fill="hold" display="0">
                  <p:stCondLst>
                    <p:cond delay="indefinite"/>
                  </p:stCondLst>
                </p:cTn>
                <p:tgtEl>
                  <p:spTgt spid="15"/>
                </p:tgtEl>
              </p:cMediaNode>
            </p:video>
            <p:seq concurrent="1" nextAc="seek">
              <p:cTn id="32" restart="whenNotActive" fill="hold" evtFilter="cancelBubble" nodeType="interactiveSeq">
                <p:stCondLst>
                  <p:cond evt="onClick" delay="0">
                    <p:tgtEl>
                      <p:spTgt spid="15"/>
                    </p:tgtEl>
                  </p:cond>
                </p:stCondLst>
                <p:endSync evt="end" delay="0">
                  <p:rtn val="all"/>
                </p:endSync>
                <p:childTnLst>
                  <p:par>
                    <p:cTn id="33" fill="hold">
                      <p:stCondLst>
                        <p:cond delay="0"/>
                      </p:stCondLst>
                      <p:childTnLst>
                        <p:par>
                          <p:cTn id="34" fill="hold">
                            <p:stCondLst>
                              <p:cond delay="0"/>
                            </p:stCondLst>
                            <p:childTnLst>
                              <p:par>
                                <p:cTn id="35" presetID="2" presetClass="mediacall" presetSubtype="0" fill="hold" nodeType="withEffect">
                                  <p:stCondLst>
                                    <p:cond delay="0"/>
                                  </p:stCondLst>
                                  <p:childTnLst>
                                    <p:cmd type="call" cmd="togglePause">
                                      <p:cBhvr>
                                        <p:cTn id="36" dur="1" fill="hold"/>
                                        <p:tgtEl>
                                          <p:spTgt spid="15"/>
                                        </p:tgtEl>
                                      </p:cBhvr>
                                    </p:cmd>
                                  </p:childTnLst>
                                </p:cTn>
                              </p:par>
                            </p:childTnLst>
                          </p:cTn>
                        </p:par>
                      </p:childTnLst>
                    </p:cTn>
                  </p:par>
                </p:childTnLst>
              </p:cTn>
              <p:nextCondLst>
                <p:cond evt="onClick" delay="0">
                  <p:tgtEl>
                    <p:spTgt spid="15"/>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B4658A-8EC4-89C8-68B3-F4DB4E8C8AF8}"/>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B0BFD864-2CC9-9FA1-43E6-6D40F28D7B41}"/>
              </a:ext>
            </a:extLst>
          </p:cNvPr>
          <p:cNvSpPr>
            <a:spLocks noGrp="1"/>
          </p:cNvSpPr>
          <p:nvPr>
            <p:ph type="title"/>
          </p:nvPr>
        </p:nvSpPr>
        <p:spPr>
          <a:xfrm>
            <a:off x="838200" y="4645"/>
            <a:ext cx="10515600" cy="414172"/>
          </a:xfrm>
        </p:spPr>
        <p:txBody>
          <a:bodyPr>
            <a:noAutofit/>
          </a:bodyPr>
          <a:lstStyle/>
          <a:p>
            <a:r>
              <a:rPr lang="en-US" altLang="zh-CN" sz="2400" dirty="0">
                <a:latin typeface="Times New Roman" panose="02020603050405020304" pitchFamily="18" charset="0"/>
                <a:cs typeface="Times New Roman" panose="02020603050405020304" pitchFamily="18" charset="0"/>
              </a:rPr>
              <a:t>1× length generation for </a:t>
            </a:r>
            <a:r>
              <a:rPr lang="en-US" altLang="zh-CN" sz="2400" dirty="0" err="1">
                <a:latin typeface="Times New Roman" panose="02020603050405020304" pitchFamily="18" charset="0"/>
                <a:cs typeface="Times New Roman" panose="02020603050405020304" pitchFamily="18" charset="0"/>
              </a:rPr>
              <a:t>HunyuanVideo</a:t>
            </a:r>
            <a:endParaRPr lang="zh-CN" altLang="en-US" sz="2400" dirty="0">
              <a:latin typeface="Times New Roman" panose="02020603050405020304" pitchFamily="18" charset="0"/>
              <a:cs typeface="Times New Roman" panose="02020603050405020304" pitchFamily="18" charset="0"/>
            </a:endParaRPr>
          </a:p>
        </p:txBody>
      </p:sp>
      <p:sp>
        <p:nvSpPr>
          <p:cNvPr id="7" name="标题 1">
            <a:extLst>
              <a:ext uri="{FF2B5EF4-FFF2-40B4-BE49-F238E27FC236}">
                <a16:creationId xmlns:a16="http://schemas.microsoft.com/office/drawing/2014/main" id="{07CDDDD8-1ECA-5E9A-DA59-3E0231FB8091}"/>
              </a:ext>
            </a:extLst>
          </p:cNvPr>
          <p:cNvSpPr txBox="1">
            <a:spLocks/>
          </p:cNvSpPr>
          <p:nvPr/>
        </p:nvSpPr>
        <p:spPr>
          <a:xfrm>
            <a:off x="1209627" y="418817"/>
            <a:ext cx="2845676" cy="8601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1400" dirty="0">
                <a:latin typeface="Times New Roman" panose="02020603050405020304" pitchFamily="18" charset="0"/>
                <a:cs typeface="Times New Roman" panose="02020603050405020304" pitchFamily="18" charset="0"/>
              </a:rPr>
              <a:t>Original </a:t>
            </a:r>
            <a:r>
              <a:rPr lang="en-US" altLang="zh-CN" sz="1400" dirty="0" err="1">
                <a:latin typeface="Times New Roman" panose="02020603050405020304" pitchFamily="18" charset="0"/>
                <a:cs typeface="Times New Roman" panose="02020603050405020304" pitchFamily="18" charset="0"/>
              </a:rPr>
              <a:t>HunyuanVideo</a:t>
            </a:r>
            <a:endParaRPr lang="en-US" altLang="zh-CN" sz="1400" dirty="0">
              <a:latin typeface="Times New Roman" panose="02020603050405020304" pitchFamily="18" charset="0"/>
              <a:cs typeface="Times New Roman" panose="02020603050405020304" pitchFamily="18" charset="0"/>
            </a:endParaRPr>
          </a:p>
          <a:p>
            <a:pPr algn="ctr"/>
            <a:r>
              <a:rPr lang="en-US" altLang="zh-CN" sz="1400" dirty="0">
                <a:latin typeface="Times New Roman" panose="02020603050405020304" pitchFamily="18" charset="0"/>
                <a:cs typeface="Times New Roman" panose="02020603050405020304" pitchFamily="18" charset="0"/>
              </a:rPr>
              <a:t>TFLOPs:</a:t>
            </a:r>
            <a:r>
              <a:rPr lang="zh-CN" altLang="en-US" sz="1400" dirty="0">
                <a:latin typeface="Times New Roman" panose="02020603050405020304" pitchFamily="18" charset="0"/>
                <a:cs typeface="Times New Roman" panose="02020603050405020304" pitchFamily="18" charset="0"/>
              </a:rPr>
              <a:t> </a:t>
            </a:r>
            <a:r>
              <a:rPr lang="en-US" altLang="zh-CN" sz="1400" dirty="0">
                <a:latin typeface="Times New Roman" panose="02020603050405020304" pitchFamily="18" charset="0"/>
                <a:cs typeface="Times New Roman" panose="02020603050405020304" pitchFamily="18" charset="0"/>
              </a:rPr>
              <a:t>612 Latency: 1649s</a:t>
            </a:r>
          </a:p>
          <a:p>
            <a:pPr algn="ctr"/>
            <a:r>
              <a:rPr lang="en-US" altLang="zh-CN" sz="1400" dirty="0">
                <a:latin typeface="Times New Roman" panose="02020603050405020304" pitchFamily="18" charset="0"/>
                <a:cs typeface="Times New Roman" panose="02020603050405020304" pitchFamily="18" charset="0"/>
              </a:rPr>
              <a:t>Speedup: 1.0×                  </a:t>
            </a:r>
            <a:endParaRPr lang="zh-CN" altLang="en-US" sz="1400" dirty="0">
              <a:latin typeface="Times New Roman" panose="02020603050405020304" pitchFamily="18" charset="0"/>
              <a:cs typeface="Times New Roman" panose="02020603050405020304" pitchFamily="18" charset="0"/>
            </a:endParaRPr>
          </a:p>
        </p:txBody>
      </p:sp>
      <p:sp>
        <p:nvSpPr>
          <p:cNvPr id="8" name="标题 1">
            <a:extLst>
              <a:ext uri="{FF2B5EF4-FFF2-40B4-BE49-F238E27FC236}">
                <a16:creationId xmlns:a16="http://schemas.microsoft.com/office/drawing/2014/main" id="{6CAECF13-DC52-9758-EB9E-4C88392A0225}"/>
              </a:ext>
            </a:extLst>
          </p:cNvPr>
          <p:cNvSpPr txBox="1">
            <a:spLocks/>
          </p:cNvSpPr>
          <p:nvPr/>
        </p:nvSpPr>
        <p:spPr>
          <a:xfrm>
            <a:off x="7640780" y="418817"/>
            <a:ext cx="3792682" cy="8601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1400" dirty="0">
                <a:latin typeface="Times New Roman" panose="02020603050405020304" pitchFamily="18" charset="0"/>
                <a:cs typeface="Times New Roman" panose="02020603050405020304" pitchFamily="18" charset="0"/>
              </a:rPr>
              <a:t>Aura Attention (Ours) (FA2) PSNR: </a:t>
            </a:r>
            <a:r>
              <a:rPr lang="en-US" altLang="zh-CN" sz="1400" dirty="0">
                <a:solidFill>
                  <a:srgbClr val="C00000"/>
                </a:solidFill>
                <a:latin typeface="Times New Roman" panose="02020603050405020304" pitchFamily="18" charset="0"/>
                <a:cs typeface="Times New Roman" panose="02020603050405020304" pitchFamily="18" charset="0"/>
              </a:rPr>
              <a:t>25.5</a:t>
            </a:r>
          </a:p>
          <a:p>
            <a:pPr algn="ctr"/>
            <a:r>
              <a:rPr lang="en-US" altLang="zh-CN" sz="1400" dirty="0">
                <a:latin typeface="Times New Roman" panose="02020603050405020304" pitchFamily="18" charset="0"/>
                <a:cs typeface="Times New Roman" panose="02020603050405020304" pitchFamily="18" charset="0"/>
              </a:rPr>
              <a:t>TFLOPs: </a:t>
            </a:r>
            <a:r>
              <a:rPr lang="en-US" altLang="zh-CN" sz="1400" dirty="0">
                <a:solidFill>
                  <a:srgbClr val="C00000"/>
                </a:solidFill>
                <a:latin typeface="Times New Roman" panose="02020603050405020304" pitchFamily="18" charset="0"/>
                <a:cs typeface="Times New Roman" panose="02020603050405020304" pitchFamily="18" charset="0"/>
              </a:rPr>
              <a:t>339 </a:t>
            </a:r>
            <a:r>
              <a:rPr lang="en-US" altLang="zh-CN" sz="1400" dirty="0">
                <a:latin typeface="Times New Roman" panose="02020603050405020304" pitchFamily="18" charset="0"/>
                <a:cs typeface="Times New Roman" panose="02020603050405020304" pitchFamily="18" charset="0"/>
              </a:rPr>
              <a:t>Latency </a:t>
            </a:r>
            <a:r>
              <a:rPr lang="en-US" altLang="zh-CN" sz="1400" dirty="0">
                <a:solidFill>
                  <a:srgbClr val="C00000"/>
                </a:solidFill>
                <a:latin typeface="Times New Roman" panose="02020603050405020304" pitchFamily="18" charset="0"/>
                <a:cs typeface="Times New Roman" panose="02020603050405020304" pitchFamily="18" charset="0"/>
              </a:rPr>
              <a:t>876s</a:t>
            </a:r>
          </a:p>
          <a:p>
            <a:pPr algn="ctr"/>
            <a:r>
              <a:rPr lang="en-US" altLang="zh-CN" sz="1400" dirty="0">
                <a:latin typeface="Times New Roman" panose="02020603050405020304" pitchFamily="18" charset="0"/>
                <a:cs typeface="Times New Roman" panose="02020603050405020304" pitchFamily="18" charset="0"/>
              </a:rPr>
              <a:t>Speedup: </a:t>
            </a:r>
            <a:r>
              <a:rPr lang="en-US" altLang="zh-CN" sz="1400" dirty="0">
                <a:solidFill>
                  <a:srgbClr val="C00000"/>
                </a:solidFill>
                <a:latin typeface="Times New Roman" panose="02020603050405020304" pitchFamily="18" charset="0"/>
                <a:cs typeface="Times New Roman" panose="02020603050405020304" pitchFamily="18" charset="0"/>
              </a:rPr>
              <a:t>1.9×</a:t>
            </a:r>
            <a:endParaRPr lang="zh-CN" altLang="en-US" sz="1400" dirty="0">
              <a:solidFill>
                <a:srgbClr val="C00000"/>
              </a:solidFill>
              <a:latin typeface="Times New Roman" panose="02020603050405020304" pitchFamily="18" charset="0"/>
              <a:cs typeface="Times New Roman" panose="02020603050405020304" pitchFamily="18" charset="0"/>
            </a:endParaRPr>
          </a:p>
        </p:txBody>
      </p:sp>
      <p:sp>
        <p:nvSpPr>
          <p:cNvPr id="9" name="标题 1">
            <a:extLst>
              <a:ext uri="{FF2B5EF4-FFF2-40B4-BE49-F238E27FC236}">
                <a16:creationId xmlns:a16="http://schemas.microsoft.com/office/drawing/2014/main" id="{9306C1C6-4181-742C-1E36-FA71807ADAAF}"/>
              </a:ext>
            </a:extLst>
          </p:cNvPr>
          <p:cNvSpPr txBox="1">
            <a:spLocks/>
          </p:cNvSpPr>
          <p:nvPr/>
        </p:nvSpPr>
        <p:spPr>
          <a:xfrm>
            <a:off x="4668150" y="418817"/>
            <a:ext cx="2845676" cy="8601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1400" dirty="0">
                <a:latin typeface="Times New Roman" panose="02020603050405020304" pitchFamily="18" charset="0"/>
                <a:cs typeface="Times New Roman" panose="02020603050405020304" pitchFamily="18" charset="0"/>
              </a:rPr>
              <a:t>STA (FA3) PSNR: </a:t>
            </a:r>
            <a:r>
              <a:rPr lang="en-US" altLang="zh-CN" sz="1400" dirty="0">
                <a:solidFill>
                  <a:srgbClr val="C00000"/>
                </a:solidFill>
                <a:latin typeface="Times New Roman" panose="02020603050405020304" pitchFamily="18" charset="0"/>
                <a:cs typeface="Times New Roman" panose="02020603050405020304" pitchFamily="18" charset="0"/>
              </a:rPr>
              <a:t>24.2</a:t>
            </a:r>
          </a:p>
          <a:p>
            <a:pPr algn="ctr"/>
            <a:r>
              <a:rPr lang="en-US" altLang="zh-CN" sz="1400" dirty="0">
                <a:latin typeface="Times New Roman" panose="02020603050405020304" pitchFamily="18" charset="0"/>
                <a:cs typeface="Times New Roman" panose="02020603050405020304" pitchFamily="18" charset="0"/>
              </a:rPr>
              <a:t>TFLOPs: 331 Latency 719s</a:t>
            </a:r>
          </a:p>
          <a:p>
            <a:pPr algn="ctr"/>
            <a:r>
              <a:rPr lang="en-US" altLang="zh-CN" sz="1400" dirty="0">
                <a:latin typeface="Times New Roman" panose="02020603050405020304" pitchFamily="18" charset="0"/>
                <a:cs typeface="Times New Roman" panose="02020603050405020304" pitchFamily="18" charset="0"/>
              </a:rPr>
              <a:t>Speedup: 2.3×</a:t>
            </a:r>
            <a:endParaRPr lang="zh-CN" altLang="en-US" sz="1400" dirty="0">
              <a:latin typeface="Times New Roman" panose="02020603050405020304" pitchFamily="18" charset="0"/>
              <a:cs typeface="Times New Roman" panose="02020603050405020304" pitchFamily="18" charset="0"/>
            </a:endParaRPr>
          </a:p>
        </p:txBody>
      </p:sp>
      <p:sp>
        <p:nvSpPr>
          <p:cNvPr id="12" name="标题 1">
            <a:extLst>
              <a:ext uri="{FF2B5EF4-FFF2-40B4-BE49-F238E27FC236}">
                <a16:creationId xmlns:a16="http://schemas.microsoft.com/office/drawing/2014/main" id="{1E731571-6796-A6C5-1F59-1C9C1AA602E6}"/>
              </a:ext>
            </a:extLst>
          </p:cNvPr>
          <p:cNvSpPr txBox="1">
            <a:spLocks/>
          </p:cNvSpPr>
          <p:nvPr/>
        </p:nvSpPr>
        <p:spPr>
          <a:xfrm>
            <a:off x="1209627" y="2898374"/>
            <a:ext cx="9955131" cy="8601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1200" i="1" dirty="0">
                <a:latin typeface="Times New Roman" panose="02020603050405020304" pitchFamily="18" charset="0"/>
                <a:cs typeface="Times New Roman" panose="02020603050405020304" pitchFamily="18" charset="0"/>
              </a:rPr>
              <a:t>Prompt: A couple in formal evening wear walks home and gets caught in a heavy downpour with umbrellas, surrealism style. Night lighting, Mysterious</a:t>
            </a:r>
          </a:p>
        </p:txBody>
      </p:sp>
      <p:sp>
        <p:nvSpPr>
          <p:cNvPr id="5" name="标题 1">
            <a:extLst>
              <a:ext uri="{FF2B5EF4-FFF2-40B4-BE49-F238E27FC236}">
                <a16:creationId xmlns:a16="http://schemas.microsoft.com/office/drawing/2014/main" id="{450F756F-35A7-9122-6F83-32320F19B59A}"/>
              </a:ext>
            </a:extLst>
          </p:cNvPr>
          <p:cNvSpPr txBox="1">
            <a:spLocks/>
          </p:cNvSpPr>
          <p:nvPr/>
        </p:nvSpPr>
        <p:spPr>
          <a:xfrm>
            <a:off x="1209627" y="3429000"/>
            <a:ext cx="2845676" cy="8601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1400" dirty="0">
                <a:latin typeface="Times New Roman" panose="02020603050405020304" pitchFamily="18" charset="0"/>
                <a:cs typeface="Times New Roman" panose="02020603050405020304" pitchFamily="18" charset="0"/>
              </a:rPr>
              <a:t>Original </a:t>
            </a:r>
            <a:r>
              <a:rPr lang="en-US" altLang="zh-CN" sz="1400" dirty="0" err="1">
                <a:latin typeface="Times New Roman" panose="02020603050405020304" pitchFamily="18" charset="0"/>
                <a:cs typeface="Times New Roman" panose="02020603050405020304" pitchFamily="18" charset="0"/>
              </a:rPr>
              <a:t>HunyuanVideo</a:t>
            </a:r>
            <a:endParaRPr lang="en-US" altLang="zh-CN" sz="1400" dirty="0">
              <a:latin typeface="Times New Roman" panose="02020603050405020304" pitchFamily="18" charset="0"/>
              <a:cs typeface="Times New Roman" panose="02020603050405020304" pitchFamily="18" charset="0"/>
            </a:endParaRPr>
          </a:p>
          <a:p>
            <a:pPr algn="ctr"/>
            <a:r>
              <a:rPr lang="en-US" altLang="zh-CN" sz="1400" dirty="0">
                <a:latin typeface="Times New Roman" panose="02020603050405020304" pitchFamily="18" charset="0"/>
                <a:cs typeface="Times New Roman" panose="02020603050405020304" pitchFamily="18" charset="0"/>
              </a:rPr>
              <a:t>TFLOPs: 612 Latency: 1649s</a:t>
            </a:r>
          </a:p>
          <a:p>
            <a:pPr algn="ctr"/>
            <a:r>
              <a:rPr lang="en-US" altLang="zh-CN" sz="1400" dirty="0">
                <a:latin typeface="Times New Roman" panose="02020603050405020304" pitchFamily="18" charset="0"/>
                <a:cs typeface="Times New Roman" panose="02020603050405020304" pitchFamily="18" charset="0"/>
              </a:rPr>
              <a:t>Speedup: 1.0×</a:t>
            </a:r>
          </a:p>
        </p:txBody>
      </p:sp>
      <p:sp>
        <p:nvSpPr>
          <p:cNvPr id="10" name="标题 1">
            <a:extLst>
              <a:ext uri="{FF2B5EF4-FFF2-40B4-BE49-F238E27FC236}">
                <a16:creationId xmlns:a16="http://schemas.microsoft.com/office/drawing/2014/main" id="{F6015A77-45C5-966D-AD36-C5905DF3E2F5}"/>
              </a:ext>
            </a:extLst>
          </p:cNvPr>
          <p:cNvSpPr txBox="1">
            <a:spLocks/>
          </p:cNvSpPr>
          <p:nvPr/>
        </p:nvSpPr>
        <p:spPr>
          <a:xfrm>
            <a:off x="7638543" y="3429000"/>
            <a:ext cx="3792682" cy="8601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1400" dirty="0">
                <a:latin typeface="Times New Roman" panose="02020603050405020304" pitchFamily="18" charset="0"/>
                <a:cs typeface="Times New Roman" panose="02020603050405020304" pitchFamily="18" charset="0"/>
              </a:rPr>
              <a:t>Aura Attention (Ours) (FA2) PSNR: </a:t>
            </a:r>
            <a:r>
              <a:rPr lang="en-US" altLang="zh-CN" sz="1400" dirty="0">
                <a:solidFill>
                  <a:srgbClr val="C00000"/>
                </a:solidFill>
                <a:latin typeface="Times New Roman" panose="02020603050405020304" pitchFamily="18" charset="0"/>
                <a:cs typeface="Times New Roman" panose="02020603050405020304" pitchFamily="18" charset="0"/>
              </a:rPr>
              <a:t>26.1</a:t>
            </a:r>
          </a:p>
          <a:p>
            <a:pPr algn="ctr"/>
            <a:r>
              <a:rPr lang="en-US" altLang="zh-CN" sz="1400" dirty="0">
                <a:latin typeface="Times New Roman" panose="02020603050405020304" pitchFamily="18" charset="0"/>
                <a:cs typeface="Times New Roman" panose="02020603050405020304" pitchFamily="18" charset="0"/>
              </a:rPr>
              <a:t>TFLOPs: </a:t>
            </a:r>
            <a:r>
              <a:rPr lang="en-US" altLang="zh-CN" sz="1400" dirty="0">
                <a:solidFill>
                  <a:srgbClr val="C00000"/>
                </a:solidFill>
                <a:latin typeface="Times New Roman" panose="02020603050405020304" pitchFamily="18" charset="0"/>
                <a:cs typeface="Times New Roman" panose="02020603050405020304" pitchFamily="18" charset="0"/>
              </a:rPr>
              <a:t>339 </a:t>
            </a:r>
            <a:r>
              <a:rPr lang="en-US" altLang="zh-CN" sz="1400" dirty="0">
                <a:latin typeface="Times New Roman" panose="02020603050405020304" pitchFamily="18" charset="0"/>
                <a:cs typeface="Times New Roman" panose="02020603050405020304" pitchFamily="18" charset="0"/>
              </a:rPr>
              <a:t>Latency </a:t>
            </a:r>
            <a:r>
              <a:rPr lang="en-US" altLang="zh-CN" sz="1400" dirty="0">
                <a:solidFill>
                  <a:srgbClr val="C00000"/>
                </a:solidFill>
                <a:latin typeface="Times New Roman" panose="02020603050405020304" pitchFamily="18" charset="0"/>
                <a:cs typeface="Times New Roman" panose="02020603050405020304" pitchFamily="18" charset="0"/>
              </a:rPr>
              <a:t>876s</a:t>
            </a:r>
          </a:p>
          <a:p>
            <a:pPr algn="ctr"/>
            <a:r>
              <a:rPr lang="en-US" altLang="zh-CN" sz="1400" dirty="0">
                <a:latin typeface="Times New Roman" panose="02020603050405020304" pitchFamily="18" charset="0"/>
                <a:cs typeface="Times New Roman" panose="02020603050405020304" pitchFamily="18" charset="0"/>
              </a:rPr>
              <a:t>Speedup: </a:t>
            </a:r>
            <a:r>
              <a:rPr lang="en-US" altLang="zh-CN" sz="1400" dirty="0">
                <a:solidFill>
                  <a:srgbClr val="C00000"/>
                </a:solidFill>
                <a:latin typeface="Times New Roman" panose="02020603050405020304" pitchFamily="18" charset="0"/>
                <a:cs typeface="Times New Roman" panose="02020603050405020304" pitchFamily="18" charset="0"/>
              </a:rPr>
              <a:t>1.9×</a:t>
            </a:r>
            <a:endParaRPr lang="zh-CN" altLang="en-US" sz="1400" dirty="0">
              <a:solidFill>
                <a:srgbClr val="C00000"/>
              </a:solidFill>
              <a:latin typeface="Times New Roman" panose="02020603050405020304" pitchFamily="18" charset="0"/>
              <a:cs typeface="Times New Roman" panose="02020603050405020304" pitchFamily="18" charset="0"/>
            </a:endParaRPr>
          </a:p>
        </p:txBody>
      </p:sp>
      <p:sp>
        <p:nvSpPr>
          <p:cNvPr id="11" name="标题 1">
            <a:extLst>
              <a:ext uri="{FF2B5EF4-FFF2-40B4-BE49-F238E27FC236}">
                <a16:creationId xmlns:a16="http://schemas.microsoft.com/office/drawing/2014/main" id="{4A524ED2-AA78-EBE4-AD0D-95C23E509DDD}"/>
              </a:ext>
            </a:extLst>
          </p:cNvPr>
          <p:cNvSpPr txBox="1">
            <a:spLocks/>
          </p:cNvSpPr>
          <p:nvPr/>
        </p:nvSpPr>
        <p:spPr>
          <a:xfrm>
            <a:off x="4668150" y="3429001"/>
            <a:ext cx="2845676" cy="8601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1400" dirty="0">
                <a:latin typeface="Times New Roman" panose="02020603050405020304" pitchFamily="18" charset="0"/>
                <a:cs typeface="Times New Roman" panose="02020603050405020304" pitchFamily="18" charset="0"/>
              </a:rPr>
              <a:t>STA (FA3) PSNR: </a:t>
            </a:r>
            <a:r>
              <a:rPr lang="en-US" altLang="zh-CN" sz="1400" dirty="0">
                <a:solidFill>
                  <a:srgbClr val="C00000"/>
                </a:solidFill>
                <a:latin typeface="Times New Roman" panose="02020603050405020304" pitchFamily="18" charset="0"/>
                <a:cs typeface="Times New Roman" panose="02020603050405020304" pitchFamily="18" charset="0"/>
              </a:rPr>
              <a:t>23.6</a:t>
            </a:r>
          </a:p>
          <a:p>
            <a:pPr algn="ctr"/>
            <a:r>
              <a:rPr lang="en-US" altLang="zh-CN" sz="1400" dirty="0">
                <a:latin typeface="Times New Roman" panose="02020603050405020304" pitchFamily="18" charset="0"/>
                <a:cs typeface="Times New Roman" panose="02020603050405020304" pitchFamily="18" charset="0"/>
              </a:rPr>
              <a:t>TFLOPs: 331 Latency 719s</a:t>
            </a:r>
          </a:p>
          <a:p>
            <a:pPr algn="ctr"/>
            <a:r>
              <a:rPr lang="en-US" altLang="zh-CN" sz="1400" dirty="0">
                <a:latin typeface="Times New Roman" panose="02020603050405020304" pitchFamily="18" charset="0"/>
                <a:cs typeface="Times New Roman" panose="02020603050405020304" pitchFamily="18" charset="0"/>
              </a:rPr>
              <a:t>Speedup: 2.3×</a:t>
            </a:r>
            <a:endParaRPr lang="zh-CN" altLang="en-US" sz="1400" dirty="0">
              <a:latin typeface="Times New Roman" panose="02020603050405020304" pitchFamily="18" charset="0"/>
              <a:cs typeface="Times New Roman" panose="02020603050405020304" pitchFamily="18" charset="0"/>
            </a:endParaRPr>
          </a:p>
        </p:txBody>
      </p:sp>
      <p:sp>
        <p:nvSpPr>
          <p:cNvPr id="14" name="标题 1">
            <a:extLst>
              <a:ext uri="{FF2B5EF4-FFF2-40B4-BE49-F238E27FC236}">
                <a16:creationId xmlns:a16="http://schemas.microsoft.com/office/drawing/2014/main" id="{4B88ABD3-1CAD-F351-0CCD-8C4430D03608}"/>
              </a:ext>
            </a:extLst>
          </p:cNvPr>
          <p:cNvSpPr txBox="1">
            <a:spLocks/>
          </p:cNvSpPr>
          <p:nvPr/>
        </p:nvSpPr>
        <p:spPr>
          <a:xfrm>
            <a:off x="831625" y="5908557"/>
            <a:ext cx="10518921" cy="8601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1200" i="1" dirty="0">
                <a:latin typeface="Times New Roman" panose="02020603050405020304" pitchFamily="18" charset="0"/>
                <a:cs typeface="Times New Roman" panose="02020603050405020304" pitchFamily="18" charset="0"/>
              </a:rPr>
              <a:t>Prompt: Martial artists exchanging fluid, powerful strikes in a serene, ancient temple courtyard, dust clouds rising in slow motion from every footfall and impact.</a:t>
            </a:r>
          </a:p>
        </p:txBody>
      </p:sp>
      <p:sp>
        <p:nvSpPr>
          <p:cNvPr id="17" name="标题 1">
            <a:extLst>
              <a:ext uri="{FF2B5EF4-FFF2-40B4-BE49-F238E27FC236}">
                <a16:creationId xmlns:a16="http://schemas.microsoft.com/office/drawing/2014/main" id="{001DDE44-D0DE-B46C-5B74-567BF93DEEE4}"/>
              </a:ext>
            </a:extLst>
          </p:cNvPr>
          <p:cNvSpPr txBox="1">
            <a:spLocks/>
          </p:cNvSpPr>
          <p:nvPr/>
        </p:nvSpPr>
        <p:spPr>
          <a:xfrm>
            <a:off x="8006080" y="-207859"/>
            <a:ext cx="4185920" cy="8601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1200" i="1" dirty="0">
                <a:latin typeface="Times New Roman" panose="02020603050405020304" pitchFamily="18" charset="0"/>
                <a:cs typeface="Times New Roman" panose="02020603050405020304" pitchFamily="18" charset="0"/>
              </a:rPr>
              <a:t>*STA is implemented in FlashAttention3 so it has slightly more speedup. Here we align the TFLOPs for fair comparison</a:t>
            </a:r>
          </a:p>
        </p:txBody>
      </p:sp>
      <p:pic>
        <p:nvPicPr>
          <p:cNvPr id="21" name="concat_0">
            <a:hlinkClick r:id="" action="ppaction://media"/>
            <a:extLst>
              <a:ext uri="{FF2B5EF4-FFF2-40B4-BE49-F238E27FC236}">
                <a16:creationId xmlns:a16="http://schemas.microsoft.com/office/drawing/2014/main" id="{6A5B062C-FC78-2F54-37EB-54CC2E4939E9}"/>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7"/>
          <a:stretch>
            <a:fillRect/>
          </a:stretch>
        </p:blipFill>
        <p:spPr>
          <a:xfrm>
            <a:off x="979200" y="1162645"/>
            <a:ext cx="10224000" cy="2045109"/>
          </a:xfrm>
        </p:spPr>
      </p:pic>
      <p:pic>
        <p:nvPicPr>
          <p:cNvPr id="22" name="concat_3">
            <a:hlinkClick r:id="" action="ppaction://media"/>
            <a:extLst>
              <a:ext uri="{FF2B5EF4-FFF2-40B4-BE49-F238E27FC236}">
                <a16:creationId xmlns:a16="http://schemas.microsoft.com/office/drawing/2014/main" id="{83BCC5EC-70D4-42C8-965F-B0C421387F2F}"/>
              </a:ext>
            </a:extLst>
          </p:cNvPr>
          <p:cNvPicPr>
            <a:picLocks noChangeAspect="1"/>
          </p:cNvPicPr>
          <p:nvPr>
            <a:videoFile r:link="rId4"/>
            <p:extLst>
              <p:ext uri="{DAA4B4D4-6D71-4841-9C94-3DE7FCFB9230}">
                <p14:media xmlns:p14="http://schemas.microsoft.com/office/powerpoint/2010/main" r:embed="rId3"/>
              </p:ext>
            </p:extLst>
          </p:nvPr>
        </p:nvPicPr>
        <p:blipFill>
          <a:blip r:embed="rId8"/>
          <a:stretch>
            <a:fillRect/>
          </a:stretch>
        </p:blipFill>
        <p:spPr>
          <a:xfrm>
            <a:off x="979200" y="4171589"/>
            <a:ext cx="10224000" cy="2044800"/>
          </a:xfrm>
          <a:prstGeom prst="rect">
            <a:avLst/>
          </a:prstGeom>
        </p:spPr>
      </p:pic>
    </p:spTree>
    <p:extLst>
      <p:ext uri="{BB962C8B-B14F-4D97-AF65-F5344CB8AC3E}">
        <p14:creationId xmlns:p14="http://schemas.microsoft.com/office/powerpoint/2010/main" val="2783814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875" fill="hold"/>
                                        <p:tgtEl>
                                          <p:spTgt spid="21"/>
                                        </p:tgtEl>
                                      </p:cBhvr>
                                    </p:cmd>
                                  </p:childTnLst>
                                </p:cTn>
                              </p:par>
                              <p:par>
                                <p:cTn id="7" presetID="1" presetClass="mediacall" presetSubtype="0" fill="hold" nodeType="withEffect">
                                  <p:stCondLst>
                                    <p:cond delay="0"/>
                                  </p:stCondLst>
                                  <p:childTnLst>
                                    <p:cmd type="call" cmd="playFrom(0.0)">
                                      <p:cBhvr>
                                        <p:cTn id="8" dur="4875" fill="hold"/>
                                        <p:tgtEl>
                                          <p:spTgt spid="2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9" repeatCount="indefinite" fill="hold" display="0">
                  <p:stCondLst>
                    <p:cond delay="indefinite"/>
                  </p:stCondLst>
                </p:cTn>
                <p:tgtEl>
                  <p:spTgt spid="21"/>
                </p:tgtEl>
              </p:cMediaNode>
            </p:video>
            <p:seq concurrent="1" nextAc="seek">
              <p:cTn id="10" restart="whenNotActive" fill="hold" evtFilter="cancelBubble" nodeType="interactiveSeq">
                <p:stCondLst>
                  <p:cond evt="onClick" delay="0">
                    <p:tgtEl>
                      <p:spTgt spid="21"/>
                    </p:tgtEl>
                  </p:cond>
                </p:stCondLst>
                <p:endSync evt="end" delay="0">
                  <p:rtn val="all"/>
                </p:endSync>
                <p:childTnLst>
                  <p:par>
                    <p:cTn id="11" fill="hold">
                      <p:stCondLst>
                        <p:cond delay="0"/>
                      </p:stCondLst>
                      <p:childTnLst>
                        <p:par>
                          <p:cTn id="12" fill="hold">
                            <p:stCondLst>
                              <p:cond delay="0"/>
                            </p:stCondLst>
                            <p:childTnLst>
                              <p:par>
                                <p:cTn id="13" presetID="2" presetClass="mediacall" presetSubtype="0" fill="hold" nodeType="withEffect">
                                  <p:stCondLst>
                                    <p:cond delay="0"/>
                                  </p:stCondLst>
                                  <p:childTnLst>
                                    <p:cmd type="call" cmd="togglePause">
                                      <p:cBhvr>
                                        <p:cTn id="14" dur="1" fill="hold"/>
                                        <p:tgtEl>
                                          <p:spTgt spid="21"/>
                                        </p:tgtEl>
                                      </p:cBhvr>
                                    </p:cmd>
                                  </p:childTnLst>
                                </p:cTn>
                              </p:par>
                            </p:childTnLst>
                          </p:cTn>
                        </p:par>
                      </p:childTnLst>
                    </p:cTn>
                  </p:par>
                </p:childTnLst>
              </p:cTn>
              <p:nextCondLst>
                <p:cond evt="onClick" delay="0">
                  <p:tgtEl>
                    <p:spTgt spid="21"/>
                  </p:tgtEl>
                </p:cond>
              </p:nextCondLst>
            </p:seq>
            <p:video>
              <p:cMediaNode vol="80000">
                <p:cTn id="15" repeatCount="indefinite" fill="hold" display="0">
                  <p:stCondLst>
                    <p:cond delay="indefinite"/>
                  </p:stCondLst>
                </p:cTn>
                <p:tgtEl>
                  <p:spTgt spid="22"/>
                </p:tgtEl>
              </p:cMediaNode>
            </p:video>
            <p:seq concurrent="1" nextAc="seek">
              <p:cTn id="16" restart="whenNotActive" fill="hold" evtFilter="cancelBubble" nodeType="interactiveSeq">
                <p:stCondLst>
                  <p:cond evt="onClick" delay="0">
                    <p:tgtEl>
                      <p:spTgt spid="22"/>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withEffect">
                                  <p:stCondLst>
                                    <p:cond delay="0"/>
                                  </p:stCondLst>
                                  <p:childTnLst>
                                    <p:cmd type="call" cmd="togglePause">
                                      <p:cBhvr>
                                        <p:cTn id="20" dur="1" fill="hold"/>
                                        <p:tgtEl>
                                          <p:spTgt spid="22"/>
                                        </p:tgtEl>
                                      </p:cBhvr>
                                    </p:cmd>
                                  </p:childTnLst>
                                </p:cTn>
                              </p:par>
                            </p:childTnLst>
                          </p:cTn>
                        </p:par>
                      </p:childTnLst>
                    </p:cTn>
                  </p:par>
                </p:childTnLst>
              </p:cTn>
              <p:nextCondLst>
                <p:cond evt="onClick" delay="0">
                  <p:tgtEl>
                    <p:spTgt spid="22"/>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F13EF6-D2BF-281E-D9CC-D196221C3E7E}"/>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72B61986-D8E3-2B34-3C1B-03DDD9486B61}"/>
              </a:ext>
            </a:extLst>
          </p:cNvPr>
          <p:cNvSpPr>
            <a:spLocks noGrp="1"/>
          </p:cNvSpPr>
          <p:nvPr>
            <p:ph type="title"/>
          </p:nvPr>
        </p:nvSpPr>
        <p:spPr>
          <a:xfrm>
            <a:off x="838200" y="4645"/>
            <a:ext cx="10515600" cy="427190"/>
          </a:xfrm>
        </p:spPr>
        <p:txBody>
          <a:bodyPr>
            <a:normAutofit/>
          </a:bodyPr>
          <a:lstStyle/>
          <a:p>
            <a:r>
              <a:rPr lang="en-US" altLang="zh-CN" sz="2400" dirty="0">
                <a:latin typeface="Times New Roman" panose="02020603050405020304" pitchFamily="18" charset="0"/>
                <a:cs typeface="Times New Roman" panose="02020603050405020304" pitchFamily="18" charset="0"/>
              </a:rPr>
              <a:t>1× length generation for Wan2.1 14B</a:t>
            </a:r>
            <a:endParaRPr lang="zh-CN" altLang="en-US" sz="2400" dirty="0">
              <a:latin typeface="Times New Roman" panose="02020603050405020304" pitchFamily="18" charset="0"/>
              <a:cs typeface="Times New Roman" panose="02020603050405020304" pitchFamily="18" charset="0"/>
            </a:endParaRPr>
          </a:p>
        </p:txBody>
      </p:sp>
      <p:sp>
        <p:nvSpPr>
          <p:cNvPr id="3" name="标题 1">
            <a:extLst>
              <a:ext uri="{FF2B5EF4-FFF2-40B4-BE49-F238E27FC236}">
                <a16:creationId xmlns:a16="http://schemas.microsoft.com/office/drawing/2014/main" id="{6FD8BBC7-62BF-70A7-77B0-941B0C94CFEB}"/>
              </a:ext>
            </a:extLst>
          </p:cNvPr>
          <p:cNvSpPr txBox="1">
            <a:spLocks/>
          </p:cNvSpPr>
          <p:nvPr/>
        </p:nvSpPr>
        <p:spPr>
          <a:xfrm>
            <a:off x="1209726" y="3465262"/>
            <a:ext cx="2845676" cy="8601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1400" dirty="0">
                <a:latin typeface="Times New Roman" panose="02020603050405020304" pitchFamily="18" charset="0"/>
                <a:cs typeface="Times New Roman" panose="02020603050405020304" pitchFamily="18" charset="0"/>
              </a:rPr>
              <a:t>Original Wan2.1 14B</a:t>
            </a:r>
          </a:p>
          <a:p>
            <a:pPr algn="ctr"/>
            <a:r>
              <a:rPr lang="en-US" altLang="zh-CN" sz="1400" dirty="0">
                <a:latin typeface="Times New Roman" panose="02020603050405020304" pitchFamily="18" charset="0"/>
                <a:cs typeface="Times New Roman" panose="02020603050405020304" pitchFamily="18" charset="0"/>
              </a:rPr>
              <a:t>TFLOPs:</a:t>
            </a:r>
            <a:r>
              <a:rPr lang="zh-CN" altLang="en-US" sz="1400" dirty="0">
                <a:latin typeface="Times New Roman" panose="02020603050405020304" pitchFamily="18" charset="0"/>
                <a:cs typeface="Times New Roman" panose="02020603050405020304" pitchFamily="18" charset="0"/>
              </a:rPr>
              <a:t> </a:t>
            </a:r>
            <a:r>
              <a:rPr lang="en-US" altLang="zh-CN" sz="1400" dirty="0">
                <a:latin typeface="Times New Roman" panose="02020603050405020304" pitchFamily="18" charset="0"/>
                <a:cs typeface="Times New Roman" panose="02020603050405020304" pitchFamily="18" charset="0"/>
              </a:rPr>
              <a:t>560 Latency: 1630s</a:t>
            </a:r>
          </a:p>
          <a:p>
            <a:pPr algn="ctr"/>
            <a:r>
              <a:rPr lang="en-US" altLang="zh-CN" sz="1400" dirty="0">
                <a:latin typeface="Times New Roman" panose="02020603050405020304" pitchFamily="18" charset="0"/>
                <a:cs typeface="Times New Roman" panose="02020603050405020304" pitchFamily="18" charset="0"/>
              </a:rPr>
              <a:t>Speedup:</a:t>
            </a:r>
            <a:r>
              <a:rPr lang="zh-CN" altLang="en-US" sz="1400" dirty="0">
                <a:latin typeface="Times New Roman" panose="02020603050405020304" pitchFamily="18" charset="0"/>
                <a:cs typeface="Times New Roman" panose="02020603050405020304" pitchFamily="18" charset="0"/>
              </a:rPr>
              <a:t> </a:t>
            </a:r>
            <a:r>
              <a:rPr lang="en-US" altLang="zh-CN" sz="1400" dirty="0">
                <a:latin typeface="Times New Roman" panose="02020603050405020304" pitchFamily="18" charset="0"/>
                <a:cs typeface="Times New Roman" panose="02020603050405020304" pitchFamily="18" charset="0"/>
              </a:rPr>
              <a:t>1.0×                  </a:t>
            </a:r>
            <a:endParaRPr lang="zh-CN" altLang="en-US" sz="1400" dirty="0">
              <a:latin typeface="Times New Roman" panose="02020603050405020304" pitchFamily="18" charset="0"/>
              <a:cs typeface="Times New Roman" panose="02020603050405020304" pitchFamily="18" charset="0"/>
            </a:endParaRPr>
          </a:p>
        </p:txBody>
      </p:sp>
      <p:sp>
        <p:nvSpPr>
          <p:cNvPr id="4" name="标题 1">
            <a:extLst>
              <a:ext uri="{FF2B5EF4-FFF2-40B4-BE49-F238E27FC236}">
                <a16:creationId xmlns:a16="http://schemas.microsoft.com/office/drawing/2014/main" id="{AF6FE47C-0299-EC1E-8081-00D36BA11E3E}"/>
              </a:ext>
            </a:extLst>
          </p:cNvPr>
          <p:cNvSpPr txBox="1">
            <a:spLocks/>
          </p:cNvSpPr>
          <p:nvPr/>
        </p:nvSpPr>
        <p:spPr>
          <a:xfrm>
            <a:off x="7637755" y="3465262"/>
            <a:ext cx="3792682" cy="8601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1400" dirty="0">
                <a:latin typeface="Times New Roman" panose="02020603050405020304" pitchFamily="18" charset="0"/>
                <a:cs typeface="Times New Roman" panose="02020603050405020304" pitchFamily="18" charset="0"/>
              </a:rPr>
              <a:t>Aura Attention (Ours) (FA2) PSNR: </a:t>
            </a:r>
            <a:r>
              <a:rPr lang="en-US" altLang="zh-CN" sz="1400" dirty="0">
                <a:solidFill>
                  <a:srgbClr val="C00000"/>
                </a:solidFill>
                <a:latin typeface="Times New Roman" panose="02020603050405020304" pitchFamily="18" charset="0"/>
                <a:cs typeface="Times New Roman" panose="02020603050405020304" pitchFamily="18" charset="0"/>
              </a:rPr>
              <a:t>25.0</a:t>
            </a:r>
          </a:p>
          <a:p>
            <a:pPr algn="ctr"/>
            <a:r>
              <a:rPr lang="en-US" altLang="zh-CN" sz="1400" dirty="0">
                <a:latin typeface="Times New Roman" panose="02020603050405020304" pitchFamily="18" charset="0"/>
                <a:cs typeface="Times New Roman" panose="02020603050405020304" pitchFamily="18" charset="0"/>
              </a:rPr>
              <a:t>TFLOPs: </a:t>
            </a:r>
            <a:r>
              <a:rPr lang="en-US" altLang="zh-CN" sz="1400" dirty="0">
                <a:solidFill>
                  <a:srgbClr val="C00000"/>
                </a:solidFill>
                <a:latin typeface="Times New Roman" panose="02020603050405020304" pitchFamily="18" charset="0"/>
                <a:cs typeface="Times New Roman" panose="02020603050405020304" pitchFamily="18" charset="0"/>
              </a:rPr>
              <a:t>323 </a:t>
            </a:r>
            <a:r>
              <a:rPr lang="en-US" altLang="zh-CN" sz="1400" dirty="0">
                <a:latin typeface="Times New Roman" panose="02020603050405020304" pitchFamily="18" charset="0"/>
                <a:cs typeface="Times New Roman" panose="02020603050405020304" pitchFamily="18" charset="0"/>
              </a:rPr>
              <a:t>Latency </a:t>
            </a:r>
            <a:r>
              <a:rPr lang="en-US" altLang="zh-CN" sz="1400" dirty="0">
                <a:solidFill>
                  <a:srgbClr val="C00000"/>
                </a:solidFill>
                <a:latin typeface="Times New Roman" panose="02020603050405020304" pitchFamily="18" charset="0"/>
                <a:cs typeface="Times New Roman" panose="02020603050405020304" pitchFamily="18" charset="0"/>
              </a:rPr>
              <a:t>917s</a:t>
            </a:r>
          </a:p>
          <a:p>
            <a:pPr algn="ctr"/>
            <a:r>
              <a:rPr lang="en-US" altLang="zh-CN" sz="1400" dirty="0">
                <a:latin typeface="Times New Roman" panose="02020603050405020304" pitchFamily="18" charset="0"/>
                <a:cs typeface="Times New Roman" panose="02020603050405020304" pitchFamily="18" charset="0"/>
              </a:rPr>
              <a:t>Speedup: </a:t>
            </a:r>
            <a:r>
              <a:rPr lang="en-US" altLang="zh-CN" sz="1400" dirty="0">
                <a:solidFill>
                  <a:srgbClr val="C00000"/>
                </a:solidFill>
                <a:latin typeface="Times New Roman" panose="02020603050405020304" pitchFamily="18" charset="0"/>
                <a:cs typeface="Times New Roman" panose="02020603050405020304" pitchFamily="18" charset="0"/>
              </a:rPr>
              <a:t>1.8×</a:t>
            </a:r>
            <a:endParaRPr lang="zh-CN" altLang="en-US" sz="1400" dirty="0">
              <a:solidFill>
                <a:srgbClr val="C00000"/>
              </a:solidFill>
              <a:latin typeface="Times New Roman" panose="02020603050405020304" pitchFamily="18" charset="0"/>
              <a:cs typeface="Times New Roman" panose="02020603050405020304" pitchFamily="18" charset="0"/>
            </a:endParaRPr>
          </a:p>
        </p:txBody>
      </p:sp>
      <p:sp>
        <p:nvSpPr>
          <p:cNvPr id="6" name="标题 1">
            <a:extLst>
              <a:ext uri="{FF2B5EF4-FFF2-40B4-BE49-F238E27FC236}">
                <a16:creationId xmlns:a16="http://schemas.microsoft.com/office/drawing/2014/main" id="{0E7E79B7-C1D7-9E56-F38D-A204940CDAE4}"/>
              </a:ext>
            </a:extLst>
          </p:cNvPr>
          <p:cNvSpPr txBox="1">
            <a:spLocks/>
          </p:cNvSpPr>
          <p:nvPr/>
        </p:nvSpPr>
        <p:spPr>
          <a:xfrm>
            <a:off x="4668249" y="3465263"/>
            <a:ext cx="2845676" cy="8601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1400" dirty="0">
                <a:latin typeface="Times New Roman" panose="02020603050405020304" pitchFamily="18" charset="0"/>
                <a:cs typeface="Times New Roman" panose="02020603050405020304" pitchFamily="18" charset="0"/>
              </a:rPr>
              <a:t>STA (FA3) PSNR: </a:t>
            </a:r>
            <a:r>
              <a:rPr lang="en-US" altLang="zh-CN" sz="1400" dirty="0">
                <a:solidFill>
                  <a:srgbClr val="C00000"/>
                </a:solidFill>
                <a:latin typeface="Times New Roman" panose="02020603050405020304" pitchFamily="18" charset="0"/>
                <a:cs typeface="Times New Roman" panose="02020603050405020304" pitchFamily="18" charset="0"/>
              </a:rPr>
              <a:t>19.4</a:t>
            </a:r>
          </a:p>
          <a:p>
            <a:pPr algn="ctr"/>
            <a:r>
              <a:rPr lang="en-US" altLang="zh-CN" sz="1400" dirty="0">
                <a:latin typeface="Times New Roman" panose="02020603050405020304" pitchFamily="18" charset="0"/>
                <a:cs typeface="Times New Roman" panose="02020603050405020304" pitchFamily="18" charset="0"/>
              </a:rPr>
              <a:t>TFLOPs: 322 Latency 812s</a:t>
            </a:r>
          </a:p>
          <a:p>
            <a:pPr algn="ctr"/>
            <a:r>
              <a:rPr lang="en-US" altLang="zh-CN" sz="1400" dirty="0">
                <a:latin typeface="Times New Roman" panose="02020603050405020304" pitchFamily="18" charset="0"/>
                <a:cs typeface="Times New Roman" panose="02020603050405020304" pitchFamily="18" charset="0"/>
              </a:rPr>
              <a:t>Speedup:</a:t>
            </a:r>
            <a:r>
              <a:rPr lang="zh-CN" altLang="en-US" sz="1400" dirty="0">
                <a:latin typeface="Times New Roman" panose="02020603050405020304" pitchFamily="18" charset="0"/>
                <a:cs typeface="Times New Roman" panose="02020603050405020304" pitchFamily="18" charset="0"/>
              </a:rPr>
              <a:t> </a:t>
            </a:r>
            <a:r>
              <a:rPr lang="en-US" altLang="zh-CN" sz="1400" dirty="0">
                <a:latin typeface="Times New Roman" panose="02020603050405020304" pitchFamily="18" charset="0"/>
                <a:cs typeface="Times New Roman" panose="02020603050405020304" pitchFamily="18" charset="0"/>
              </a:rPr>
              <a:t>2.0×</a:t>
            </a:r>
            <a:endParaRPr lang="zh-CN" altLang="en-US" sz="1400" dirty="0">
              <a:latin typeface="Times New Roman" panose="02020603050405020304" pitchFamily="18" charset="0"/>
              <a:cs typeface="Times New Roman" panose="02020603050405020304" pitchFamily="18" charset="0"/>
            </a:endParaRPr>
          </a:p>
        </p:txBody>
      </p:sp>
      <p:sp>
        <p:nvSpPr>
          <p:cNvPr id="13" name="标题 1">
            <a:extLst>
              <a:ext uri="{FF2B5EF4-FFF2-40B4-BE49-F238E27FC236}">
                <a16:creationId xmlns:a16="http://schemas.microsoft.com/office/drawing/2014/main" id="{ADE852DF-DF0F-4B39-D44E-A7C810A41A6A}"/>
              </a:ext>
            </a:extLst>
          </p:cNvPr>
          <p:cNvSpPr txBox="1">
            <a:spLocks/>
          </p:cNvSpPr>
          <p:nvPr/>
        </p:nvSpPr>
        <p:spPr>
          <a:xfrm>
            <a:off x="830467" y="5993230"/>
            <a:ext cx="10518921" cy="8601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1200" i="1" dirty="0">
                <a:latin typeface="Times New Roman" panose="02020603050405020304" pitchFamily="18" charset="0"/>
                <a:cs typeface="Times New Roman" panose="02020603050405020304" pitchFamily="18" charset="0"/>
              </a:rPr>
              <a:t>Prompt: A close-up shot captures a cluster of plump, dewy grapes, glistening under soft studio lighting as they slowly rotate on a sleek, reflective table. </a:t>
            </a:r>
          </a:p>
        </p:txBody>
      </p:sp>
      <p:sp>
        <p:nvSpPr>
          <p:cNvPr id="11" name="标题 1">
            <a:extLst>
              <a:ext uri="{FF2B5EF4-FFF2-40B4-BE49-F238E27FC236}">
                <a16:creationId xmlns:a16="http://schemas.microsoft.com/office/drawing/2014/main" id="{DFFD333D-3ED7-F69C-F6FE-3374208746ED}"/>
              </a:ext>
            </a:extLst>
          </p:cNvPr>
          <p:cNvSpPr txBox="1">
            <a:spLocks/>
          </p:cNvSpPr>
          <p:nvPr/>
        </p:nvSpPr>
        <p:spPr>
          <a:xfrm>
            <a:off x="1214639" y="431835"/>
            <a:ext cx="2845676" cy="8601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1400" dirty="0">
                <a:latin typeface="Times New Roman" panose="02020603050405020304" pitchFamily="18" charset="0"/>
                <a:cs typeface="Times New Roman" panose="02020603050405020304" pitchFamily="18" charset="0"/>
              </a:rPr>
              <a:t>Original Wan2.1 14B</a:t>
            </a:r>
          </a:p>
          <a:p>
            <a:pPr algn="ctr"/>
            <a:r>
              <a:rPr lang="en-US" altLang="zh-CN" sz="1400" dirty="0">
                <a:latin typeface="Times New Roman" panose="02020603050405020304" pitchFamily="18" charset="0"/>
                <a:cs typeface="Times New Roman" panose="02020603050405020304" pitchFamily="18" charset="0"/>
              </a:rPr>
              <a:t>TFLOPs:</a:t>
            </a:r>
            <a:r>
              <a:rPr lang="zh-CN" altLang="en-US" sz="1400" dirty="0">
                <a:latin typeface="Times New Roman" panose="02020603050405020304" pitchFamily="18" charset="0"/>
                <a:cs typeface="Times New Roman" panose="02020603050405020304" pitchFamily="18" charset="0"/>
              </a:rPr>
              <a:t> </a:t>
            </a:r>
            <a:r>
              <a:rPr lang="en-US" altLang="zh-CN" sz="1400" dirty="0">
                <a:latin typeface="Times New Roman" panose="02020603050405020304" pitchFamily="18" charset="0"/>
                <a:cs typeface="Times New Roman" panose="02020603050405020304" pitchFamily="18" charset="0"/>
              </a:rPr>
              <a:t>560 Latency: 1630s</a:t>
            </a:r>
          </a:p>
          <a:p>
            <a:pPr algn="ctr"/>
            <a:r>
              <a:rPr lang="en-US" altLang="zh-CN" sz="1400" dirty="0">
                <a:latin typeface="Times New Roman" panose="02020603050405020304" pitchFamily="18" charset="0"/>
                <a:cs typeface="Times New Roman" panose="02020603050405020304" pitchFamily="18" charset="0"/>
              </a:rPr>
              <a:t>Speedup:</a:t>
            </a:r>
            <a:r>
              <a:rPr lang="zh-CN" altLang="en-US" sz="1400" dirty="0">
                <a:latin typeface="Times New Roman" panose="02020603050405020304" pitchFamily="18" charset="0"/>
                <a:cs typeface="Times New Roman" panose="02020603050405020304" pitchFamily="18" charset="0"/>
              </a:rPr>
              <a:t> </a:t>
            </a:r>
            <a:r>
              <a:rPr lang="en-US" altLang="zh-CN" sz="1400" dirty="0">
                <a:latin typeface="Times New Roman" panose="02020603050405020304" pitchFamily="18" charset="0"/>
                <a:cs typeface="Times New Roman" panose="02020603050405020304" pitchFamily="18" charset="0"/>
              </a:rPr>
              <a:t>1.0×                  </a:t>
            </a:r>
            <a:endParaRPr lang="zh-CN" altLang="en-US" sz="1400" dirty="0">
              <a:latin typeface="Times New Roman" panose="02020603050405020304" pitchFamily="18" charset="0"/>
              <a:cs typeface="Times New Roman" panose="02020603050405020304" pitchFamily="18" charset="0"/>
            </a:endParaRPr>
          </a:p>
        </p:txBody>
      </p:sp>
      <p:sp>
        <p:nvSpPr>
          <p:cNvPr id="14" name="标题 1">
            <a:extLst>
              <a:ext uri="{FF2B5EF4-FFF2-40B4-BE49-F238E27FC236}">
                <a16:creationId xmlns:a16="http://schemas.microsoft.com/office/drawing/2014/main" id="{5C0FBB21-8AAB-A719-018F-CD4175B40B7F}"/>
              </a:ext>
            </a:extLst>
          </p:cNvPr>
          <p:cNvSpPr txBox="1">
            <a:spLocks/>
          </p:cNvSpPr>
          <p:nvPr/>
        </p:nvSpPr>
        <p:spPr>
          <a:xfrm>
            <a:off x="7645792" y="431835"/>
            <a:ext cx="3792682" cy="8601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1400" dirty="0">
                <a:latin typeface="Times New Roman" panose="02020603050405020304" pitchFamily="18" charset="0"/>
                <a:cs typeface="Times New Roman" panose="02020603050405020304" pitchFamily="18" charset="0"/>
              </a:rPr>
              <a:t>Aura Attention (Ours) (FA2) PSNR: </a:t>
            </a:r>
            <a:r>
              <a:rPr lang="en-US" altLang="zh-CN" sz="1400" dirty="0">
                <a:solidFill>
                  <a:srgbClr val="C00000"/>
                </a:solidFill>
                <a:latin typeface="Times New Roman" panose="02020603050405020304" pitchFamily="18" charset="0"/>
                <a:cs typeface="Times New Roman" panose="02020603050405020304" pitchFamily="18" charset="0"/>
              </a:rPr>
              <a:t>23.6</a:t>
            </a:r>
          </a:p>
          <a:p>
            <a:pPr algn="ctr"/>
            <a:r>
              <a:rPr lang="en-US" altLang="zh-CN" sz="1400" dirty="0">
                <a:latin typeface="Times New Roman" panose="02020603050405020304" pitchFamily="18" charset="0"/>
                <a:cs typeface="Times New Roman" panose="02020603050405020304" pitchFamily="18" charset="0"/>
              </a:rPr>
              <a:t>TFLOPs: </a:t>
            </a:r>
            <a:r>
              <a:rPr lang="en-US" altLang="zh-CN" sz="1400" dirty="0">
                <a:solidFill>
                  <a:srgbClr val="C00000"/>
                </a:solidFill>
                <a:latin typeface="Times New Roman" panose="02020603050405020304" pitchFamily="18" charset="0"/>
                <a:cs typeface="Times New Roman" panose="02020603050405020304" pitchFamily="18" charset="0"/>
              </a:rPr>
              <a:t>323 </a:t>
            </a:r>
            <a:r>
              <a:rPr lang="en-US" altLang="zh-CN" sz="1400" dirty="0">
                <a:latin typeface="Times New Roman" panose="02020603050405020304" pitchFamily="18" charset="0"/>
                <a:cs typeface="Times New Roman" panose="02020603050405020304" pitchFamily="18" charset="0"/>
              </a:rPr>
              <a:t>Latency </a:t>
            </a:r>
            <a:r>
              <a:rPr lang="en-US" altLang="zh-CN" sz="1400" dirty="0">
                <a:solidFill>
                  <a:srgbClr val="C00000"/>
                </a:solidFill>
                <a:latin typeface="Times New Roman" panose="02020603050405020304" pitchFamily="18" charset="0"/>
                <a:cs typeface="Times New Roman" panose="02020603050405020304" pitchFamily="18" charset="0"/>
              </a:rPr>
              <a:t>917s</a:t>
            </a:r>
          </a:p>
          <a:p>
            <a:pPr algn="ctr"/>
            <a:r>
              <a:rPr lang="en-US" altLang="zh-CN" sz="1400" dirty="0">
                <a:latin typeface="Times New Roman" panose="02020603050405020304" pitchFamily="18" charset="0"/>
                <a:cs typeface="Times New Roman" panose="02020603050405020304" pitchFamily="18" charset="0"/>
              </a:rPr>
              <a:t>Speedup: </a:t>
            </a:r>
            <a:r>
              <a:rPr lang="en-US" altLang="zh-CN" sz="1400" dirty="0">
                <a:solidFill>
                  <a:srgbClr val="C00000"/>
                </a:solidFill>
                <a:latin typeface="Times New Roman" panose="02020603050405020304" pitchFamily="18" charset="0"/>
                <a:cs typeface="Times New Roman" panose="02020603050405020304" pitchFamily="18" charset="0"/>
              </a:rPr>
              <a:t>1.8×</a:t>
            </a:r>
            <a:endParaRPr lang="zh-CN" altLang="en-US" sz="1400" dirty="0">
              <a:solidFill>
                <a:srgbClr val="C00000"/>
              </a:solidFill>
              <a:latin typeface="Times New Roman" panose="02020603050405020304" pitchFamily="18" charset="0"/>
              <a:cs typeface="Times New Roman" panose="02020603050405020304" pitchFamily="18" charset="0"/>
            </a:endParaRPr>
          </a:p>
        </p:txBody>
      </p:sp>
      <p:sp>
        <p:nvSpPr>
          <p:cNvPr id="15" name="标题 1">
            <a:extLst>
              <a:ext uri="{FF2B5EF4-FFF2-40B4-BE49-F238E27FC236}">
                <a16:creationId xmlns:a16="http://schemas.microsoft.com/office/drawing/2014/main" id="{1CE10917-A31C-25E1-D9F5-0D62817765AE}"/>
              </a:ext>
            </a:extLst>
          </p:cNvPr>
          <p:cNvSpPr txBox="1">
            <a:spLocks/>
          </p:cNvSpPr>
          <p:nvPr/>
        </p:nvSpPr>
        <p:spPr>
          <a:xfrm>
            <a:off x="4673162" y="431836"/>
            <a:ext cx="2845676" cy="8601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1400" dirty="0">
                <a:latin typeface="Times New Roman" panose="02020603050405020304" pitchFamily="18" charset="0"/>
                <a:cs typeface="Times New Roman" panose="02020603050405020304" pitchFamily="18" charset="0"/>
              </a:rPr>
              <a:t>STA (FA3) PSNR: </a:t>
            </a:r>
            <a:r>
              <a:rPr lang="en-US" altLang="zh-CN" sz="1400" dirty="0">
                <a:solidFill>
                  <a:srgbClr val="C00000"/>
                </a:solidFill>
                <a:latin typeface="Times New Roman" panose="02020603050405020304" pitchFamily="18" charset="0"/>
                <a:cs typeface="Times New Roman" panose="02020603050405020304" pitchFamily="18" charset="0"/>
              </a:rPr>
              <a:t>21.8</a:t>
            </a:r>
          </a:p>
          <a:p>
            <a:pPr algn="ctr"/>
            <a:r>
              <a:rPr lang="en-US" altLang="zh-CN" sz="1400" dirty="0">
                <a:latin typeface="Times New Roman" panose="02020603050405020304" pitchFamily="18" charset="0"/>
                <a:cs typeface="Times New Roman" panose="02020603050405020304" pitchFamily="18" charset="0"/>
              </a:rPr>
              <a:t>TFLOPs: 322 Latency 812s</a:t>
            </a:r>
          </a:p>
          <a:p>
            <a:pPr algn="ctr"/>
            <a:r>
              <a:rPr lang="en-US" altLang="zh-CN" sz="1400" dirty="0">
                <a:latin typeface="Times New Roman" panose="02020603050405020304" pitchFamily="18" charset="0"/>
                <a:cs typeface="Times New Roman" panose="02020603050405020304" pitchFamily="18" charset="0"/>
              </a:rPr>
              <a:t>Speedup:</a:t>
            </a:r>
            <a:r>
              <a:rPr lang="zh-CN" altLang="en-US" sz="1400" dirty="0">
                <a:latin typeface="Times New Roman" panose="02020603050405020304" pitchFamily="18" charset="0"/>
                <a:cs typeface="Times New Roman" panose="02020603050405020304" pitchFamily="18" charset="0"/>
              </a:rPr>
              <a:t> </a:t>
            </a:r>
            <a:r>
              <a:rPr lang="en-US" altLang="zh-CN" sz="1400" dirty="0">
                <a:latin typeface="Times New Roman" panose="02020603050405020304" pitchFamily="18" charset="0"/>
                <a:cs typeface="Times New Roman" panose="02020603050405020304" pitchFamily="18" charset="0"/>
              </a:rPr>
              <a:t>2.0×</a:t>
            </a:r>
            <a:endParaRPr lang="zh-CN" altLang="en-US" sz="1400" dirty="0">
              <a:latin typeface="Times New Roman" panose="02020603050405020304" pitchFamily="18" charset="0"/>
              <a:cs typeface="Times New Roman" panose="02020603050405020304" pitchFamily="18" charset="0"/>
            </a:endParaRPr>
          </a:p>
        </p:txBody>
      </p:sp>
      <p:sp>
        <p:nvSpPr>
          <p:cNvPr id="16" name="标题 1">
            <a:extLst>
              <a:ext uri="{FF2B5EF4-FFF2-40B4-BE49-F238E27FC236}">
                <a16:creationId xmlns:a16="http://schemas.microsoft.com/office/drawing/2014/main" id="{43BBF414-CDFC-C28B-FE49-666EA90DF510}"/>
              </a:ext>
            </a:extLst>
          </p:cNvPr>
          <p:cNvSpPr txBox="1">
            <a:spLocks/>
          </p:cNvSpPr>
          <p:nvPr/>
        </p:nvSpPr>
        <p:spPr>
          <a:xfrm>
            <a:off x="911516" y="2921619"/>
            <a:ext cx="10518921" cy="8601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1200" i="1" dirty="0">
                <a:latin typeface="Times New Roman" panose="02020603050405020304" pitchFamily="18" charset="0"/>
                <a:cs typeface="Times New Roman" panose="02020603050405020304" pitchFamily="18" charset="0"/>
              </a:rPr>
              <a:t>Prompt: A solitary figure stands on a windswept cliff, their silhouette framed by a dramatic sunset, wearing a long, flowing coat that billows in the breeze. </a:t>
            </a:r>
          </a:p>
        </p:txBody>
      </p:sp>
      <p:pic>
        <p:nvPicPr>
          <p:cNvPr id="18" name="resized_concat_1">
            <a:hlinkClick r:id="" action="ppaction://media"/>
            <a:extLst>
              <a:ext uri="{FF2B5EF4-FFF2-40B4-BE49-F238E27FC236}">
                <a16:creationId xmlns:a16="http://schemas.microsoft.com/office/drawing/2014/main" id="{A4E09FB2-719A-092D-1001-859134289459}"/>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977508" y="1197655"/>
            <a:ext cx="10227156" cy="2045431"/>
          </a:xfrm>
          <a:prstGeom prst="rect">
            <a:avLst/>
          </a:prstGeom>
        </p:spPr>
      </p:pic>
      <p:pic>
        <p:nvPicPr>
          <p:cNvPr id="19" name="resized_concat_3">
            <a:hlinkClick r:id="" action="ppaction://media"/>
            <a:extLst>
              <a:ext uri="{FF2B5EF4-FFF2-40B4-BE49-F238E27FC236}">
                <a16:creationId xmlns:a16="http://schemas.microsoft.com/office/drawing/2014/main" id="{E59B6793-F579-05BB-8A9E-8E7E0267276B}"/>
              </a:ext>
            </a:extLst>
          </p:cNvPr>
          <p:cNvPicPr>
            <a:picLocks noChangeAspect="1"/>
          </p:cNvPicPr>
          <p:nvPr>
            <a:videoFile r:link="rId4"/>
            <p:extLst>
              <p:ext uri="{DAA4B4D4-6D71-4841-9C94-3DE7FCFB9230}">
                <p14:media xmlns:p14="http://schemas.microsoft.com/office/powerpoint/2010/main" r:embed="rId3"/>
              </p:ext>
            </p:extLst>
          </p:nvPr>
        </p:nvPicPr>
        <p:blipFill>
          <a:blip r:embed="rId8"/>
          <a:stretch>
            <a:fillRect/>
          </a:stretch>
        </p:blipFill>
        <p:spPr>
          <a:xfrm>
            <a:off x="977508" y="4226560"/>
            <a:ext cx="10224841" cy="2044968"/>
          </a:xfrm>
          <a:prstGeom prst="rect">
            <a:avLst/>
          </a:prstGeom>
        </p:spPr>
      </p:pic>
    </p:spTree>
    <p:extLst>
      <p:ext uri="{BB962C8B-B14F-4D97-AF65-F5344CB8AC3E}">
        <p14:creationId xmlns:p14="http://schemas.microsoft.com/office/powerpoint/2010/main" val="439438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313" fill="hold"/>
                                        <p:tgtEl>
                                          <p:spTgt spid="18"/>
                                        </p:tgtEl>
                                      </p:cBhvr>
                                    </p:cmd>
                                  </p:childTnLst>
                                </p:cTn>
                              </p:par>
                              <p:par>
                                <p:cTn id="7" presetID="1" presetClass="mediacall" presetSubtype="0" fill="hold" nodeType="withEffect">
                                  <p:stCondLst>
                                    <p:cond delay="0"/>
                                  </p:stCondLst>
                                  <p:childTnLst>
                                    <p:cmd type="call" cmd="playFrom(0.0)">
                                      <p:cBhvr>
                                        <p:cTn id="8" dur="4313"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9" repeatCount="indefinite" fill="hold" display="0">
                  <p:stCondLst>
                    <p:cond delay="indefinite"/>
                  </p:stCondLst>
                </p:cTn>
                <p:tgtEl>
                  <p:spTgt spid="18"/>
                </p:tgtEl>
              </p:cMediaNode>
            </p:video>
            <p:seq concurrent="1" nextAc="seek">
              <p:cTn id="10" restart="whenNotActive" fill="hold" evtFilter="cancelBubble" nodeType="interactiveSeq">
                <p:stCondLst>
                  <p:cond evt="onClick" delay="0">
                    <p:tgtEl>
                      <p:spTgt spid="18"/>
                    </p:tgtEl>
                  </p:cond>
                </p:stCondLst>
                <p:endSync evt="end" delay="0">
                  <p:rtn val="all"/>
                </p:endSync>
                <p:childTnLst>
                  <p:par>
                    <p:cTn id="11" fill="hold">
                      <p:stCondLst>
                        <p:cond delay="0"/>
                      </p:stCondLst>
                      <p:childTnLst>
                        <p:par>
                          <p:cTn id="12" fill="hold">
                            <p:stCondLst>
                              <p:cond delay="0"/>
                            </p:stCondLst>
                            <p:childTnLst>
                              <p:par>
                                <p:cTn id="13" presetID="2" presetClass="mediacall" presetSubtype="0" fill="hold" nodeType="withEffect">
                                  <p:stCondLst>
                                    <p:cond delay="0"/>
                                  </p:stCondLst>
                                  <p:childTnLst>
                                    <p:cmd type="call" cmd="togglePause">
                                      <p:cBhvr>
                                        <p:cTn id="14" dur="1" fill="hold"/>
                                        <p:tgtEl>
                                          <p:spTgt spid="18"/>
                                        </p:tgtEl>
                                      </p:cBhvr>
                                    </p:cmd>
                                  </p:childTnLst>
                                </p:cTn>
                              </p:par>
                            </p:childTnLst>
                          </p:cTn>
                        </p:par>
                      </p:childTnLst>
                    </p:cTn>
                  </p:par>
                </p:childTnLst>
              </p:cTn>
              <p:nextCondLst>
                <p:cond evt="onClick" delay="0">
                  <p:tgtEl>
                    <p:spTgt spid="18"/>
                  </p:tgtEl>
                </p:cond>
              </p:nextCondLst>
            </p:seq>
            <p:video>
              <p:cMediaNode vol="80000">
                <p:cTn id="15" repeatCount="indefinite" fill="hold" display="0">
                  <p:stCondLst>
                    <p:cond delay="indefinite"/>
                  </p:stCondLst>
                </p:cTn>
                <p:tgtEl>
                  <p:spTgt spid="19"/>
                </p:tgtEl>
              </p:cMediaNode>
            </p:video>
            <p:seq concurrent="1" nextAc="seek">
              <p:cTn id="16" restart="whenNotActive" fill="hold" evtFilter="cancelBubble" nodeType="interactiveSeq">
                <p:stCondLst>
                  <p:cond evt="onClick" delay="0">
                    <p:tgtEl>
                      <p:spTgt spid="19"/>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withEffect">
                                  <p:stCondLst>
                                    <p:cond delay="0"/>
                                  </p:stCondLst>
                                  <p:childTnLst>
                                    <p:cmd type="call" cmd="togglePause">
                                      <p:cBhvr>
                                        <p:cTn id="20" dur="1" fill="hold"/>
                                        <p:tgtEl>
                                          <p:spTgt spid="19"/>
                                        </p:tgtEl>
                                      </p:cBhvr>
                                    </p:cmd>
                                  </p:childTnLst>
                                </p:cTn>
                              </p:par>
                            </p:childTnLst>
                          </p:cTn>
                        </p:par>
                      </p:childTnLst>
                    </p:cTn>
                  </p:par>
                </p:childTnLst>
              </p:cTn>
              <p:nextCondLst>
                <p:cond evt="onClick" delay="0">
                  <p:tgtEl>
                    <p:spTgt spid="19"/>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44C150-6C7D-FE59-F70E-A62D80068780}"/>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774485E7-2B72-504D-11B9-3D1E309CBDD6}"/>
              </a:ext>
            </a:extLst>
          </p:cNvPr>
          <p:cNvSpPr>
            <a:spLocks noGrp="1"/>
          </p:cNvSpPr>
          <p:nvPr>
            <p:ph type="title"/>
          </p:nvPr>
        </p:nvSpPr>
        <p:spPr>
          <a:xfrm>
            <a:off x="838200" y="4645"/>
            <a:ext cx="10515600" cy="459872"/>
          </a:xfrm>
        </p:spPr>
        <p:txBody>
          <a:bodyPr>
            <a:normAutofit/>
          </a:bodyPr>
          <a:lstStyle/>
          <a:p>
            <a:r>
              <a:rPr lang="en-US" altLang="zh-CN" sz="2400" dirty="0">
                <a:latin typeface="Times New Roman" panose="02020603050405020304" pitchFamily="18" charset="0"/>
                <a:cs typeface="Times New Roman" panose="02020603050405020304" pitchFamily="18" charset="0"/>
              </a:rPr>
              <a:t>4× length generation for </a:t>
            </a:r>
            <a:r>
              <a:rPr lang="en-US" altLang="zh-CN" sz="2400" dirty="0" err="1">
                <a:latin typeface="Times New Roman" panose="02020603050405020304" pitchFamily="18" charset="0"/>
                <a:cs typeface="Times New Roman" panose="02020603050405020304" pitchFamily="18" charset="0"/>
              </a:rPr>
              <a:t>HunyuanVideo</a:t>
            </a:r>
            <a:endParaRPr lang="zh-CN" altLang="en-US" sz="2400" dirty="0">
              <a:latin typeface="Times New Roman" panose="02020603050405020304" pitchFamily="18" charset="0"/>
              <a:cs typeface="Times New Roman" panose="02020603050405020304" pitchFamily="18" charset="0"/>
            </a:endParaRPr>
          </a:p>
        </p:txBody>
      </p:sp>
      <p:sp>
        <p:nvSpPr>
          <p:cNvPr id="7" name="标题 1">
            <a:extLst>
              <a:ext uri="{FF2B5EF4-FFF2-40B4-BE49-F238E27FC236}">
                <a16:creationId xmlns:a16="http://schemas.microsoft.com/office/drawing/2014/main" id="{A1ACDDD4-D2F1-F071-1A7C-C2E6E01C9B1A}"/>
              </a:ext>
            </a:extLst>
          </p:cNvPr>
          <p:cNvSpPr txBox="1">
            <a:spLocks/>
          </p:cNvSpPr>
          <p:nvPr/>
        </p:nvSpPr>
        <p:spPr>
          <a:xfrm>
            <a:off x="338474" y="1118600"/>
            <a:ext cx="2845676" cy="8601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1600" dirty="0">
                <a:latin typeface="Times New Roman" panose="02020603050405020304" pitchFamily="18" charset="0"/>
                <a:cs typeface="Times New Roman" panose="02020603050405020304" pitchFamily="18" charset="0"/>
              </a:rPr>
              <a:t>Original </a:t>
            </a:r>
            <a:r>
              <a:rPr lang="en-US" altLang="zh-CN" sz="1600" dirty="0" err="1">
                <a:latin typeface="Times New Roman" panose="02020603050405020304" pitchFamily="18" charset="0"/>
                <a:cs typeface="Times New Roman" panose="02020603050405020304" pitchFamily="18" charset="0"/>
              </a:rPr>
              <a:t>HunyuanVideo</a:t>
            </a:r>
            <a:endParaRPr lang="en-US" altLang="zh-CN" sz="1600" dirty="0">
              <a:latin typeface="Times New Roman" panose="02020603050405020304" pitchFamily="18" charset="0"/>
              <a:cs typeface="Times New Roman" panose="02020603050405020304" pitchFamily="18" charset="0"/>
            </a:endParaRPr>
          </a:p>
          <a:p>
            <a:pPr algn="ctr"/>
            <a:r>
              <a:rPr lang="en-US" altLang="zh-CN" sz="1600" dirty="0">
                <a:latin typeface="Times New Roman" panose="02020603050405020304" pitchFamily="18" charset="0"/>
                <a:cs typeface="Times New Roman" panose="02020603050405020304" pitchFamily="18" charset="0"/>
              </a:rPr>
              <a:t>Vision Reward: 0.055</a:t>
            </a:r>
          </a:p>
          <a:p>
            <a:pPr algn="ctr"/>
            <a:r>
              <a:rPr lang="en-US" altLang="zh-CN" sz="1600" dirty="0">
                <a:latin typeface="Times New Roman" panose="02020603050405020304" pitchFamily="18" charset="0"/>
                <a:cs typeface="Times New Roman" panose="02020603050405020304" pitchFamily="18" charset="0"/>
              </a:rPr>
              <a:t>Latency: 2895s, Speedup: 1.0×</a:t>
            </a:r>
          </a:p>
          <a:p>
            <a:pPr algn="ctr"/>
            <a:endParaRPr lang="zh-CN" altLang="en-US" sz="1600" dirty="0">
              <a:latin typeface="Times New Roman" panose="02020603050405020304" pitchFamily="18" charset="0"/>
              <a:cs typeface="Times New Roman" panose="02020603050405020304" pitchFamily="18" charset="0"/>
            </a:endParaRPr>
          </a:p>
        </p:txBody>
      </p:sp>
      <p:sp>
        <p:nvSpPr>
          <p:cNvPr id="5" name="标题 1">
            <a:extLst>
              <a:ext uri="{FF2B5EF4-FFF2-40B4-BE49-F238E27FC236}">
                <a16:creationId xmlns:a16="http://schemas.microsoft.com/office/drawing/2014/main" id="{4F231088-1DBB-41CB-79EA-C340A3321E4B}"/>
              </a:ext>
            </a:extLst>
          </p:cNvPr>
          <p:cNvSpPr txBox="1">
            <a:spLocks/>
          </p:cNvSpPr>
          <p:nvPr/>
        </p:nvSpPr>
        <p:spPr>
          <a:xfrm>
            <a:off x="3250324" y="1118598"/>
            <a:ext cx="2845676" cy="8601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1600" dirty="0" err="1">
                <a:latin typeface="Times New Roman" panose="02020603050405020304" pitchFamily="18" charset="0"/>
                <a:cs typeface="Times New Roman" panose="02020603050405020304" pitchFamily="18" charset="0"/>
              </a:rPr>
              <a:t>RiFLEx</a:t>
            </a:r>
            <a:endParaRPr lang="en-US" altLang="zh-CN" sz="1600" dirty="0">
              <a:latin typeface="Times New Roman" panose="02020603050405020304" pitchFamily="18" charset="0"/>
              <a:cs typeface="Times New Roman" panose="02020603050405020304" pitchFamily="18" charset="0"/>
            </a:endParaRPr>
          </a:p>
          <a:p>
            <a:pPr algn="ctr"/>
            <a:r>
              <a:rPr lang="en-US" altLang="zh-CN" sz="1600" dirty="0">
                <a:latin typeface="Times New Roman" panose="02020603050405020304" pitchFamily="18" charset="0"/>
                <a:cs typeface="Times New Roman" panose="02020603050405020304" pitchFamily="18" charset="0"/>
              </a:rPr>
              <a:t>Vision Reward: 0.055</a:t>
            </a:r>
          </a:p>
          <a:p>
            <a:pPr algn="ctr"/>
            <a:r>
              <a:rPr lang="en-US" altLang="zh-CN" sz="1600" dirty="0">
                <a:latin typeface="Times New Roman" panose="02020603050405020304" pitchFamily="18" charset="0"/>
                <a:cs typeface="Times New Roman" panose="02020603050405020304" pitchFamily="18" charset="0"/>
              </a:rPr>
              <a:t>Latency: 2895s, Speedup: 1.0×</a:t>
            </a:r>
          </a:p>
          <a:p>
            <a:pPr algn="ctr"/>
            <a:endParaRPr lang="zh-CN" altLang="en-US" sz="1600" dirty="0">
              <a:latin typeface="Times New Roman" panose="02020603050405020304" pitchFamily="18" charset="0"/>
              <a:cs typeface="Times New Roman" panose="02020603050405020304" pitchFamily="18" charset="0"/>
            </a:endParaRPr>
          </a:p>
        </p:txBody>
      </p:sp>
      <p:sp>
        <p:nvSpPr>
          <p:cNvPr id="11" name="标题 1">
            <a:extLst>
              <a:ext uri="{FF2B5EF4-FFF2-40B4-BE49-F238E27FC236}">
                <a16:creationId xmlns:a16="http://schemas.microsoft.com/office/drawing/2014/main" id="{FF9925E0-41A8-7067-6868-685B04C32590}"/>
              </a:ext>
            </a:extLst>
          </p:cNvPr>
          <p:cNvSpPr txBox="1">
            <a:spLocks/>
          </p:cNvSpPr>
          <p:nvPr/>
        </p:nvSpPr>
        <p:spPr>
          <a:xfrm>
            <a:off x="6162178" y="1118599"/>
            <a:ext cx="2845676" cy="8601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1600" dirty="0" err="1">
                <a:latin typeface="Times New Roman" panose="02020603050405020304" pitchFamily="18" charset="0"/>
                <a:cs typeface="Times New Roman" panose="02020603050405020304" pitchFamily="18" charset="0"/>
              </a:rPr>
              <a:t>LoRA+Spatial</a:t>
            </a:r>
            <a:r>
              <a:rPr lang="en-US" altLang="zh-CN" sz="1600" dirty="0">
                <a:latin typeface="Times New Roman" panose="02020603050405020304" pitchFamily="18" charset="0"/>
                <a:cs typeface="Times New Roman" panose="02020603050405020304" pitchFamily="18" charset="0"/>
              </a:rPr>
              <a:t> Head</a:t>
            </a:r>
          </a:p>
          <a:p>
            <a:pPr algn="ctr"/>
            <a:r>
              <a:rPr lang="en-US" altLang="zh-CN" sz="1600" dirty="0">
                <a:latin typeface="Times New Roman" panose="02020603050405020304" pitchFamily="18" charset="0"/>
                <a:cs typeface="Times New Roman" panose="02020603050405020304" pitchFamily="18" charset="0"/>
              </a:rPr>
              <a:t>Vision Reward: 0.121</a:t>
            </a:r>
          </a:p>
          <a:p>
            <a:pPr algn="ctr"/>
            <a:r>
              <a:rPr lang="en-US" altLang="zh-CN" sz="1600" dirty="0">
                <a:latin typeface="Times New Roman" panose="02020603050405020304" pitchFamily="18" charset="0"/>
                <a:cs typeface="Times New Roman" panose="02020603050405020304" pitchFamily="18" charset="0"/>
              </a:rPr>
              <a:t>Latency: 755s, Speedup: 3.8×</a:t>
            </a:r>
          </a:p>
          <a:p>
            <a:pPr algn="ctr"/>
            <a:endParaRPr lang="zh-CN" altLang="en-US" sz="1600" dirty="0">
              <a:latin typeface="Times New Roman" panose="02020603050405020304" pitchFamily="18" charset="0"/>
              <a:cs typeface="Times New Roman" panose="02020603050405020304" pitchFamily="18" charset="0"/>
            </a:endParaRPr>
          </a:p>
        </p:txBody>
      </p:sp>
      <p:sp>
        <p:nvSpPr>
          <p:cNvPr id="14" name="标题 1">
            <a:extLst>
              <a:ext uri="{FF2B5EF4-FFF2-40B4-BE49-F238E27FC236}">
                <a16:creationId xmlns:a16="http://schemas.microsoft.com/office/drawing/2014/main" id="{9D1E67C8-6B0D-E1F7-7018-A753D6AFCC09}"/>
              </a:ext>
            </a:extLst>
          </p:cNvPr>
          <p:cNvSpPr txBox="1">
            <a:spLocks/>
          </p:cNvSpPr>
          <p:nvPr/>
        </p:nvSpPr>
        <p:spPr>
          <a:xfrm>
            <a:off x="9074032" y="1118598"/>
            <a:ext cx="2845676" cy="8601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1600" dirty="0" err="1">
                <a:latin typeface="Times New Roman" panose="02020603050405020304" pitchFamily="18" charset="0"/>
                <a:cs typeface="Times New Roman" panose="02020603050405020304" pitchFamily="18" charset="0"/>
              </a:rPr>
              <a:t>LoRA+Temporal</a:t>
            </a:r>
            <a:r>
              <a:rPr lang="en-US" altLang="zh-CN" sz="1600" dirty="0">
                <a:latin typeface="Times New Roman" panose="02020603050405020304" pitchFamily="18" charset="0"/>
                <a:cs typeface="Times New Roman" panose="02020603050405020304" pitchFamily="18" charset="0"/>
              </a:rPr>
              <a:t> Head</a:t>
            </a:r>
          </a:p>
          <a:p>
            <a:pPr algn="ctr"/>
            <a:r>
              <a:rPr lang="en-US" altLang="zh-CN" sz="1600" dirty="0">
                <a:latin typeface="Times New Roman" panose="02020603050405020304" pitchFamily="18" charset="0"/>
                <a:cs typeface="Times New Roman" panose="02020603050405020304" pitchFamily="18" charset="0"/>
              </a:rPr>
              <a:t>Vision Reward: 0.021</a:t>
            </a:r>
          </a:p>
          <a:p>
            <a:pPr algn="ctr"/>
            <a:r>
              <a:rPr lang="en-US" altLang="zh-CN" sz="1600" dirty="0">
                <a:latin typeface="Times New Roman" panose="02020603050405020304" pitchFamily="18" charset="0"/>
                <a:cs typeface="Times New Roman" panose="02020603050405020304" pitchFamily="18" charset="0"/>
              </a:rPr>
              <a:t>Latency: 774s, Speedup: 3.7×</a:t>
            </a:r>
          </a:p>
          <a:p>
            <a:pPr algn="ctr"/>
            <a:endParaRPr lang="zh-CN" altLang="en-US" sz="1600" dirty="0">
              <a:latin typeface="Times New Roman" panose="02020603050405020304" pitchFamily="18" charset="0"/>
              <a:cs typeface="Times New Roman" panose="02020603050405020304" pitchFamily="18" charset="0"/>
            </a:endParaRPr>
          </a:p>
        </p:txBody>
      </p:sp>
      <p:pic>
        <p:nvPicPr>
          <p:cNvPr id="15" name="jinbo_hunyuan_509_frames_riflex">
            <a:hlinkClick r:id="" action="ppaction://media"/>
            <a:extLst>
              <a:ext uri="{FF2B5EF4-FFF2-40B4-BE49-F238E27FC236}">
                <a16:creationId xmlns:a16="http://schemas.microsoft.com/office/drawing/2014/main" id="{8EECD343-7D9E-0F39-1129-02D45F2B0063}"/>
              </a:ext>
            </a:extLst>
          </p:cNvPr>
          <p:cNvPicPr>
            <a:picLocks noChangeAspect="1"/>
          </p:cNvPicPr>
          <p:nvPr>
            <a:videoFile r:link="rId2"/>
            <p:extLst>
              <p:ext uri="{DAA4B4D4-6D71-4841-9C94-3DE7FCFB9230}">
                <p14:media xmlns:p14="http://schemas.microsoft.com/office/powerpoint/2010/main" r:embed="rId1"/>
              </p:ext>
            </p:extLst>
          </p:nvPr>
        </p:nvPicPr>
        <p:blipFill>
          <a:blip r:embed="rId19"/>
          <a:stretch>
            <a:fillRect/>
          </a:stretch>
        </p:blipFill>
        <p:spPr>
          <a:xfrm>
            <a:off x="3250322" y="1823701"/>
            <a:ext cx="2845676" cy="1600692"/>
          </a:xfrm>
          <a:prstGeom prst="rect">
            <a:avLst/>
          </a:prstGeom>
        </p:spPr>
      </p:pic>
      <p:pic>
        <p:nvPicPr>
          <p:cNvPr id="16" name="jinbo_hunyuan_509_frames_log_hw_spatial_warmup_2_checkpoint_1200">
            <a:hlinkClick r:id="" action="ppaction://media"/>
            <a:extLst>
              <a:ext uri="{FF2B5EF4-FFF2-40B4-BE49-F238E27FC236}">
                <a16:creationId xmlns:a16="http://schemas.microsoft.com/office/drawing/2014/main" id="{C6FA5291-ECD4-DBFC-D076-273A6D6F3A7F}"/>
              </a:ext>
            </a:extLst>
          </p:cNvPr>
          <p:cNvPicPr>
            <a:picLocks noChangeAspect="1"/>
          </p:cNvPicPr>
          <p:nvPr>
            <a:videoFile r:link="rId4"/>
            <p:extLst>
              <p:ext uri="{DAA4B4D4-6D71-4841-9C94-3DE7FCFB9230}">
                <p14:media xmlns:p14="http://schemas.microsoft.com/office/powerpoint/2010/main" r:embed="rId3"/>
              </p:ext>
            </p:extLst>
          </p:nvPr>
        </p:nvPicPr>
        <p:blipFill>
          <a:blip r:embed="rId20"/>
          <a:stretch>
            <a:fillRect/>
          </a:stretch>
        </p:blipFill>
        <p:spPr>
          <a:xfrm>
            <a:off x="6162177" y="1823700"/>
            <a:ext cx="2845676" cy="1600693"/>
          </a:xfrm>
          <a:prstGeom prst="rect">
            <a:avLst/>
          </a:prstGeom>
        </p:spPr>
      </p:pic>
      <p:pic>
        <p:nvPicPr>
          <p:cNvPr id="17" name="jinbo_hunyuan_509_frames_log_hw_temporal_warmup_2_checkpoint_1200">
            <a:hlinkClick r:id="" action="ppaction://media"/>
            <a:extLst>
              <a:ext uri="{FF2B5EF4-FFF2-40B4-BE49-F238E27FC236}">
                <a16:creationId xmlns:a16="http://schemas.microsoft.com/office/drawing/2014/main" id="{62C6994A-5A64-693E-D9BD-BB26AA7493A8}"/>
              </a:ext>
            </a:extLst>
          </p:cNvPr>
          <p:cNvPicPr>
            <a:picLocks noChangeAspect="1"/>
          </p:cNvPicPr>
          <p:nvPr>
            <a:videoFile r:link="rId6"/>
            <p:extLst>
              <p:ext uri="{DAA4B4D4-6D71-4841-9C94-3DE7FCFB9230}">
                <p14:media xmlns:p14="http://schemas.microsoft.com/office/powerpoint/2010/main" r:embed="rId5"/>
              </p:ext>
            </p:extLst>
          </p:nvPr>
        </p:nvPicPr>
        <p:blipFill>
          <a:blip r:embed="rId21"/>
          <a:stretch>
            <a:fillRect/>
          </a:stretch>
        </p:blipFill>
        <p:spPr>
          <a:xfrm>
            <a:off x="9074031" y="1823699"/>
            <a:ext cx="2845677" cy="1600693"/>
          </a:xfrm>
          <a:prstGeom prst="rect">
            <a:avLst/>
          </a:prstGeom>
        </p:spPr>
      </p:pic>
      <p:sp>
        <p:nvSpPr>
          <p:cNvPr id="18" name="标题 1">
            <a:extLst>
              <a:ext uri="{FF2B5EF4-FFF2-40B4-BE49-F238E27FC236}">
                <a16:creationId xmlns:a16="http://schemas.microsoft.com/office/drawing/2014/main" id="{66587ECA-CC18-C92A-EBE6-FC0D15A2D69B}"/>
              </a:ext>
            </a:extLst>
          </p:cNvPr>
          <p:cNvSpPr txBox="1">
            <a:spLocks/>
          </p:cNvSpPr>
          <p:nvPr/>
        </p:nvSpPr>
        <p:spPr>
          <a:xfrm>
            <a:off x="338474" y="3679198"/>
            <a:ext cx="2845676" cy="8601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1600" dirty="0" err="1">
                <a:latin typeface="Times New Roman" panose="02020603050405020304" pitchFamily="18" charset="0"/>
                <a:cs typeface="Times New Roman" panose="02020603050405020304" pitchFamily="18" charset="0"/>
              </a:rPr>
              <a:t>LongLoRA</a:t>
            </a:r>
            <a:endParaRPr lang="en-US" altLang="zh-CN" sz="1600" dirty="0">
              <a:latin typeface="Times New Roman" panose="02020603050405020304" pitchFamily="18" charset="0"/>
              <a:cs typeface="Times New Roman" panose="02020603050405020304" pitchFamily="18" charset="0"/>
            </a:endParaRPr>
          </a:p>
          <a:p>
            <a:pPr algn="ctr"/>
            <a:r>
              <a:rPr lang="en-US" altLang="zh-CN" sz="1600" dirty="0">
                <a:latin typeface="Times New Roman" panose="02020603050405020304" pitchFamily="18" charset="0"/>
                <a:cs typeface="Times New Roman" panose="02020603050405020304" pitchFamily="18" charset="0"/>
              </a:rPr>
              <a:t>Vision Reward: 0.122</a:t>
            </a:r>
          </a:p>
          <a:p>
            <a:pPr algn="ctr"/>
            <a:r>
              <a:rPr lang="en-US" altLang="zh-CN" sz="1600" dirty="0">
                <a:latin typeface="Times New Roman" panose="02020603050405020304" pitchFamily="18" charset="0"/>
                <a:cs typeface="Times New Roman" panose="02020603050405020304" pitchFamily="18" charset="0"/>
              </a:rPr>
              <a:t>Latency: 803s, Speedup: 3.6×</a:t>
            </a:r>
          </a:p>
          <a:p>
            <a:pPr algn="ctr"/>
            <a:endParaRPr lang="zh-CN" altLang="en-US" sz="1600" dirty="0">
              <a:latin typeface="Times New Roman" panose="02020603050405020304" pitchFamily="18" charset="0"/>
              <a:cs typeface="Times New Roman" panose="02020603050405020304" pitchFamily="18" charset="0"/>
            </a:endParaRPr>
          </a:p>
        </p:txBody>
      </p:sp>
      <p:sp>
        <p:nvSpPr>
          <p:cNvPr id="19" name="标题 1">
            <a:extLst>
              <a:ext uri="{FF2B5EF4-FFF2-40B4-BE49-F238E27FC236}">
                <a16:creationId xmlns:a16="http://schemas.microsoft.com/office/drawing/2014/main" id="{8F9CEFAE-6BE8-8319-53C0-DD7B0078FF1C}"/>
              </a:ext>
            </a:extLst>
          </p:cNvPr>
          <p:cNvSpPr txBox="1">
            <a:spLocks/>
          </p:cNvSpPr>
          <p:nvPr/>
        </p:nvSpPr>
        <p:spPr>
          <a:xfrm>
            <a:off x="3250324" y="3679196"/>
            <a:ext cx="2845676" cy="8601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1600" dirty="0" err="1">
                <a:latin typeface="Times New Roman" panose="02020603050405020304" pitchFamily="18" charset="0"/>
                <a:cs typeface="Times New Roman" panose="02020603050405020304" pitchFamily="18" charset="0"/>
              </a:rPr>
              <a:t>PowerAttention</a:t>
            </a:r>
            <a:endParaRPr lang="en-US" altLang="zh-CN" sz="1600" dirty="0">
              <a:latin typeface="Times New Roman" panose="02020603050405020304" pitchFamily="18" charset="0"/>
              <a:cs typeface="Times New Roman" panose="02020603050405020304" pitchFamily="18" charset="0"/>
            </a:endParaRPr>
          </a:p>
          <a:p>
            <a:pPr algn="ctr"/>
            <a:r>
              <a:rPr lang="en-US" altLang="zh-CN" sz="1600" dirty="0">
                <a:latin typeface="Times New Roman" panose="02020603050405020304" pitchFamily="18" charset="0"/>
                <a:cs typeface="Times New Roman" panose="02020603050405020304" pitchFamily="18" charset="0"/>
              </a:rPr>
              <a:t>Vision Reward: 0.120</a:t>
            </a:r>
          </a:p>
          <a:p>
            <a:pPr algn="ctr"/>
            <a:r>
              <a:rPr lang="en-US" altLang="zh-CN" sz="1600" dirty="0">
                <a:latin typeface="Times New Roman" panose="02020603050405020304" pitchFamily="18" charset="0"/>
                <a:cs typeface="Times New Roman" panose="02020603050405020304" pitchFamily="18" charset="0"/>
              </a:rPr>
              <a:t>Latency: 766s, Speedup: 3.8×</a:t>
            </a:r>
          </a:p>
          <a:p>
            <a:pPr algn="ctr"/>
            <a:endParaRPr lang="zh-CN" altLang="en-US" sz="1600" dirty="0">
              <a:latin typeface="Times New Roman" panose="02020603050405020304" pitchFamily="18" charset="0"/>
              <a:cs typeface="Times New Roman" panose="02020603050405020304" pitchFamily="18" charset="0"/>
            </a:endParaRPr>
          </a:p>
        </p:txBody>
      </p:sp>
      <p:sp>
        <p:nvSpPr>
          <p:cNvPr id="20" name="标题 1">
            <a:extLst>
              <a:ext uri="{FF2B5EF4-FFF2-40B4-BE49-F238E27FC236}">
                <a16:creationId xmlns:a16="http://schemas.microsoft.com/office/drawing/2014/main" id="{23520339-84FF-463F-C0AF-F2EABC038EC0}"/>
              </a:ext>
            </a:extLst>
          </p:cNvPr>
          <p:cNvSpPr txBox="1">
            <a:spLocks/>
          </p:cNvSpPr>
          <p:nvPr/>
        </p:nvSpPr>
        <p:spPr>
          <a:xfrm>
            <a:off x="6162178" y="3679197"/>
            <a:ext cx="2845676" cy="8601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1600" dirty="0" err="1">
                <a:latin typeface="Times New Roman" panose="02020603050405020304" pitchFamily="18" charset="0"/>
                <a:cs typeface="Times New Roman" panose="02020603050405020304" pitchFamily="18" charset="0"/>
              </a:rPr>
              <a:t>LoRA+Full</a:t>
            </a:r>
            <a:r>
              <a:rPr lang="en-US" altLang="zh-CN" sz="1600" dirty="0">
                <a:latin typeface="Times New Roman" panose="02020603050405020304" pitchFamily="18" charset="0"/>
                <a:cs typeface="Times New Roman" panose="02020603050405020304" pitchFamily="18" charset="0"/>
              </a:rPr>
              <a:t> Attention</a:t>
            </a:r>
          </a:p>
          <a:p>
            <a:pPr algn="ctr"/>
            <a:r>
              <a:rPr lang="en-US" altLang="zh-CN" sz="1600" dirty="0">
                <a:latin typeface="Times New Roman" panose="02020603050405020304" pitchFamily="18" charset="0"/>
                <a:cs typeface="Times New Roman" panose="02020603050405020304" pitchFamily="18" charset="0"/>
              </a:rPr>
              <a:t>Vision Reward: 0.055</a:t>
            </a:r>
          </a:p>
          <a:p>
            <a:pPr algn="ctr"/>
            <a:r>
              <a:rPr lang="en-US" altLang="zh-CN" sz="1600" dirty="0">
                <a:latin typeface="Times New Roman" panose="02020603050405020304" pitchFamily="18" charset="0"/>
                <a:cs typeface="Times New Roman" panose="02020603050405020304" pitchFamily="18" charset="0"/>
              </a:rPr>
              <a:t>Latency: 2895s, Speedup: 1.0×</a:t>
            </a:r>
          </a:p>
          <a:p>
            <a:pPr algn="ctr"/>
            <a:endParaRPr lang="zh-CN" altLang="en-US" sz="1600" dirty="0">
              <a:latin typeface="Times New Roman" panose="02020603050405020304" pitchFamily="18" charset="0"/>
              <a:cs typeface="Times New Roman" panose="02020603050405020304" pitchFamily="18" charset="0"/>
            </a:endParaRPr>
          </a:p>
        </p:txBody>
      </p:sp>
      <p:sp>
        <p:nvSpPr>
          <p:cNvPr id="21" name="标题 1">
            <a:extLst>
              <a:ext uri="{FF2B5EF4-FFF2-40B4-BE49-F238E27FC236}">
                <a16:creationId xmlns:a16="http://schemas.microsoft.com/office/drawing/2014/main" id="{1D69A9A2-483A-6FEE-8292-402C34CB3590}"/>
              </a:ext>
            </a:extLst>
          </p:cNvPr>
          <p:cNvSpPr txBox="1">
            <a:spLocks/>
          </p:cNvSpPr>
          <p:nvPr/>
        </p:nvSpPr>
        <p:spPr>
          <a:xfrm>
            <a:off x="9074032" y="3679196"/>
            <a:ext cx="2845676" cy="8601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1600" b="1" dirty="0" err="1">
                <a:latin typeface="Times New Roman" panose="02020603050405020304" pitchFamily="18" charset="0"/>
                <a:cs typeface="Times New Roman" panose="02020603050405020304" pitchFamily="18" charset="0"/>
              </a:rPr>
              <a:t>LoRA+Aura</a:t>
            </a:r>
            <a:r>
              <a:rPr lang="en-US" altLang="zh-CN" sz="1600" b="1" dirty="0">
                <a:latin typeface="Times New Roman" panose="02020603050405020304" pitchFamily="18" charset="0"/>
                <a:cs typeface="Times New Roman" panose="02020603050405020304" pitchFamily="18" charset="0"/>
              </a:rPr>
              <a:t> Attention (Ours)</a:t>
            </a:r>
          </a:p>
          <a:p>
            <a:pPr algn="ctr"/>
            <a:r>
              <a:rPr lang="en-US" altLang="zh-CN" sz="1600" dirty="0">
                <a:latin typeface="Times New Roman" panose="02020603050405020304" pitchFamily="18" charset="0"/>
                <a:cs typeface="Times New Roman" panose="02020603050405020304" pitchFamily="18" charset="0"/>
              </a:rPr>
              <a:t>Vision Reward: </a:t>
            </a:r>
            <a:r>
              <a:rPr lang="en-US" altLang="zh-CN" sz="1600" dirty="0">
                <a:solidFill>
                  <a:srgbClr val="C00000"/>
                </a:solidFill>
                <a:latin typeface="Times New Roman" panose="02020603050405020304" pitchFamily="18" charset="0"/>
                <a:cs typeface="Times New Roman" panose="02020603050405020304" pitchFamily="18" charset="0"/>
              </a:rPr>
              <a:t>0.135</a:t>
            </a:r>
          </a:p>
          <a:p>
            <a:pPr algn="ctr"/>
            <a:r>
              <a:rPr lang="en-US" altLang="zh-CN" sz="1600" dirty="0">
                <a:latin typeface="Times New Roman" panose="02020603050405020304" pitchFamily="18" charset="0"/>
                <a:cs typeface="Times New Roman" panose="02020603050405020304" pitchFamily="18" charset="0"/>
              </a:rPr>
              <a:t>Latency: 774s, Speedup: </a:t>
            </a:r>
            <a:r>
              <a:rPr lang="en-US" altLang="zh-CN" sz="1600" dirty="0">
                <a:solidFill>
                  <a:srgbClr val="C00000"/>
                </a:solidFill>
                <a:latin typeface="Times New Roman" panose="02020603050405020304" pitchFamily="18" charset="0"/>
                <a:cs typeface="Times New Roman" panose="02020603050405020304" pitchFamily="18" charset="0"/>
              </a:rPr>
              <a:t>3.7×</a:t>
            </a:r>
          </a:p>
          <a:p>
            <a:pPr algn="ctr"/>
            <a:endParaRPr lang="zh-CN" altLang="en-US" sz="1600" dirty="0">
              <a:solidFill>
                <a:srgbClr val="C00000"/>
              </a:solidFill>
              <a:latin typeface="Times New Roman" panose="02020603050405020304" pitchFamily="18" charset="0"/>
              <a:cs typeface="Times New Roman" panose="02020603050405020304" pitchFamily="18" charset="0"/>
            </a:endParaRPr>
          </a:p>
        </p:txBody>
      </p:sp>
      <p:pic>
        <p:nvPicPr>
          <p:cNvPr id="3" name="root">
            <a:hlinkClick r:id="" action="ppaction://media"/>
            <a:extLst>
              <a:ext uri="{FF2B5EF4-FFF2-40B4-BE49-F238E27FC236}">
                <a16:creationId xmlns:a16="http://schemas.microsoft.com/office/drawing/2014/main" id="{638C5CEF-F3B6-B901-4180-1BD18D30C0BF}"/>
              </a:ext>
            </a:extLst>
          </p:cNvPr>
          <p:cNvPicPr>
            <a:picLocks noChangeAspect="1"/>
          </p:cNvPicPr>
          <p:nvPr>
            <a:videoFile r:link="rId8"/>
            <p:extLst>
              <p:ext uri="{DAA4B4D4-6D71-4841-9C94-3DE7FCFB9230}">
                <p14:media xmlns:p14="http://schemas.microsoft.com/office/powerpoint/2010/main" r:embed="rId7"/>
              </p:ext>
            </p:extLst>
          </p:nvPr>
        </p:nvPicPr>
        <p:blipFill>
          <a:blip r:embed="rId22"/>
          <a:stretch>
            <a:fillRect/>
          </a:stretch>
        </p:blipFill>
        <p:spPr>
          <a:xfrm>
            <a:off x="338468" y="1823700"/>
            <a:ext cx="2845675" cy="1600692"/>
          </a:xfrm>
          <a:prstGeom prst="rect">
            <a:avLst/>
          </a:prstGeom>
        </p:spPr>
      </p:pic>
      <p:pic>
        <p:nvPicPr>
          <p:cNvPr id="4" name="jinbo_hunyuan_509_frames_lohglora_warmup_2_checkpoint_1200">
            <a:hlinkClick r:id="" action="ppaction://media"/>
            <a:extLst>
              <a:ext uri="{FF2B5EF4-FFF2-40B4-BE49-F238E27FC236}">
                <a16:creationId xmlns:a16="http://schemas.microsoft.com/office/drawing/2014/main" id="{82378CC4-23F8-DEF2-2BD2-ABD7588B80AF}"/>
              </a:ext>
            </a:extLst>
          </p:cNvPr>
          <p:cNvPicPr>
            <a:picLocks noChangeAspect="1"/>
          </p:cNvPicPr>
          <p:nvPr>
            <a:videoFile r:link="rId10"/>
            <p:extLst>
              <p:ext uri="{DAA4B4D4-6D71-4841-9C94-3DE7FCFB9230}">
                <p14:media xmlns:p14="http://schemas.microsoft.com/office/powerpoint/2010/main" r:embed="rId9"/>
              </p:ext>
            </p:extLst>
          </p:nvPr>
        </p:nvPicPr>
        <p:blipFill>
          <a:blip r:embed="rId23"/>
          <a:stretch>
            <a:fillRect/>
          </a:stretch>
        </p:blipFill>
        <p:spPr>
          <a:xfrm>
            <a:off x="338468" y="4375083"/>
            <a:ext cx="2845675" cy="1600692"/>
          </a:xfrm>
          <a:prstGeom prst="rect">
            <a:avLst/>
          </a:prstGeom>
        </p:spPr>
      </p:pic>
      <p:pic>
        <p:nvPicPr>
          <p:cNvPr id="6" name="jinbo_hunyuan_509_frames_log_power_warmup_2_checkpoint_1200">
            <a:hlinkClick r:id="" action="ppaction://media"/>
            <a:extLst>
              <a:ext uri="{FF2B5EF4-FFF2-40B4-BE49-F238E27FC236}">
                <a16:creationId xmlns:a16="http://schemas.microsoft.com/office/drawing/2014/main" id="{63622BD0-18D4-4427-051D-9908E9AFA25D}"/>
              </a:ext>
            </a:extLst>
          </p:cNvPr>
          <p:cNvPicPr>
            <a:picLocks noChangeAspect="1"/>
          </p:cNvPicPr>
          <p:nvPr>
            <a:videoFile r:link="rId12"/>
            <p:extLst>
              <p:ext uri="{DAA4B4D4-6D71-4841-9C94-3DE7FCFB9230}">
                <p14:media xmlns:p14="http://schemas.microsoft.com/office/powerpoint/2010/main" r:embed="rId11"/>
              </p:ext>
            </p:extLst>
          </p:nvPr>
        </p:nvPicPr>
        <p:blipFill>
          <a:blip r:embed="rId24"/>
          <a:stretch>
            <a:fillRect/>
          </a:stretch>
        </p:blipFill>
        <p:spPr>
          <a:xfrm>
            <a:off x="3250324" y="4375083"/>
            <a:ext cx="2845675" cy="1600692"/>
          </a:xfrm>
          <a:prstGeom prst="rect">
            <a:avLst/>
          </a:prstGeom>
        </p:spPr>
      </p:pic>
      <p:pic>
        <p:nvPicPr>
          <p:cNvPr id="8" name="jinbo_hunyuan_509_frames_full">
            <a:hlinkClick r:id="" action="ppaction://media"/>
            <a:extLst>
              <a:ext uri="{FF2B5EF4-FFF2-40B4-BE49-F238E27FC236}">
                <a16:creationId xmlns:a16="http://schemas.microsoft.com/office/drawing/2014/main" id="{F042B6DB-90FA-D84B-B1E5-C18470CCDD5D}"/>
              </a:ext>
            </a:extLst>
          </p:cNvPr>
          <p:cNvPicPr>
            <a:picLocks noChangeAspect="1"/>
          </p:cNvPicPr>
          <p:nvPr>
            <a:videoFile r:link="rId14"/>
            <p:extLst>
              <p:ext uri="{DAA4B4D4-6D71-4841-9C94-3DE7FCFB9230}">
                <p14:media xmlns:p14="http://schemas.microsoft.com/office/powerpoint/2010/main" r:embed="rId13"/>
              </p:ext>
            </p:extLst>
          </p:nvPr>
        </p:nvPicPr>
        <p:blipFill>
          <a:blip r:embed="rId25"/>
          <a:stretch>
            <a:fillRect/>
          </a:stretch>
        </p:blipFill>
        <p:spPr>
          <a:xfrm>
            <a:off x="6162177" y="4375083"/>
            <a:ext cx="2845678" cy="1600694"/>
          </a:xfrm>
          <a:prstGeom prst="rect">
            <a:avLst/>
          </a:prstGeom>
        </p:spPr>
      </p:pic>
      <p:pic>
        <p:nvPicPr>
          <p:cNvPr id="9" name="jinbo_hunyuan_509_frames_log_temporal_warmup_1_6e-5_1200">
            <a:hlinkClick r:id="" action="ppaction://media"/>
            <a:extLst>
              <a:ext uri="{FF2B5EF4-FFF2-40B4-BE49-F238E27FC236}">
                <a16:creationId xmlns:a16="http://schemas.microsoft.com/office/drawing/2014/main" id="{71E91D89-0F6D-474C-C508-B1276EFD0139}"/>
              </a:ext>
            </a:extLst>
          </p:cNvPr>
          <p:cNvPicPr>
            <a:picLocks noChangeAspect="1"/>
          </p:cNvPicPr>
          <p:nvPr>
            <a:videoFile r:link="rId16"/>
            <p:extLst>
              <p:ext uri="{DAA4B4D4-6D71-4841-9C94-3DE7FCFB9230}">
                <p14:media xmlns:p14="http://schemas.microsoft.com/office/powerpoint/2010/main" r:embed="rId15"/>
              </p:ext>
            </p:extLst>
          </p:nvPr>
        </p:nvPicPr>
        <p:blipFill>
          <a:blip r:embed="rId26"/>
          <a:stretch>
            <a:fillRect/>
          </a:stretch>
        </p:blipFill>
        <p:spPr>
          <a:xfrm>
            <a:off x="9074031" y="4375083"/>
            <a:ext cx="2845678" cy="1600694"/>
          </a:xfrm>
          <a:prstGeom prst="rect">
            <a:avLst/>
          </a:prstGeom>
        </p:spPr>
      </p:pic>
      <p:sp>
        <p:nvSpPr>
          <p:cNvPr id="10" name="标题 1">
            <a:extLst>
              <a:ext uri="{FF2B5EF4-FFF2-40B4-BE49-F238E27FC236}">
                <a16:creationId xmlns:a16="http://schemas.microsoft.com/office/drawing/2014/main" id="{02F2CD38-1C8F-05DF-6243-05812ADAFC65}"/>
              </a:ext>
            </a:extLst>
          </p:cNvPr>
          <p:cNvSpPr txBox="1">
            <a:spLocks/>
          </p:cNvSpPr>
          <p:nvPr/>
        </p:nvSpPr>
        <p:spPr>
          <a:xfrm>
            <a:off x="1404107" y="5769731"/>
            <a:ext cx="8623121" cy="8601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1200" i="1" dirty="0">
                <a:latin typeface="Times New Roman" panose="02020603050405020304" pitchFamily="18" charset="0"/>
                <a:cs typeface="Times New Roman" panose="02020603050405020304" pitchFamily="18" charset="0"/>
              </a:rPr>
              <a:t>Prompt: A gentle and curious panda, with soft, fluffy fur and large round eyes, is depicted in a charming watercolor painting. The panda sits at a cozy table in a quaint cafe located in the heart of Paris.</a:t>
            </a:r>
          </a:p>
        </p:txBody>
      </p:sp>
    </p:spTree>
    <p:extLst>
      <p:ext uri="{BB962C8B-B14F-4D97-AF65-F5344CB8AC3E}">
        <p14:creationId xmlns:p14="http://schemas.microsoft.com/office/powerpoint/2010/main" val="56199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1209" fill="hold"/>
                                        <p:tgtEl>
                                          <p:spTgt spid="15"/>
                                        </p:tgtEl>
                                      </p:cBhvr>
                                    </p:cmd>
                                  </p:childTnLst>
                                </p:cTn>
                              </p:par>
                              <p:par>
                                <p:cTn id="7" presetID="1" presetClass="mediacall" presetSubtype="0" fill="hold" nodeType="withEffect">
                                  <p:stCondLst>
                                    <p:cond delay="0"/>
                                  </p:stCondLst>
                                  <p:childTnLst>
                                    <p:cmd type="call" cmd="playFrom(0.0)">
                                      <p:cBhvr>
                                        <p:cTn id="8" dur="21209" fill="hold"/>
                                        <p:tgtEl>
                                          <p:spTgt spid="3"/>
                                        </p:tgtEl>
                                      </p:cBhvr>
                                    </p:cmd>
                                  </p:childTnLst>
                                </p:cTn>
                              </p:par>
                              <p:par>
                                <p:cTn id="9" presetID="1" presetClass="mediacall" presetSubtype="0" fill="hold" nodeType="withEffect">
                                  <p:stCondLst>
                                    <p:cond delay="0"/>
                                  </p:stCondLst>
                                  <p:childTnLst>
                                    <p:cmd type="call" cmd="playFrom(0.0)">
                                      <p:cBhvr>
                                        <p:cTn id="10" dur="21209" fill="hold"/>
                                        <p:tgtEl>
                                          <p:spTgt spid="16"/>
                                        </p:tgtEl>
                                      </p:cBhvr>
                                    </p:cmd>
                                  </p:childTnLst>
                                </p:cTn>
                              </p:par>
                              <p:par>
                                <p:cTn id="11" presetID="1" presetClass="mediacall" presetSubtype="0" fill="hold" nodeType="withEffect">
                                  <p:stCondLst>
                                    <p:cond delay="0"/>
                                  </p:stCondLst>
                                  <p:childTnLst>
                                    <p:cmd type="call" cmd="playFrom(0.0)">
                                      <p:cBhvr>
                                        <p:cTn id="12" dur="21209" fill="hold"/>
                                        <p:tgtEl>
                                          <p:spTgt spid="17"/>
                                        </p:tgtEl>
                                      </p:cBhvr>
                                    </p:cmd>
                                  </p:childTnLst>
                                </p:cTn>
                              </p:par>
                              <p:par>
                                <p:cTn id="13" presetID="1" presetClass="mediacall" presetSubtype="0" fill="hold" nodeType="withEffect">
                                  <p:stCondLst>
                                    <p:cond delay="0"/>
                                  </p:stCondLst>
                                  <p:childTnLst>
                                    <p:cmd type="call" cmd="playFrom(0.0)">
                                      <p:cBhvr>
                                        <p:cTn id="14" dur="21209" fill="hold"/>
                                        <p:tgtEl>
                                          <p:spTgt spid="4"/>
                                        </p:tgtEl>
                                      </p:cBhvr>
                                    </p:cmd>
                                  </p:childTnLst>
                                </p:cTn>
                              </p:par>
                              <p:par>
                                <p:cTn id="15" presetID="1" presetClass="mediacall" presetSubtype="0" fill="hold" nodeType="withEffect">
                                  <p:stCondLst>
                                    <p:cond delay="0"/>
                                  </p:stCondLst>
                                  <p:childTnLst>
                                    <p:cmd type="call" cmd="playFrom(0.0)">
                                      <p:cBhvr>
                                        <p:cTn id="16" dur="21209" fill="hold"/>
                                        <p:tgtEl>
                                          <p:spTgt spid="6"/>
                                        </p:tgtEl>
                                      </p:cBhvr>
                                    </p:cmd>
                                  </p:childTnLst>
                                </p:cTn>
                              </p:par>
                              <p:par>
                                <p:cTn id="17" presetID="1" presetClass="mediacall" presetSubtype="0" fill="hold" nodeType="withEffect">
                                  <p:stCondLst>
                                    <p:cond delay="0"/>
                                  </p:stCondLst>
                                  <p:childTnLst>
                                    <p:cmd type="call" cmd="playFrom(0.0)">
                                      <p:cBhvr>
                                        <p:cTn id="18" dur="21209" fill="hold"/>
                                        <p:tgtEl>
                                          <p:spTgt spid="8"/>
                                        </p:tgtEl>
                                      </p:cBhvr>
                                    </p:cmd>
                                  </p:childTnLst>
                                </p:cTn>
                              </p:par>
                              <p:par>
                                <p:cTn id="19" presetID="1" presetClass="mediacall" presetSubtype="0" fill="hold" nodeType="withEffect">
                                  <p:stCondLst>
                                    <p:cond delay="0"/>
                                  </p:stCondLst>
                                  <p:childTnLst>
                                    <p:cmd type="call" cmd="playFrom(0.0)">
                                      <p:cBhvr>
                                        <p:cTn id="20" dur="21209"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21" repeatCount="indefinite" fill="hold" display="0">
                  <p:stCondLst>
                    <p:cond delay="indefinite"/>
                  </p:stCondLst>
                </p:cTn>
                <p:tgtEl>
                  <p:spTgt spid="15"/>
                </p:tgtEl>
              </p:cMediaNode>
            </p:video>
            <p:seq concurrent="1" nextAc="seek">
              <p:cTn id="22" restart="whenNotActive" fill="hold" evtFilter="cancelBubble" nodeType="interactiveSeq">
                <p:stCondLst>
                  <p:cond evt="onClick" delay="0">
                    <p:tgtEl>
                      <p:spTgt spid="15"/>
                    </p:tgtEl>
                  </p:cond>
                </p:stCondLst>
                <p:endSync evt="end" delay="0">
                  <p:rtn val="all"/>
                </p:endSync>
                <p:childTnLst>
                  <p:par>
                    <p:cTn id="23" fill="hold">
                      <p:stCondLst>
                        <p:cond delay="0"/>
                      </p:stCondLst>
                      <p:childTnLst>
                        <p:par>
                          <p:cTn id="24" fill="hold">
                            <p:stCondLst>
                              <p:cond delay="0"/>
                            </p:stCondLst>
                            <p:childTnLst>
                              <p:par>
                                <p:cTn id="25" presetID="2" presetClass="mediacall" presetSubtype="0" fill="hold" nodeType="withEffect">
                                  <p:stCondLst>
                                    <p:cond delay="0"/>
                                  </p:stCondLst>
                                  <p:childTnLst>
                                    <p:cmd type="call" cmd="togglePause">
                                      <p:cBhvr>
                                        <p:cTn id="26" dur="1" fill="hold"/>
                                        <p:tgtEl>
                                          <p:spTgt spid="15"/>
                                        </p:tgtEl>
                                      </p:cBhvr>
                                    </p:cmd>
                                  </p:childTnLst>
                                </p:cTn>
                              </p:par>
                            </p:childTnLst>
                          </p:cTn>
                        </p:par>
                      </p:childTnLst>
                    </p:cTn>
                  </p:par>
                </p:childTnLst>
              </p:cTn>
              <p:nextCondLst>
                <p:cond evt="onClick" delay="0">
                  <p:tgtEl>
                    <p:spTgt spid="15"/>
                  </p:tgtEl>
                </p:cond>
              </p:nextCondLst>
            </p:seq>
            <p:video>
              <p:cMediaNode vol="80000">
                <p:cTn id="27" repeatCount="indefinite" fill="hold" display="0">
                  <p:stCondLst>
                    <p:cond delay="indefinite"/>
                  </p:stCondLst>
                </p:cTn>
                <p:tgtEl>
                  <p:spTgt spid="3"/>
                </p:tgtEl>
              </p:cMediaNode>
            </p:video>
            <p:seq concurrent="1" nextAc="seek">
              <p:cTn id="28" restart="whenNotActive" fill="hold" evtFilter="cancelBubble" nodeType="interactiveSeq">
                <p:stCondLst>
                  <p:cond evt="onClick" delay="0">
                    <p:tgtEl>
                      <p:spTgt spid="3"/>
                    </p:tgtEl>
                  </p:cond>
                </p:stCondLst>
                <p:endSync evt="end" delay="0">
                  <p:rtn val="all"/>
                </p:endSync>
                <p:childTnLst>
                  <p:par>
                    <p:cTn id="29" fill="hold">
                      <p:stCondLst>
                        <p:cond delay="0"/>
                      </p:stCondLst>
                      <p:childTnLst>
                        <p:par>
                          <p:cTn id="30" fill="hold">
                            <p:stCondLst>
                              <p:cond delay="0"/>
                            </p:stCondLst>
                            <p:childTnLst>
                              <p:par>
                                <p:cTn id="31" presetID="2" presetClass="mediacall" presetSubtype="0" fill="hold" nodeType="withEffect">
                                  <p:stCondLst>
                                    <p:cond delay="0"/>
                                  </p:stCondLst>
                                  <p:childTnLst>
                                    <p:cmd type="call" cmd="togglePause">
                                      <p:cBhvr>
                                        <p:cTn id="32" dur="1" fill="hold"/>
                                        <p:tgtEl>
                                          <p:spTgt spid="3"/>
                                        </p:tgtEl>
                                      </p:cBhvr>
                                    </p:cmd>
                                  </p:childTnLst>
                                </p:cTn>
                              </p:par>
                            </p:childTnLst>
                          </p:cTn>
                        </p:par>
                      </p:childTnLst>
                    </p:cTn>
                  </p:par>
                </p:childTnLst>
              </p:cTn>
              <p:nextCondLst>
                <p:cond evt="onClick" delay="0">
                  <p:tgtEl>
                    <p:spTgt spid="3"/>
                  </p:tgtEl>
                </p:cond>
              </p:nextCondLst>
            </p:seq>
            <p:video>
              <p:cMediaNode vol="80000">
                <p:cTn id="33" repeatCount="indefinite" fill="hold" display="0">
                  <p:stCondLst>
                    <p:cond delay="indefinite"/>
                  </p:stCondLst>
                </p:cTn>
                <p:tgtEl>
                  <p:spTgt spid="16"/>
                </p:tgtEl>
              </p:cMediaNode>
            </p:video>
            <p:seq concurrent="1" nextAc="seek">
              <p:cTn id="34" restart="whenNotActive" fill="hold" evtFilter="cancelBubble" nodeType="interactiveSeq">
                <p:stCondLst>
                  <p:cond evt="onClick" delay="0">
                    <p:tgtEl>
                      <p:spTgt spid="16"/>
                    </p:tgtEl>
                  </p:cond>
                </p:stCondLst>
                <p:endSync evt="end" delay="0">
                  <p:rtn val="all"/>
                </p:endSync>
                <p:childTnLst>
                  <p:par>
                    <p:cTn id="35" fill="hold">
                      <p:stCondLst>
                        <p:cond delay="0"/>
                      </p:stCondLst>
                      <p:childTnLst>
                        <p:par>
                          <p:cTn id="36" fill="hold">
                            <p:stCondLst>
                              <p:cond delay="0"/>
                            </p:stCondLst>
                            <p:childTnLst>
                              <p:par>
                                <p:cTn id="37" presetID="2" presetClass="mediacall" presetSubtype="0" fill="hold" nodeType="withEffect">
                                  <p:stCondLst>
                                    <p:cond delay="0"/>
                                  </p:stCondLst>
                                  <p:childTnLst>
                                    <p:cmd type="call" cmd="togglePause">
                                      <p:cBhvr>
                                        <p:cTn id="38" dur="1" fill="hold"/>
                                        <p:tgtEl>
                                          <p:spTgt spid="16"/>
                                        </p:tgtEl>
                                      </p:cBhvr>
                                    </p:cmd>
                                  </p:childTnLst>
                                </p:cTn>
                              </p:par>
                            </p:childTnLst>
                          </p:cTn>
                        </p:par>
                      </p:childTnLst>
                    </p:cTn>
                  </p:par>
                </p:childTnLst>
              </p:cTn>
              <p:nextCondLst>
                <p:cond evt="onClick" delay="0">
                  <p:tgtEl>
                    <p:spTgt spid="16"/>
                  </p:tgtEl>
                </p:cond>
              </p:nextCondLst>
            </p:seq>
            <p:video>
              <p:cMediaNode vol="80000">
                <p:cTn id="39" repeatCount="indefinite" fill="hold" display="0">
                  <p:stCondLst>
                    <p:cond delay="indefinite"/>
                  </p:stCondLst>
                </p:cTn>
                <p:tgtEl>
                  <p:spTgt spid="17"/>
                </p:tgtEl>
              </p:cMediaNode>
            </p:video>
            <p:seq concurrent="1" nextAc="seek">
              <p:cTn id="40" restart="whenNotActive" fill="hold" evtFilter="cancelBubble" nodeType="interactiveSeq">
                <p:stCondLst>
                  <p:cond evt="onClick" delay="0">
                    <p:tgtEl>
                      <p:spTgt spid="17"/>
                    </p:tgtEl>
                  </p:cond>
                </p:stCondLst>
                <p:endSync evt="end" delay="0">
                  <p:rtn val="all"/>
                </p:endSync>
                <p:childTnLst>
                  <p:par>
                    <p:cTn id="41" fill="hold">
                      <p:stCondLst>
                        <p:cond delay="0"/>
                      </p:stCondLst>
                      <p:childTnLst>
                        <p:par>
                          <p:cTn id="42" fill="hold">
                            <p:stCondLst>
                              <p:cond delay="0"/>
                            </p:stCondLst>
                            <p:childTnLst>
                              <p:par>
                                <p:cTn id="43" presetID="2" presetClass="mediacall" presetSubtype="0" fill="hold" nodeType="withEffect">
                                  <p:stCondLst>
                                    <p:cond delay="0"/>
                                  </p:stCondLst>
                                  <p:childTnLst>
                                    <p:cmd type="call" cmd="togglePause">
                                      <p:cBhvr>
                                        <p:cTn id="44" dur="1" fill="hold"/>
                                        <p:tgtEl>
                                          <p:spTgt spid="17"/>
                                        </p:tgtEl>
                                      </p:cBhvr>
                                    </p:cmd>
                                  </p:childTnLst>
                                </p:cTn>
                              </p:par>
                            </p:childTnLst>
                          </p:cTn>
                        </p:par>
                      </p:childTnLst>
                    </p:cTn>
                  </p:par>
                </p:childTnLst>
              </p:cTn>
              <p:nextCondLst>
                <p:cond evt="onClick" delay="0">
                  <p:tgtEl>
                    <p:spTgt spid="17"/>
                  </p:tgtEl>
                </p:cond>
              </p:nextCondLst>
            </p:seq>
            <p:video>
              <p:cMediaNode vol="80000">
                <p:cTn id="45" repeatCount="indefinite" fill="hold" display="0">
                  <p:stCondLst>
                    <p:cond delay="indefinite"/>
                  </p:stCondLst>
                </p:cTn>
                <p:tgtEl>
                  <p:spTgt spid="4"/>
                </p:tgtEl>
              </p:cMediaNode>
            </p:video>
            <p:seq concurrent="1" nextAc="seek">
              <p:cTn id="46" restart="whenNotActive" fill="hold" evtFilter="cancelBubble" nodeType="interactiveSeq">
                <p:stCondLst>
                  <p:cond evt="onClick" delay="0">
                    <p:tgtEl>
                      <p:spTgt spid="4"/>
                    </p:tgtEl>
                  </p:cond>
                </p:stCondLst>
                <p:endSync evt="end" delay="0">
                  <p:rtn val="all"/>
                </p:endSync>
                <p:childTnLst>
                  <p:par>
                    <p:cTn id="47" fill="hold">
                      <p:stCondLst>
                        <p:cond delay="0"/>
                      </p:stCondLst>
                      <p:childTnLst>
                        <p:par>
                          <p:cTn id="48" fill="hold">
                            <p:stCondLst>
                              <p:cond delay="0"/>
                            </p:stCondLst>
                            <p:childTnLst>
                              <p:par>
                                <p:cTn id="49" presetID="2" presetClass="mediacall" presetSubtype="0" fill="hold" nodeType="withEffect">
                                  <p:stCondLst>
                                    <p:cond delay="0"/>
                                  </p:stCondLst>
                                  <p:childTnLst>
                                    <p:cmd type="call" cmd="togglePause">
                                      <p:cBhvr>
                                        <p:cTn id="50" dur="1" fill="hold"/>
                                        <p:tgtEl>
                                          <p:spTgt spid="4"/>
                                        </p:tgtEl>
                                      </p:cBhvr>
                                    </p:cmd>
                                  </p:childTnLst>
                                </p:cTn>
                              </p:par>
                            </p:childTnLst>
                          </p:cTn>
                        </p:par>
                      </p:childTnLst>
                    </p:cTn>
                  </p:par>
                </p:childTnLst>
              </p:cTn>
              <p:nextCondLst>
                <p:cond evt="onClick" delay="0">
                  <p:tgtEl>
                    <p:spTgt spid="4"/>
                  </p:tgtEl>
                </p:cond>
              </p:nextCondLst>
            </p:seq>
            <p:video>
              <p:cMediaNode vol="80000">
                <p:cTn id="51" repeatCount="indefinite" fill="hold" display="0">
                  <p:stCondLst>
                    <p:cond delay="indefinite"/>
                  </p:stCondLst>
                </p:cTn>
                <p:tgtEl>
                  <p:spTgt spid="6"/>
                </p:tgtEl>
              </p:cMediaNode>
            </p:video>
            <p:seq concurrent="1" nextAc="seek">
              <p:cTn id="52" restart="whenNotActive" fill="hold" evtFilter="cancelBubble" nodeType="interactiveSeq">
                <p:stCondLst>
                  <p:cond evt="onClick" delay="0">
                    <p:tgtEl>
                      <p:spTgt spid="6"/>
                    </p:tgtEl>
                  </p:cond>
                </p:stCondLst>
                <p:endSync evt="end" delay="0">
                  <p:rtn val="all"/>
                </p:endSync>
                <p:childTnLst>
                  <p:par>
                    <p:cTn id="53" fill="hold">
                      <p:stCondLst>
                        <p:cond delay="0"/>
                      </p:stCondLst>
                      <p:childTnLst>
                        <p:par>
                          <p:cTn id="54" fill="hold">
                            <p:stCondLst>
                              <p:cond delay="0"/>
                            </p:stCondLst>
                            <p:childTnLst>
                              <p:par>
                                <p:cTn id="55" presetID="2" presetClass="mediacall" presetSubtype="0" fill="hold" nodeType="withEffect">
                                  <p:stCondLst>
                                    <p:cond delay="0"/>
                                  </p:stCondLst>
                                  <p:childTnLst>
                                    <p:cmd type="call" cmd="togglePause">
                                      <p:cBhvr>
                                        <p:cTn id="56" dur="1" fill="hold"/>
                                        <p:tgtEl>
                                          <p:spTgt spid="6"/>
                                        </p:tgtEl>
                                      </p:cBhvr>
                                    </p:cmd>
                                  </p:childTnLst>
                                </p:cTn>
                              </p:par>
                            </p:childTnLst>
                          </p:cTn>
                        </p:par>
                      </p:childTnLst>
                    </p:cTn>
                  </p:par>
                </p:childTnLst>
              </p:cTn>
              <p:nextCondLst>
                <p:cond evt="onClick" delay="0">
                  <p:tgtEl>
                    <p:spTgt spid="6"/>
                  </p:tgtEl>
                </p:cond>
              </p:nextCondLst>
            </p:seq>
            <p:video>
              <p:cMediaNode vol="80000">
                <p:cTn id="57" repeatCount="indefinite" fill="hold" display="0">
                  <p:stCondLst>
                    <p:cond delay="indefinite"/>
                  </p:stCondLst>
                </p:cTn>
                <p:tgtEl>
                  <p:spTgt spid="8"/>
                </p:tgtEl>
              </p:cMediaNode>
            </p:video>
            <p:seq concurrent="1" nextAc="seek">
              <p:cTn id="58" restart="whenNotActive" fill="hold" evtFilter="cancelBubble" nodeType="interactiveSeq">
                <p:stCondLst>
                  <p:cond evt="onClick" delay="0">
                    <p:tgtEl>
                      <p:spTgt spid="8"/>
                    </p:tgtEl>
                  </p:cond>
                </p:stCondLst>
                <p:endSync evt="end" delay="0">
                  <p:rtn val="all"/>
                </p:endSync>
                <p:childTnLst>
                  <p:par>
                    <p:cTn id="59" fill="hold">
                      <p:stCondLst>
                        <p:cond delay="0"/>
                      </p:stCondLst>
                      <p:childTnLst>
                        <p:par>
                          <p:cTn id="60" fill="hold">
                            <p:stCondLst>
                              <p:cond delay="0"/>
                            </p:stCondLst>
                            <p:childTnLst>
                              <p:par>
                                <p:cTn id="61" presetID="2" presetClass="mediacall" presetSubtype="0" fill="hold" nodeType="withEffect">
                                  <p:stCondLst>
                                    <p:cond delay="0"/>
                                  </p:stCondLst>
                                  <p:childTnLst>
                                    <p:cmd type="call" cmd="togglePause">
                                      <p:cBhvr>
                                        <p:cTn id="62" dur="1" fill="hold"/>
                                        <p:tgtEl>
                                          <p:spTgt spid="8"/>
                                        </p:tgtEl>
                                      </p:cBhvr>
                                    </p:cmd>
                                  </p:childTnLst>
                                </p:cTn>
                              </p:par>
                            </p:childTnLst>
                          </p:cTn>
                        </p:par>
                      </p:childTnLst>
                    </p:cTn>
                  </p:par>
                </p:childTnLst>
              </p:cTn>
              <p:nextCondLst>
                <p:cond evt="onClick" delay="0">
                  <p:tgtEl>
                    <p:spTgt spid="8"/>
                  </p:tgtEl>
                </p:cond>
              </p:nextCondLst>
            </p:seq>
            <p:video>
              <p:cMediaNode vol="80000">
                <p:cTn id="63" repeatCount="indefinite" fill="hold" display="0">
                  <p:stCondLst>
                    <p:cond delay="indefinite"/>
                  </p:stCondLst>
                </p:cTn>
                <p:tgtEl>
                  <p:spTgt spid="9"/>
                </p:tgtEl>
              </p:cMediaNode>
            </p:video>
            <p:seq concurrent="1" nextAc="seek">
              <p:cTn id="64" restart="whenNotActive" fill="hold" evtFilter="cancelBubble" nodeType="interactiveSeq">
                <p:stCondLst>
                  <p:cond evt="onClick" delay="0">
                    <p:tgtEl>
                      <p:spTgt spid="9"/>
                    </p:tgtEl>
                  </p:cond>
                </p:stCondLst>
                <p:endSync evt="end" delay="0">
                  <p:rtn val="all"/>
                </p:endSync>
                <p:childTnLst>
                  <p:par>
                    <p:cTn id="65" fill="hold">
                      <p:stCondLst>
                        <p:cond delay="0"/>
                      </p:stCondLst>
                      <p:childTnLst>
                        <p:par>
                          <p:cTn id="66" fill="hold">
                            <p:stCondLst>
                              <p:cond delay="0"/>
                            </p:stCondLst>
                            <p:childTnLst>
                              <p:par>
                                <p:cTn id="67" presetID="2" presetClass="mediacall" presetSubtype="0" fill="hold" nodeType="withEffect">
                                  <p:stCondLst>
                                    <p:cond delay="0"/>
                                  </p:stCondLst>
                                  <p:childTnLst>
                                    <p:cmd type="call" cmd="togglePause">
                                      <p:cBhvr>
                                        <p:cTn id="68"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5AC4E6-84B2-A74E-D149-A896D3BF50CD}"/>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077BE92C-08A7-C3E5-BFBE-1E9E945DA5BB}"/>
              </a:ext>
            </a:extLst>
          </p:cNvPr>
          <p:cNvSpPr>
            <a:spLocks noGrp="1"/>
          </p:cNvSpPr>
          <p:nvPr>
            <p:ph type="title"/>
          </p:nvPr>
        </p:nvSpPr>
        <p:spPr>
          <a:xfrm>
            <a:off x="838200" y="4645"/>
            <a:ext cx="10515600" cy="411915"/>
          </a:xfrm>
        </p:spPr>
        <p:txBody>
          <a:bodyPr>
            <a:noAutofit/>
          </a:bodyPr>
          <a:lstStyle/>
          <a:p>
            <a:r>
              <a:rPr lang="en-US" altLang="zh-CN" sz="2400" dirty="0">
                <a:latin typeface="Times New Roman" panose="02020603050405020304" pitchFamily="18" charset="0"/>
                <a:cs typeface="Times New Roman" panose="02020603050405020304" pitchFamily="18" charset="0"/>
              </a:rPr>
              <a:t>4× length generation for Mochi 1</a:t>
            </a:r>
            <a:endParaRPr lang="zh-CN" altLang="en-US" sz="2400" dirty="0">
              <a:latin typeface="Times New Roman" panose="02020603050405020304" pitchFamily="18" charset="0"/>
              <a:cs typeface="Times New Roman" panose="02020603050405020304" pitchFamily="18" charset="0"/>
            </a:endParaRPr>
          </a:p>
        </p:txBody>
      </p:sp>
      <p:sp>
        <p:nvSpPr>
          <p:cNvPr id="7" name="标题 1">
            <a:extLst>
              <a:ext uri="{FF2B5EF4-FFF2-40B4-BE49-F238E27FC236}">
                <a16:creationId xmlns:a16="http://schemas.microsoft.com/office/drawing/2014/main" id="{301404F3-1D0A-D4F0-C2F0-3FA1AD0DBABE}"/>
              </a:ext>
            </a:extLst>
          </p:cNvPr>
          <p:cNvSpPr txBox="1">
            <a:spLocks/>
          </p:cNvSpPr>
          <p:nvPr/>
        </p:nvSpPr>
        <p:spPr>
          <a:xfrm>
            <a:off x="1761299" y="950404"/>
            <a:ext cx="2845676" cy="8601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1600" dirty="0">
                <a:latin typeface="Times New Roman" panose="02020603050405020304" pitchFamily="18" charset="0"/>
                <a:cs typeface="Times New Roman" panose="02020603050405020304" pitchFamily="18" charset="0"/>
              </a:rPr>
              <a:t>Original Mochi 1</a:t>
            </a:r>
          </a:p>
          <a:p>
            <a:pPr algn="ctr"/>
            <a:r>
              <a:rPr lang="en-US" altLang="zh-CN" sz="1600" dirty="0">
                <a:latin typeface="Times New Roman" panose="02020603050405020304" pitchFamily="18" charset="0"/>
                <a:cs typeface="Times New Roman" panose="02020603050405020304" pitchFamily="18" charset="0"/>
              </a:rPr>
              <a:t>Vision Reward: -0.024</a:t>
            </a:r>
          </a:p>
          <a:p>
            <a:pPr algn="ctr"/>
            <a:r>
              <a:rPr lang="en-US" altLang="zh-CN" sz="1600" dirty="0">
                <a:latin typeface="Times New Roman" panose="02020603050405020304" pitchFamily="18" charset="0"/>
                <a:cs typeface="Times New Roman" panose="02020603050405020304" pitchFamily="18" charset="0"/>
              </a:rPr>
              <a:t>Latency: 992s, Speedup: 1.0×</a:t>
            </a:r>
          </a:p>
          <a:p>
            <a:pPr algn="ctr"/>
            <a:endParaRPr lang="zh-CN" altLang="en-US" sz="1600" dirty="0">
              <a:latin typeface="Times New Roman" panose="02020603050405020304" pitchFamily="18" charset="0"/>
              <a:cs typeface="Times New Roman" panose="02020603050405020304" pitchFamily="18" charset="0"/>
            </a:endParaRPr>
          </a:p>
        </p:txBody>
      </p:sp>
      <p:sp>
        <p:nvSpPr>
          <p:cNvPr id="11" name="标题 1">
            <a:extLst>
              <a:ext uri="{FF2B5EF4-FFF2-40B4-BE49-F238E27FC236}">
                <a16:creationId xmlns:a16="http://schemas.microsoft.com/office/drawing/2014/main" id="{91B17E1B-E270-60D5-B2B8-C76519C097C2}"/>
              </a:ext>
            </a:extLst>
          </p:cNvPr>
          <p:cNvSpPr txBox="1">
            <a:spLocks/>
          </p:cNvSpPr>
          <p:nvPr/>
        </p:nvSpPr>
        <p:spPr>
          <a:xfrm>
            <a:off x="4706246" y="950406"/>
            <a:ext cx="2845676" cy="8601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1600" dirty="0" err="1">
                <a:latin typeface="Times New Roman" panose="02020603050405020304" pitchFamily="18" charset="0"/>
                <a:cs typeface="Times New Roman" panose="02020603050405020304" pitchFamily="18" charset="0"/>
              </a:rPr>
              <a:t>LoRA+Spatial</a:t>
            </a:r>
            <a:r>
              <a:rPr lang="en-US" altLang="zh-CN" sz="1600" dirty="0">
                <a:latin typeface="Times New Roman" panose="02020603050405020304" pitchFamily="18" charset="0"/>
                <a:cs typeface="Times New Roman" panose="02020603050405020304" pitchFamily="18" charset="0"/>
              </a:rPr>
              <a:t> Head</a:t>
            </a:r>
          </a:p>
          <a:p>
            <a:pPr algn="ctr"/>
            <a:r>
              <a:rPr lang="en-US" altLang="zh-CN" sz="1600" dirty="0">
                <a:latin typeface="Times New Roman" panose="02020603050405020304" pitchFamily="18" charset="0"/>
                <a:cs typeface="Times New Roman" panose="02020603050405020304" pitchFamily="18" charset="0"/>
              </a:rPr>
              <a:t>Vision Reward: 0.046</a:t>
            </a:r>
          </a:p>
          <a:p>
            <a:pPr algn="ctr"/>
            <a:r>
              <a:rPr lang="en-US" altLang="zh-CN" sz="1600" dirty="0">
                <a:latin typeface="Times New Roman" panose="02020603050405020304" pitchFamily="18" charset="0"/>
                <a:cs typeface="Times New Roman" panose="02020603050405020304" pitchFamily="18" charset="0"/>
              </a:rPr>
              <a:t>Latency: 382s, Speedup: 2.6×</a:t>
            </a:r>
          </a:p>
          <a:p>
            <a:pPr algn="ctr"/>
            <a:endParaRPr lang="zh-CN" altLang="en-US" sz="1600" dirty="0">
              <a:latin typeface="Times New Roman" panose="02020603050405020304" pitchFamily="18" charset="0"/>
              <a:cs typeface="Times New Roman" panose="02020603050405020304" pitchFamily="18" charset="0"/>
            </a:endParaRPr>
          </a:p>
        </p:txBody>
      </p:sp>
      <p:sp>
        <p:nvSpPr>
          <p:cNvPr id="14" name="标题 1">
            <a:extLst>
              <a:ext uri="{FF2B5EF4-FFF2-40B4-BE49-F238E27FC236}">
                <a16:creationId xmlns:a16="http://schemas.microsoft.com/office/drawing/2014/main" id="{2F3B42E5-299F-8574-53AE-AA0D07ACB9CE}"/>
              </a:ext>
            </a:extLst>
          </p:cNvPr>
          <p:cNvSpPr txBox="1">
            <a:spLocks/>
          </p:cNvSpPr>
          <p:nvPr/>
        </p:nvSpPr>
        <p:spPr>
          <a:xfrm>
            <a:off x="7651193" y="950404"/>
            <a:ext cx="2845676" cy="8601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1600" dirty="0" err="1">
                <a:latin typeface="Times New Roman" panose="02020603050405020304" pitchFamily="18" charset="0"/>
                <a:cs typeface="Times New Roman" panose="02020603050405020304" pitchFamily="18" charset="0"/>
              </a:rPr>
              <a:t>LoRA+Temporal</a:t>
            </a:r>
            <a:r>
              <a:rPr lang="en-US" altLang="zh-CN" sz="1600" dirty="0">
                <a:latin typeface="Times New Roman" panose="02020603050405020304" pitchFamily="18" charset="0"/>
                <a:cs typeface="Times New Roman" panose="02020603050405020304" pitchFamily="18" charset="0"/>
              </a:rPr>
              <a:t> Head</a:t>
            </a:r>
          </a:p>
          <a:p>
            <a:pPr algn="ctr"/>
            <a:r>
              <a:rPr lang="en-US" altLang="zh-CN" sz="1600" dirty="0">
                <a:latin typeface="Times New Roman" panose="02020603050405020304" pitchFamily="18" charset="0"/>
                <a:cs typeface="Times New Roman" panose="02020603050405020304" pitchFamily="18" charset="0"/>
              </a:rPr>
              <a:t>Vision Reward: 0.008</a:t>
            </a:r>
          </a:p>
          <a:p>
            <a:pPr algn="ctr"/>
            <a:r>
              <a:rPr lang="en-US" altLang="zh-CN" sz="1600" dirty="0">
                <a:latin typeface="Times New Roman" panose="02020603050405020304" pitchFamily="18" charset="0"/>
                <a:cs typeface="Times New Roman" panose="02020603050405020304" pitchFamily="18" charset="0"/>
              </a:rPr>
              <a:t>Latency: 393s, Speedup: 2.5×</a:t>
            </a:r>
          </a:p>
          <a:p>
            <a:pPr algn="ctr"/>
            <a:endParaRPr lang="zh-CN" altLang="en-US" sz="1600" dirty="0">
              <a:latin typeface="Times New Roman" panose="02020603050405020304" pitchFamily="18" charset="0"/>
              <a:cs typeface="Times New Roman" panose="02020603050405020304" pitchFamily="18" charset="0"/>
            </a:endParaRPr>
          </a:p>
        </p:txBody>
      </p:sp>
      <p:sp>
        <p:nvSpPr>
          <p:cNvPr id="18" name="标题 1">
            <a:extLst>
              <a:ext uri="{FF2B5EF4-FFF2-40B4-BE49-F238E27FC236}">
                <a16:creationId xmlns:a16="http://schemas.microsoft.com/office/drawing/2014/main" id="{02025813-F003-1394-9DB7-E46C1F1E358A}"/>
              </a:ext>
            </a:extLst>
          </p:cNvPr>
          <p:cNvSpPr txBox="1">
            <a:spLocks/>
          </p:cNvSpPr>
          <p:nvPr/>
        </p:nvSpPr>
        <p:spPr>
          <a:xfrm>
            <a:off x="446216" y="3636981"/>
            <a:ext cx="2845676" cy="8601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1600" dirty="0" err="1">
                <a:latin typeface="Times New Roman" panose="02020603050405020304" pitchFamily="18" charset="0"/>
                <a:cs typeface="Times New Roman" panose="02020603050405020304" pitchFamily="18" charset="0"/>
              </a:rPr>
              <a:t>LongLoRA</a:t>
            </a:r>
            <a:endParaRPr lang="en-US" altLang="zh-CN" sz="1600" dirty="0">
              <a:latin typeface="Times New Roman" panose="02020603050405020304" pitchFamily="18" charset="0"/>
              <a:cs typeface="Times New Roman" panose="02020603050405020304" pitchFamily="18" charset="0"/>
            </a:endParaRPr>
          </a:p>
          <a:p>
            <a:pPr algn="ctr"/>
            <a:r>
              <a:rPr lang="en-US" altLang="zh-CN" sz="1600" dirty="0">
                <a:latin typeface="Times New Roman" panose="02020603050405020304" pitchFamily="18" charset="0"/>
                <a:cs typeface="Times New Roman" panose="02020603050405020304" pitchFamily="18" charset="0"/>
              </a:rPr>
              <a:t>Vision Reward: 0.006</a:t>
            </a:r>
          </a:p>
          <a:p>
            <a:pPr algn="ctr"/>
            <a:r>
              <a:rPr lang="en-US" altLang="zh-CN" sz="1600" dirty="0">
                <a:latin typeface="Times New Roman" panose="02020603050405020304" pitchFamily="18" charset="0"/>
                <a:cs typeface="Times New Roman" panose="02020603050405020304" pitchFamily="18" charset="0"/>
              </a:rPr>
              <a:t>Latency: 426s, Speedup: 2.3×</a:t>
            </a:r>
          </a:p>
          <a:p>
            <a:pPr algn="ctr"/>
            <a:endParaRPr lang="zh-CN" altLang="en-US" sz="1600" dirty="0">
              <a:latin typeface="Times New Roman" panose="02020603050405020304" pitchFamily="18" charset="0"/>
              <a:cs typeface="Times New Roman" panose="02020603050405020304" pitchFamily="18" charset="0"/>
            </a:endParaRPr>
          </a:p>
        </p:txBody>
      </p:sp>
      <p:sp>
        <p:nvSpPr>
          <p:cNvPr id="19" name="标题 1">
            <a:extLst>
              <a:ext uri="{FF2B5EF4-FFF2-40B4-BE49-F238E27FC236}">
                <a16:creationId xmlns:a16="http://schemas.microsoft.com/office/drawing/2014/main" id="{7C71ECA1-905A-6C44-E71D-E9EB4C88A38B}"/>
              </a:ext>
            </a:extLst>
          </p:cNvPr>
          <p:cNvSpPr txBox="1">
            <a:spLocks/>
          </p:cNvSpPr>
          <p:nvPr/>
        </p:nvSpPr>
        <p:spPr>
          <a:xfrm>
            <a:off x="3358066" y="3636979"/>
            <a:ext cx="2845676" cy="8601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1600" dirty="0" err="1">
                <a:latin typeface="Times New Roman" panose="02020603050405020304" pitchFamily="18" charset="0"/>
                <a:cs typeface="Times New Roman" panose="02020603050405020304" pitchFamily="18" charset="0"/>
              </a:rPr>
              <a:t>PowerAttention</a:t>
            </a:r>
            <a:endParaRPr lang="en-US" altLang="zh-CN" sz="1600" dirty="0">
              <a:latin typeface="Times New Roman" panose="02020603050405020304" pitchFamily="18" charset="0"/>
              <a:cs typeface="Times New Roman" panose="02020603050405020304" pitchFamily="18" charset="0"/>
            </a:endParaRPr>
          </a:p>
          <a:p>
            <a:pPr algn="ctr"/>
            <a:r>
              <a:rPr lang="en-US" altLang="zh-CN" sz="1600" dirty="0">
                <a:latin typeface="Times New Roman" panose="02020603050405020304" pitchFamily="18" charset="0"/>
                <a:cs typeface="Times New Roman" panose="02020603050405020304" pitchFamily="18" charset="0"/>
              </a:rPr>
              <a:t>Vision Reward: 0.097</a:t>
            </a:r>
          </a:p>
          <a:p>
            <a:pPr algn="ctr"/>
            <a:r>
              <a:rPr lang="en-US" altLang="zh-CN" sz="1600" dirty="0">
                <a:latin typeface="Times New Roman" panose="02020603050405020304" pitchFamily="18" charset="0"/>
                <a:cs typeface="Times New Roman" panose="02020603050405020304" pitchFamily="18" charset="0"/>
              </a:rPr>
              <a:t>Latency: 381s, Speedup: 2.6×</a:t>
            </a:r>
          </a:p>
          <a:p>
            <a:pPr algn="ctr"/>
            <a:endParaRPr lang="zh-CN" altLang="en-US" sz="1600" dirty="0">
              <a:latin typeface="Times New Roman" panose="02020603050405020304" pitchFamily="18" charset="0"/>
              <a:cs typeface="Times New Roman" panose="02020603050405020304" pitchFamily="18" charset="0"/>
            </a:endParaRPr>
          </a:p>
        </p:txBody>
      </p:sp>
      <p:sp>
        <p:nvSpPr>
          <p:cNvPr id="20" name="标题 1">
            <a:extLst>
              <a:ext uri="{FF2B5EF4-FFF2-40B4-BE49-F238E27FC236}">
                <a16:creationId xmlns:a16="http://schemas.microsoft.com/office/drawing/2014/main" id="{FA505DB7-31E2-1EA4-3A4E-5C4E27E55B39}"/>
              </a:ext>
            </a:extLst>
          </p:cNvPr>
          <p:cNvSpPr txBox="1">
            <a:spLocks/>
          </p:cNvSpPr>
          <p:nvPr/>
        </p:nvSpPr>
        <p:spPr>
          <a:xfrm>
            <a:off x="6269920" y="3636980"/>
            <a:ext cx="2845676" cy="8601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1600" dirty="0" err="1">
                <a:latin typeface="Times New Roman" panose="02020603050405020304" pitchFamily="18" charset="0"/>
                <a:cs typeface="Times New Roman" panose="02020603050405020304" pitchFamily="18" charset="0"/>
              </a:rPr>
              <a:t>LoRA+Full</a:t>
            </a:r>
            <a:r>
              <a:rPr lang="en-US" altLang="zh-CN" sz="1600" dirty="0">
                <a:latin typeface="Times New Roman" panose="02020603050405020304" pitchFamily="18" charset="0"/>
                <a:cs typeface="Times New Roman" panose="02020603050405020304" pitchFamily="18" charset="0"/>
              </a:rPr>
              <a:t> Attention</a:t>
            </a:r>
          </a:p>
          <a:p>
            <a:pPr algn="ctr"/>
            <a:r>
              <a:rPr lang="en-US" altLang="zh-CN" sz="1600" dirty="0">
                <a:latin typeface="Times New Roman" panose="02020603050405020304" pitchFamily="18" charset="0"/>
                <a:cs typeface="Times New Roman" panose="02020603050405020304" pitchFamily="18" charset="0"/>
              </a:rPr>
              <a:t>Vision Reward: 0.056</a:t>
            </a:r>
          </a:p>
          <a:p>
            <a:pPr algn="ctr"/>
            <a:r>
              <a:rPr lang="en-US" altLang="zh-CN" sz="1600" dirty="0">
                <a:latin typeface="Times New Roman" panose="02020603050405020304" pitchFamily="18" charset="0"/>
                <a:cs typeface="Times New Roman" panose="02020603050405020304" pitchFamily="18" charset="0"/>
              </a:rPr>
              <a:t>Latency: 992s, Speedup: 1.0×</a:t>
            </a:r>
          </a:p>
          <a:p>
            <a:pPr algn="ctr"/>
            <a:endParaRPr lang="zh-CN" altLang="en-US" sz="1600" dirty="0">
              <a:latin typeface="Times New Roman" panose="02020603050405020304" pitchFamily="18" charset="0"/>
              <a:cs typeface="Times New Roman" panose="02020603050405020304" pitchFamily="18" charset="0"/>
            </a:endParaRPr>
          </a:p>
        </p:txBody>
      </p:sp>
      <p:sp>
        <p:nvSpPr>
          <p:cNvPr id="21" name="标题 1">
            <a:extLst>
              <a:ext uri="{FF2B5EF4-FFF2-40B4-BE49-F238E27FC236}">
                <a16:creationId xmlns:a16="http://schemas.microsoft.com/office/drawing/2014/main" id="{2C5719E9-9782-953E-7039-3BBFB83645D8}"/>
              </a:ext>
            </a:extLst>
          </p:cNvPr>
          <p:cNvSpPr txBox="1">
            <a:spLocks/>
          </p:cNvSpPr>
          <p:nvPr/>
        </p:nvSpPr>
        <p:spPr>
          <a:xfrm>
            <a:off x="9181774" y="3636979"/>
            <a:ext cx="2845676" cy="8601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1600" b="1" dirty="0" err="1">
                <a:latin typeface="Times New Roman" panose="02020603050405020304" pitchFamily="18" charset="0"/>
                <a:cs typeface="Times New Roman" panose="02020603050405020304" pitchFamily="18" charset="0"/>
              </a:rPr>
              <a:t>LoRA+Aura</a:t>
            </a:r>
            <a:r>
              <a:rPr lang="en-US" altLang="zh-CN" sz="1600" b="1" dirty="0">
                <a:latin typeface="Times New Roman" panose="02020603050405020304" pitchFamily="18" charset="0"/>
                <a:cs typeface="Times New Roman" panose="02020603050405020304" pitchFamily="18" charset="0"/>
              </a:rPr>
              <a:t> Attention (Ours)</a:t>
            </a:r>
          </a:p>
          <a:p>
            <a:pPr algn="ctr"/>
            <a:r>
              <a:rPr lang="en-US" altLang="zh-CN" sz="1600" dirty="0">
                <a:latin typeface="Times New Roman" panose="02020603050405020304" pitchFamily="18" charset="0"/>
                <a:cs typeface="Times New Roman" panose="02020603050405020304" pitchFamily="18" charset="0"/>
              </a:rPr>
              <a:t>Vision Reward: </a:t>
            </a:r>
            <a:r>
              <a:rPr lang="en-US" altLang="zh-CN" sz="1600" dirty="0">
                <a:solidFill>
                  <a:srgbClr val="C00000"/>
                </a:solidFill>
                <a:latin typeface="Times New Roman" panose="02020603050405020304" pitchFamily="18" charset="0"/>
                <a:cs typeface="Times New Roman" panose="02020603050405020304" pitchFamily="18" charset="0"/>
              </a:rPr>
              <a:t>0.097</a:t>
            </a:r>
          </a:p>
          <a:p>
            <a:pPr algn="ctr"/>
            <a:r>
              <a:rPr lang="en-US" altLang="zh-CN" sz="1600" dirty="0">
                <a:latin typeface="Times New Roman" panose="02020603050405020304" pitchFamily="18" charset="0"/>
                <a:cs typeface="Times New Roman" panose="02020603050405020304" pitchFamily="18" charset="0"/>
              </a:rPr>
              <a:t>Latency: 386s, Speedup: </a:t>
            </a:r>
            <a:r>
              <a:rPr lang="en-US" altLang="zh-CN" sz="1600" dirty="0">
                <a:solidFill>
                  <a:srgbClr val="C00000"/>
                </a:solidFill>
                <a:latin typeface="Times New Roman" panose="02020603050405020304" pitchFamily="18" charset="0"/>
                <a:cs typeface="Times New Roman" panose="02020603050405020304" pitchFamily="18" charset="0"/>
              </a:rPr>
              <a:t>2.6×</a:t>
            </a:r>
          </a:p>
          <a:p>
            <a:pPr algn="ctr"/>
            <a:endParaRPr lang="zh-CN" altLang="en-US" sz="1600" dirty="0">
              <a:solidFill>
                <a:srgbClr val="C00000"/>
              </a:solidFill>
              <a:latin typeface="Times New Roman" panose="02020603050405020304" pitchFamily="18" charset="0"/>
              <a:cs typeface="Times New Roman" panose="02020603050405020304" pitchFamily="18" charset="0"/>
            </a:endParaRPr>
          </a:p>
        </p:txBody>
      </p:sp>
      <p:sp>
        <p:nvSpPr>
          <p:cNvPr id="10" name="标题 1">
            <a:extLst>
              <a:ext uri="{FF2B5EF4-FFF2-40B4-BE49-F238E27FC236}">
                <a16:creationId xmlns:a16="http://schemas.microsoft.com/office/drawing/2014/main" id="{CC124EA6-FA76-6F21-37D7-B632298BF0E4}"/>
              </a:ext>
            </a:extLst>
          </p:cNvPr>
          <p:cNvSpPr txBox="1">
            <a:spLocks/>
          </p:cNvSpPr>
          <p:nvPr/>
        </p:nvSpPr>
        <p:spPr>
          <a:xfrm>
            <a:off x="446204" y="5873098"/>
            <a:ext cx="11581237" cy="8601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1200" i="1" dirty="0">
                <a:latin typeface="Times New Roman" panose="02020603050405020304" pitchFamily="18" charset="0"/>
                <a:cs typeface="Times New Roman" panose="02020603050405020304" pitchFamily="18" charset="0"/>
              </a:rPr>
              <a:t>Prompt: A breathtaking coastal beach in the vibrant spring season, waves gently lap at the golden sandy shores. In black and white, the scene captures the serene beauty of nature. A lone figure in a stylish beige windbreaker strolls along the edge of the water, casting occasional glances towards the horizon. Seagulls fly overhead, their silhouettes stark against the clear blue sky. Soft dunes rise behind them, blending seamlessly into the lush greenery of nearby trees.</a:t>
            </a:r>
          </a:p>
        </p:txBody>
      </p:sp>
      <p:pic>
        <p:nvPicPr>
          <p:cNvPr id="3" name="baseline-667-frames">
            <a:hlinkClick r:id="" action="ppaction://media"/>
            <a:extLst>
              <a:ext uri="{FF2B5EF4-FFF2-40B4-BE49-F238E27FC236}">
                <a16:creationId xmlns:a16="http://schemas.microsoft.com/office/drawing/2014/main" id="{30B97CF2-C28E-F902-38DA-FF38DCB9056D}"/>
              </a:ext>
            </a:extLst>
          </p:cNvPr>
          <p:cNvPicPr>
            <a:picLocks noChangeAspect="1"/>
          </p:cNvPicPr>
          <p:nvPr>
            <a:videoFile r:link="rId2"/>
            <p:extLst>
              <p:ext uri="{DAA4B4D4-6D71-4841-9C94-3DE7FCFB9230}">
                <p14:media xmlns:p14="http://schemas.microsoft.com/office/powerpoint/2010/main" r:embed="rId1"/>
              </p:ext>
            </p:extLst>
          </p:nvPr>
        </p:nvPicPr>
        <p:blipFill>
          <a:blip r:embed="rId17"/>
          <a:stretch>
            <a:fillRect/>
          </a:stretch>
        </p:blipFill>
        <p:spPr>
          <a:xfrm>
            <a:off x="1761298" y="1800302"/>
            <a:ext cx="2845675" cy="1610918"/>
          </a:xfrm>
          <a:prstGeom prst="rect">
            <a:avLst/>
          </a:prstGeom>
        </p:spPr>
      </p:pic>
      <p:pic>
        <p:nvPicPr>
          <p:cNvPr id="5" name="log-hw-spatial-667-frames-warmup-2-checkpoint-2500">
            <a:hlinkClick r:id="" action="ppaction://media"/>
            <a:extLst>
              <a:ext uri="{FF2B5EF4-FFF2-40B4-BE49-F238E27FC236}">
                <a16:creationId xmlns:a16="http://schemas.microsoft.com/office/drawing/2014/main" id="{5F818711-D372-CE62-638D-A75FA747DD98}"/>
              </a:ext>
            </a:extLst>
          </p:cNvPr>
          <p:cNvPicPr>
            <a:picLocks noChangeAspect="1"/>
          </p:cNvPicPr>
          <p:nvPr>
            <a:videoFile r:link="rId4"/>
            <p:extLst>
              <p:ext uri="{DAA4B4D4-6D71-4841-9C94-3DE7FCFB9230}">
                <p14:media xmlns:p14="http://schemas.microsoft.com/office/powerpoint/2010/main" r:embed="rId3"/>
              </p:ext>
            </p:extLst>
          </p:nvPr>
        </p:nvPicPr>
        <p:blipFill>
          <a:blip r:embed="rId18"/>
          <a:stretch>
            <a:fillRect/>
          </a:stretch>
        </p:blipFill>
        <p:spPr>
          <a:xfrm>
            <a:off x="4706246" y="1800302"/>
            <a:ext cx="2845676" cy="1610918"/>
          </a:xfrm>
          <a:prstGeom prst="rect">
            <a:avLst/>
          </a:prstGeom>
        </p:spPr>
      </p:pic>
      <p:pic>
        <p:nvPicPr>
          <p:cNvPr id="12" name="log-temporal-667-frames-warmup-2-checkpoint-2500">
            <a:hlinkClick r:id="" action="ppaction://media"/>
            <a:extLst>
              <a:ext uri="{FF2B5EF4-FFF2-40B4-BE49-F238E27FC236}">
                <a16:creationId xmlns:a16="http://schemas.microsoft.com/office/drawing/2014/main" id="{7211579F-CF8C-6EB9-53F6-A6D3266D4C62}"/>
              </a:ext>
            </a:extLst>
          </p:cNvPr>
          <p:cNvPicPr>
            <a:picLocks noChangeAspect="1"/>
          </p:cNvPicPr>
          <p:nvPr>
            <a:videoFile r:link="rId6"/>
            <p:extLst>
              <p:ext uri="{DAA4B4D4-6D71-4841-9C94-3DE7FCFB9230}">
                <p14:media xmlns:p14="http://schemas.microsoft.com/office/powerpoint/2010/main" r:embed="rId5"/>
              </p:ext>
            </p:extLst>
          </p:nvPr>
        </p:nvPicPr>
        <p:blipFill>
          <a:blip r:embed="rId19"/>
          <a:stretch>
            <a:fillRect/>
          </a:stretch>
        </p:blipFill>
        <p:spPr>
          <a:xfrm>
            <a:off x="7651191" y="1800302"/>
            <a:ext cx="2845676" cy="1610918"/>
          </a:xfrm>
          <a:prstGeom prst="rect">
            <a:avLst/>
          </a:prstGeom>
        </p:spPr>
      </p:pic>
      <p:pic>
        <p:nvPicPr>
          <p:cNvPr id="13" name="longlora-667-frames-warmup-2-checkpoint-2500">
            <a:hlinkClick r:id="" action="ppaction://media"/>
            <a:extLst>
              <a:ext uri="{FF2B5EF4-FFF2-40B4-BE49-F238E27FC236}">
                <a16:creationId xmlns:a16="http://schemas.microsoft.com/office/drawing/2014/main" id="{C1FECCE8-1B3B-9C9F-4D87-C734139E9234}"/>
              </a:ext>
            </a:extLst>
          </p:cNvPr>
          <p:cNvPicPr>
            <a:picLocks noChangeAspect="1"/>
          </p:cNvPicPr>
          <p:nvPr>
            <a:videoFile r:link="rId8"/>
            <p:extLst>
              <p:ext uri="{DAA4B4D4-6D71-4841-9C94-3DE7FCFB9230}">
                <p14:media xmlns:p14="http://schemas.microsoft.com/office/powerpoint/2010/main" r:embed="rId7"/>
              </p:ext>
            </p:extLst>
          </p:nvPr>
        </p:nvPicPr>
        <p:blipFill>
          <a:blip r:embed="rId20"/>
          <a:stretch>
            <a:fillRect/>
          </a:stretch>
        </p:blipFill>
        <p:spPr>
          <a:xfrm>
            <a:off x="446212" y="4369415"/>
            <a:ext cx="2845677" cy="1610919"/>
          </a:xfrm>
          <a:prstGeom prst="rect">
            <a:avLst/>
          </a:prstGeom>
        </p:spPr>
      </p:pic>
      <p:pic>
        <p:nvPicPr>
          <p:cNvPr id="15" name="log-power-667-frames-warmup-2-checkpoint-5000">
            <a:hlinkClick r:id="" action="ppaction://media"/>
            <a:extLst>
              <a:ext uri="{FF2B5EF4-FFF2-40B4-BE49-F238E27FC236}">
                <a16:creationId xmlns:a16="http://schemas.microsoft.com/office/drawing/2014/main" id="{55BA7E98-BCF6-81FF-2F05-DF30415080E3}"/>
              </a:ext>
            </a:extLst>
          </p:cNvPr>
          <p:cNvPicPr>
            <a:picLocks noChangeAspect="1"/>
          </p:cNvPicPr>
          <p:nvPr>
            <a:videoFile r:link="rId10"/>
            <p:extLst>
              <p:ext uri="{DAA4B4D4-6D71-4841-9C94-3DE7FCFB9230}">
                <p14:media xmlns:p14="http://schemas.microsoft.com/office/powerpoint/2010/main" r:embed="rId9"/>
              </p:ext>
            </p:extLst>
          </p:nvPr>
        </p:nvPicPr>
        <p:blipFill>
          <a:blip r:embed="rId21"/>
          <a:stretch>
            <a:fillRect/>
          </a:stretch>
        </p:blipFill>
        <p:spPr>
          <a:xfrm>
            <a:off x="3358066" y="4379642"/>
            <a:ext cx="2845676" cy="1610918"/>
          </a:xfrm>
          <a:prstGeom prst="rect">
            <a:avLst/>
          </a:prstGeom>
        </p:spPr>
      </p:pic>
      <p:pic>
        <p:nvPicPr>
          <p:cNvPr id="16" name="full-667-frames-checkpoint-2500">
            <a:hlinkClick r:id="" action="ppaction://media"/>
            <a:extLst>
              <a:ext uri="{FF2B5EF4-FFF2-40B4-BE49-F238E27FC236}">
                <a16:creationId xmlns:a16="http://schemas.microsoft.com/office/drawing/2014/main" id="{618C0928-C678-F3CA-4E7A-F763B98D0CA5}"/>
              </a:ext>
            </a:extLst>
          </p:cNvPr>
          <p:cNvPicPr>
            <a:picLocks noChangeAspect="1"/>
          </p:cNvPicPr>
          <p:nvPr>
            <a:videoFile r:link="rId12"/>
            <p:extLst>
              <p:ext uri="{DAA4B4D4-6D71-4841-9C94-3DE7FCFB9230}">
                <p14:media xmlns:p14="http://schemas.microsoft.com/office/powerpoint/2010/main" r:embed="rId11"/>
              </p:ext>
            </p:extLst>
          </p:nvPr>
        </p:nvPicPr>
        <p:blipFill>
          <a:blip r:embed="rId22"/>
          <a:stretch>
            <a:fillRect/>
          </a:stretch>
        </p:blipFill>
        <p:spPr>
          <a:xfrm>
            <a:off x="6269916" y="4379642"/>
            <a:ext cx="2845676" cy="1610918"/>
          </a:xfrm>
          <a:prstGeom prst="rect">
            <a:avLst/>
          </a:prstGeom>
        </p:spPr>
      </p:pic>
      <p:pic>
        <p:nvPicPr>
          <p:cNvPr id="22" name="log-ortho-667-frames-warmup-2-checkpoint-5000">
            <a:hlinkClick r:id="" action="ppaction://media"/>
            <a:extLst>
              <a:ext uri="{FF2B5EF4-FFF2-40B4-BE49-F238E27FC236}">
                <a16:creationId xmlns:a16="http://schemas.microsoft.com/office/drawing/2014/main" id="{C2B40436-D013-CA95-B8D0-F6E39C71F147}"/>
              </a:ext>
            </a:extLst>
          </p:cNvPr>
          <p:cNvPicPr>
            <a:picLocks noChangeAspect="1"/>
          </p:cNvPicPr>
          <p:nvPr>
            <a:videoFile r:link="rId14"/>
            <p:extLst>
              <p:ext uri="{DAA4B4D4-6D71-4841-9C94-3DE7FCFB9230}">
                <p14:media xmlns:p14="http://schemas.microsoft.com/office/powerpoint/2010/main" r:embed="rId13"/>
              </p:ext>
            </p:extLst>
          </p:nvPr>
        </p:nvPicPr>
        <p:blipFill>
          <a:blip r:embed="rId23"/>
          <a:stretch>
            <a:fillRect/>
          </a:stretch>
        </p:blipFill>
        <p:spPr>
          <a:xfrm>
            <a:off x="9181766" y="4379642"/>
            <a:ext cx="2845676" cy="1610918"/>
          </a:xfrm>
          <a:prstGeom prst="rect">
            <a:avLst/>
          </a:prstGeom>
        </p:spPr>
      </p:pic>
      <p:sp>
        <p:nvSpPr>
          <p:cNvPr id="23" name="标题 1">
            <a:extLst>
              <a:ext uri="{FF2B5EF4-FFF2-40B4-BE49-F238E27FC236}">
                <a16:creationId xmlns:a16="http://schemas.microsoft.com/office/drawing/2014/main" id="{02DE4A37-B0B2-7D32-E54A-B9689DF45808}"/>
              </a:ext>
            </a:extLst>
          </p:cNvPr>
          <p:cNvSpPr txBox="1">
            <a:spLocks/>
          </p:cNvSpPr>
          <p:nvPr/>
        </p:nvSpPr>
        <p:spPr>
          <a:xfrm>
            <a:off x="8376840" y="-111808"/>
            <a:ext cx="3815160" cy="8601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1200" i="1" dirty="0">
                <a:latin typeface="Times New Roman" panose="02020603050405020304" pitchFamily="18" charset="0"/>
                <a:cs typeface="Times New Roman" panose="02020603050405020304" pitchFamily="18" charset="0"/>
              </a:rPr>
              <a:t>*Due to memory constraint of Mochi 1 VAE, we can only decode the output video with multiple 5-second clips</a:t>
            </a:r>
          </a:p>
        </p:txBody>
      </p:sp>
    </p:spTree>
    <p:extLst>
      <p:ext uri="{BB962C8B-B14F-4D97-AF65-F5344CB8AC3E}">
        <p14:creationId xmlns:p14="http://schemas.microsoft.com/office/powerpoint/2010/main" val="880532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2234" fill="hold"/>
                                        <p:tgtEl>
                                          <p:spTgt spid="3"/>
                                        </p:tgtEl>
                                      </p:cBhvr>
                                    </p:cmd>
                                  </p:childTnLst>
                                </p:cTn>
                              </p:par>
                              <p:par>
                                <p:cTn id="7" presetID="1" presetClass="mediacall" presetSubtype="0" fill="hold" nodeType="withEffect">
                                  <p:stCondLst>
                                    <p:cond delay="0"/>
                                  </p:stCondLst>
                                  <p:childTnLst>
                                    <p:cmd type="call" cmd="playFrom(0.0)">
                                      <p:cBhvr>
                                        <p:cTn id="8" dur="22234" fill="hold"/>
                                        <p:tgtEl>
                                          <p:spTgt spid="5"/>
                                        </p:tgtEl>
                                      </p:cBhvr>
                                    </p:cmd>
                                  </p:childTnLst>
                                </p:cTn>
                              </p:par>
                              <p:par>
                                <p:cTn id="9" presetID="1" presetClass="mediacall" presetSubtype="0" fill="hold" nodeType="withEffect">
                                  <p:stCondLst>
                                    <p:cond delay="0"/>
                                  </p:stCondLst>
                                  <p:childTnLst>
                                    <p:cmd type="call" cmd="playFrom(0.0)">
                                      <p:cBhvr>
                                        <p:cTn id="10" dur="22234" fill="hold"/>
                                        <p:tgtEl>
                                          <p:spTgt spid="12"/>
                                        </p:tgtEl>
                                      </p:cBhvr>
                                    </p:cmd>
                                  </p:childTnLst>
                                </p:cTn>
                              </p:par>
                              <p:par>
                                <p:cTn id="11" presetID="1" presetClass="mediacall" presetSubtype="0" fill="hold" nodeType="withEffect">
                                  <p:stCondLst>
                                    <p:cond delay="0"/>
                                  </p:stCondLst>
                                  <p:childTnLst>
                                    <p:cmd type="call" cmd="playFrom(0.0)">
                                      <p:cBhvr>
                                        <p:cTn id="12" dur="22234" fill="hold"/>
                                        <p:tgtEl>
                                          <p:spTgt spid="13"/>
                                        </p:tgtEl>
                                      </p:cBhvr>
                                    </p:cmd>
                                  </p:childTnLst>
                                </p:cTn>
                              </p:par>
                              <p:par>
                                <p:cTn id="13" presetID="1" presetClass="mediacall" presetSubtype="0" fill="hold" nodeType="withEffect">
                                  <p:stCondLst>
                                    <p:cond delay="0"/>
                                  </p:stCondLst>
                                  <p:childTnLst>
                                    <p:cmd type="call" cmd="playFrom(0.0)">
                                      <p:cBhvr>
                                        <p:cTn id="14" dur="22234" fill="hold"/>
                                        <p:tgtEl>
                                          <p:spTgt spid="15"/>
                                        </p:tgtEl>
                                      </p:cBhvr>
                                    </p:cmd>
                                  </p:childTnLst>
                                </p:cTn>
                              </p:par>
                              <p:par>
                                <p:cTn id="15" presetID="1" presetClass="mediacall" presetSubtype="0" fill="hold" nodeType="withEffect">
                                  <p:stCondLst>
                                    <p:cond delay="0"/>
                                  </p:stCondLst>
                                  <p:childTnLst>
                                    <p:cmd type="call" cmd="playFrom(0.0)">
                                      <p:cBhvr>
                                        <p:cTn id="16" dur="22234" fill="hold"/>
                                        <p:tgtEl>
                                          <p:spTgt spid="16"/>
                                        </p:tgtEl>
                                      </p:cBhvr>
                                    </p:cmd>
                                  </p:childTnLst>
                                </p:cTn>
                              </p:par>
                              <p:par>
                                <p:cTn id="17" presetID="1" presetClass="mediacall" presetSubtype="0" fill="hold" nodeType="withEffect">
                                  <p:stCondLst>
                                    <p:cond delay="0"/>
                                  </p:stCondLst>
                                  <p:childTnLst>
                                    <p:cmd type="call" cmd="playFrom(0.0)">
                                      <p:cBhvr>
                                        <p:cTn id="18" dur="22234" fill="hold"/>
                                        <p:tgtEl>
                                          <p:spTgt spid="2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9" repeatCount="indefinite" fill="hold" display="0">
                  <p:stCondLst>
                    <p:cond delay="indefinite"/>
                  </p:stCondLst>
                </p:cTn>
                <p:tgtEl>
                  <p:spTgt spid="3"/>
                </p:tgtEl>
              </p:cMediaNode>
            </p:video>
            <p:seq concurrent="1" nextAc="seek">
              <p:cTn id="20" restart="whenNotActive" fill="hold" evtFilter="cancelBubble" nodeType="interactiveSeq">
                <p:stCondLst>
                  <p:cond evt="onClick" delay="0">
                    <p:tgtEl>
                      <p:spTgt spid="3"/>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withEffect">
                                  <p:stCondLst>
                                    <p:cond delay="0"/>
                                  </p:stCondLst>
                                  <p:childTnLst>
                                    <p:cmd type="call" cmd="togglePause">
                                      <p:cBhvr>
                                        <p:cTn id="24" dur="1" fill="hold"/>
                                        <p:tgtEl>
                                          <p:spTgt spid="3"/>
                                        </p:tgtEl>
                                      </p:cBhvr>
                                    </p:cmd>
                                  </p:childTnLst>
                                </p:cTn>
                              </p:par>
                            </p:childTnLst>
                          </p:cTn>
                        </p:par>
                      </p:childTnLst>
                    </p:cTn>
                  </p:par>
                </p:childTnLst>
              </p:cTn>
              <p:nextCondLst>
                <p:cond evt="onClick" delay="0">
                  <p:tgtEl>
                    <p:spTgt spid="3"/>
                  </p:tgtEl>
                </p:cond>
              </p:nextCondLst>
            </p:seq>
            <p:video>
              <p:cMediaNode vol="80000">
                <p:cTn id="25" repeatCount="indefinite" fill="hold" display="0">
                  <p:stCondLst>
                    <p:cond delay="indefinite"/>
                  </p:stCondLst>
                </p:cTn>
                <p:tgtEl>
                  <p:spTgt spid="5"/>
                </p:tgtEl>
              </p:cMediaNode>
            </p:video>
            <p:seq concurrent="1" nextAc="seek">
              <p:cTn id="26" restart="whenNotActive" fill="hold" evtFilter="cancelBubble" nodeType="interactiveSeq">
                <p:stCondLst>
                  <p:cond evt="onClick" delay="0">
                    <p:tgtEl>
                      <p:spTgt spid="5"/>
                    </p:tgtEl>
                  </p:cond>
                </p:stCondLst>
                <p:endSync evt="end" delay="0">
                  <p:rtn val="all"/>
                </p:endSync>
                <p:childTnLst>
                  <p:par>
                    <p:cTn id="27" fill="hold">
                      <p:stCondLst>
                        <p:cond delay="0"/>
                      </p:stCondLst>
                      <p:childTnLst>
                        <p:par>
                          <p:cTn id="28" fill="hold">
                            <p:stCondLst>
                              <p:cond delay="0"/>
                            </p:stCondLst>
                            <p:childTnLst>
                              <p:par>
                                <p:cTn id="29" presetID="2" presetClass="mediacall" presetSubtype="0" fill="hold" nodeType="withEffect">
                                  <p:stCondLst>
                                    <p:cond delay="0"/>
                                  </p:stCondLst>
                                  <p:childTnLst>
                                    <p:cmd type="call" cmd="togglePause">
                                      <p:cBhvr>
                                        <p:cTn id="30" dur="1" fill="hold"/>
                                        <p:tgtEl>
                                          <p:spTgt spid="5"/>
                                        </p:tgtEl>
                                      </p:cBhvr>
                                    </p:cmd>
                                  </p:childTnLst>
                                </p:cTn>
                              </p:par>
                            </p:childTnLst>
                          </p:cTn>
                        </p:par>
                      </p:childTnLst>
                    </p:cTn>
                  </p:par>
                </p:childTnLst>
              </p:cTn>
              <p:nextCondLst>
                <p:cond evt="onClick" delay="0">
                  <p:tgtEl>
                    <p:spTgt spid="5"/>
                  </p:tgtEl>
                </p:cond>
              </p:nextCondLst>
            </p:seq>
            <p:video>
              <p:cMediaNode vol="80000">
                <p:cTn id="31" repeatCount="indefinite" fill="hold" display="0">
                  <p:stCondLst>
                    <p:cond delay="indefinite"/>
                  </p:stCondLst>
                </p:cTn>
                <p:tgtEl>
                  <p:spTgt spid="12"/>
                </p:tgtEl>
              </p:cMediaNode>
            </p:video>
            <p:seq concurrent="1" nextAc="seek">
              <p:cTn id="32" restart="whenNotActive" fill="hold" evtFilter="cancelBubble" nodeType="interactiveSeq">
                <p:stCondLst>
                  <p:cond evt="onClick" delay="0">
                    <p:tgtEl>
                      <p:spTgt spid="12"/>
                    </p:tgtEl>
                  </p:cond>
                </p:stCondLst>
                <p:endSync evt="end" delay="0">
                  <p:rtn val="all"/>
                </p:endSync>
                <p:childTnLst>
                  <p:par>
                    <p:cTn id="33" fill="hold">
                      <p:stCondLst>
                        <p:cond delay="0"/>
                      </p:stCondLst>
                      <p:childTnLst>
                        <p:par>
                          <p:cTn id="34" fill="hold">
                            <p:stCondLst>
                              <p:cond delay="0"/>
                            </p:stCondLst>
                            <p:childTnLst>
                              <p:par>
                                <p:cTn id="35" presetID="2" presetClass="mediacall" presetSubtype="0" fill="hold" nodeType="withEffect">
                                  <p:stCondLst>
                                    <p:cond delay="0"/>
                                  </p:stCondLst>
                                  <p:childTnLst>
                                    <p:cmd type="call" cmd="togglePause">
                                      <p:cBhvr>
                                        <p:cTn id="36" dur="1" fill="hold"/>
                                        <p:tgtEl>
                                          <p:spTgt spid="12"/>
                                        </p:tgtEl>
                                      </p:cBhvr>
                                    </p:cmd>
                                  </p:childTnLst>
                                </p:cTn>
                              </p:par>
                            </p:childTnLst>
                          </p:cTn>
                        </p:par>
                      </p:childTnLst>
                    </p:cTn>
                  </p:par>
                </p:childTnLst>
              </p:cTn>
              <p:nextCondLst>
                <p:cond evt="onClick" delay="0">
                  <p:tgtEl>
                    <p:spTgt spid="12"/>
                  </p:tgtEl>
                </p:cond>
              </p:nextCondLst>
            </p:seq>
            <p:video>
              <p:cMediaNode vol="80000">
                <p:cTn id="37" repeatCount="indefinite" fill="hold" display="0">
                  <p:stCondLst>
                    <p:cond delay="indefinite"/>
                  </p:stCondLst>
                </p:cTn>
                <p:tgtEl>
                  <p:spTgt spid="13"/>
                </p:tgtEl>
              </p:cMediaNode>
            </p:video>
            <p:seq concurrent="1" nextAc="seek">
              <p:cTn id="38" restart="whenNotActive" fill="hold" evtFilter="cancelBubble" nodeType="interactiveSeq">
                <p:stCondLst>
                  <p:cond evt="onClick" delay="0">
                    <p:tgtEl>
                      <p:spTgt spid="13"/>
                    </p:tgtEl>
                  </p:cond>
                </p:stCondLst>
                <p:endSync evt="end" delay="0">
                  <p:rtn val="all"/>
                </p:endSync>
                <p:childTnLst>
                  <p:par>
                    <p:cTn id="39" fill="hold">
                      <p:stCondLst>
                        <p:cond delay="0"/>
                      </p:stCondLst>
                      <p:childTnLst>
                        <p:par>
                          <p:cTn id="40" fill="hold">
                            <p:stCondLst>
                              <p:cond delay="0"/>
                            </p:stCondLst>
                            <p:childTnLst>
                              <p:par>
                                <p:cTn id="41" presetID="2" presetClass="mediacall" presetSubtype="0" fill="hold" nodeType="withEffect">
                                  <p:stCondLst>
                                    <p:cond delay="0"/>
                                  </p:stCondLst>
                                  <p:childTnLst>
                                    <p:cmd type="call" cmd="togglePause">
                                      <p:cBhvr>
                                        <p:cTn id="42" dur="1" fill="hold"/>
                                        <p:tgtEl>
                                          <p:spTgt spid="13"/>
                                        </p:tgtEl>
                                      </p:cBhvr>
                                    </p:cmd>
                                  </p:childTnLst>
                                </p:cTn>
                              </p:par>
                            </p:childTnLst>
                          </p:cTn>
                        </p:par>
                      </p:childTnLst>
                    </p:cTn>
                  </p:par>
                </p:childTnLst>
              </p:cTn>
              <p:nextCondLst>
                <p:cond evt="onClick" delay="0">
                  <p:tgtEl>
                    <p:spTgt spid="13"/>
                  </p:tgtEl>
                </p:cond>
              </p:nextCondLst>
            </p:seq>
            <p:video>
              <p:cMediaNode vol="80000">
                <p:cTn id="43" repeatCount="indefinite" fill="hold" display="0">
                  <p:stCondLst>
                    <p:cond delay="indefinite"/>
                  </p:stCondLst>
                </p:cTn>
                <p:tgtEl>
                  <p:spTgt spid="15"/>
                </p:tgtEl>
              </p:cMediaNode>
            </p:video>
            <p:seq concurrent="1" nextAc="seek">
              <p:cTn id="44" restart="whenNotActive" fill="hold" evtFilter="cancelBubble" nodeType="interactiveSeq">
                <p:stCondLst>
                  <p:cond evt="onClick" delay="0">
                    <p:tgtEl>
                      <p:spTgt spid="15"/>
                    </p:tgtEl>
                  </p:cond>
                </p:stCondLst>
                <p:endSync evt="end" delay="0">
                  <p:rtn val="all"/>
                </p:endSync>
                <p:childTnLst>
                  <p:par>
                    <p:cTn id="45" fill="hold">
                      <p:stCondLst>
                        <p:cond delay="0"/>
                      </p:stCondLst>
                      <p:childTnLst>
                        <p:par>
                          <p:cTn id="46" fill="hold">
                            <p:stCondLst>
                              <p:cond delay="0"/>
                            </p:stCondLst>
                            <p:childTnLst>
                              <p:par>
                                <p:cTn id="47" presetID="2" presetClass="mediacall" presetSubtype="0" fill="hold" nodeType="withEffect">
                                  <p:stCondLst>
                                    <p:cond delay="0"/>
                                  </p:stCondLst>
                                  <p:childTnLst>
                                    <p:cmd type="call" cmd="togglePause">
                                      <p:cBhvr>
                                        <p:cTn id="48" dur="1" fill="hold"/>
                                        <p:tgtEl>
                                          <p:spTgt spid="15"/>
                                        </p:tgtEl>
                                      </p:cBhvr>
                                    </p:cmd>
                                  </p:childTnLst>
                                </p:cTn>
                              </p:par>
                            </p:childTnLst>
                          </p:cTn>
                        </p:par>
                      </p:childTnLst>
                    </p:cTn>
                  </p:par>
                </p:childTnLst>
              </p:cTn>
              <p:nextCondLst>
                <p:cond evt="onClick" delay="0">
                  <p:tgtEl>
                    <p:spTgt spid="15"/>
                  </p:tgtEl>
                </p:cond>
              </p:nextCondLst>
            </p:seq>
            <p:video>
              <p:cMediaNode vol="80000">
                <p:cTn id="49" repeatCount="indefinite" fill="hold" display="0">
                  <p:stCondLst>
                    <p:cond delay="indefinite"/>
                  </p:stCondLst>
                </p:cTn>
                <p:tgtEl>
                  <p:spTgt spid="16"/>
                </p:tgtEl>
              </p:cMediaNode>
            </p:video>
            <p:seq concurrent="1" nextAc="seek">
              <p:cTn id="50" restart="whenNotActive" fill="hold" evtFilter="cancelBubble" nodeType="interactiveSeq">
                <p:stCondLst>
                  <p:cond evt="onClick" delay="0">
                    <p:tgtEl>
                      <p:spTgt spid="16"/>
                    </p:tgtEl>
                  </p:cond>
                </p:stCondLst>
                <p:endSync evt="end" delay="0">
                  <p:rtn val="all"/>
                </p:endSync>
                <p:childTnLst>
                  <p:par>
                    <p:cTn id="51" fill="hold">
                      <p:stCondLst>
                        <p:cond delay="0"/>
                      </p:stCondLst>
                      <p:childTnLst>
                        <p:par>
                          <p:cTn id="52" fill="hold">
                            <p:stCondLst>
                              <p:cond delay="0"/>
                            </p:stCondLst>
                            <p:childTnLst>
                              <p:par>
                                <p:cTn id="53" presetID="2" presetClass="mediacall" presetSubtype="0" fill="hold" nodeType="withEffect">
                                  <p:stCondLst>
                                    <p:cond delay="0"/>
                                  </p:stCondLst>
                                  <p:childTnLst>
                                    <p:cmd type="call" cmd="togglePause">
                                      <p:cBhvr>
                                        <p:cTn id="54" dur="1" fill="hold"/>
                                        <p:tgtEl>
                                          <p:spTgt spid="16"/>
                                        </p:tgtEl>
                                      </p:cBhvr>
                                    </p:cmd>
                                  </p:childTnLst>
                                </p:cTn>
                              </p:par>
                            </p:childTnLst>
                          </p:cTn>
                        </p:par>
                      </p:childTnLst>
                    </p:cTn>
                  </p:par>
                </p:childTnLst>
              </p:cTn>
              <p:nextCondLst>
                <p:cond evt="onClick" delay="0">
                  <p:tgtEl>
                    <p:spTgt spid="16"/>
                  </p:tgtEl>
                </p:cond>
              </p:nextCondLst>
            </p:seq>
            <p:video>
              <p:cMediaNode vol="80000">
                <p:cTn id="55" repeatCount="indefinite" fill="hold" display="0">
                  <p:stCondLst>
                    <p:cond delay="indefinite"/>
                  </p:stCondLst>
                </p:cTn>
                <p:tgtEl>
                  <p:spTgt spid="22"/>
                </p:tgtEl>
              </p:cMediaNode>
            </p:video>
            <p:seq concurrent="1" nextAc="seek">
              <p:cTn id="56" restart="whenNotActive" fill="hold" evtFilter="cancelBubble" nodeType="interactiveSeq">
                <p:stCondLst>
                  <p:cond evt="onClick" delay="0">
                    <p:tgtEl>
                      <p:spTgt spid="22"/>
                    </p:tgtEl>
                  </p:cond>
                </p:stCondLst>
                <p:endSync evt="end" delay="0">
                  <p:rtn val="all"/>
                </p:endSync>
                <p:childTnLst>
                  <p:par>
                    <p:cTn id="57" fill="hold">
                      <p:stCondLst>
                        <p:cond delay="0"/>
                      </p:stCondLst>
                      <p:childTnLst>
                        <p:par>
                          <p:cTn id="58" fill="hold">
                            <p:stCondLst>
                              <p:cond delay="0"/>
                            </p:stCondLst>
                            <p:childTnLst>
                              <p:par>
                                <p:cTn id="59" presetID="2" presetClass="mediacall" presetSubtype="0" fill="hold" nodeType="withEffect">
                                  <p:stCondLst>
                                    <p:cond delay="0"/>
                                  </p:stCondLst>
                                  <p:childTnLst>
                                    <p:cmd type="call" cmd="togglePause">
                                      <p:cBhvr>
                                        <p:cTn id="60" dur="1" fill="hold"/>
                                        <p:tgtEl>
                                          <p:spTgt spid="22"/>
                                        </p:tgtEl>
                                      </p:cBhvr>
                                    </p:cmd>
                                  </p:childTnLst>
                                </p:cTn>
                              </p:par>
                            </p:childTnLst>
                          </p:cTn>
                        </p:par>
                      </p:childTnLst>
                    </p:cTn>
                  </p:par>
                </p:childTnLst>
              </p:cTn>
              <p:nextCondLst>
                <p:cond evt="onClick" delay="0">
                  <p:tgtEl>
                    <p:spTgt spid="22"/>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3304E2-9315-03F9-3195-6991C23C1302}"/>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E18EE463-AC0C-8151-0447-B5516C85C75A}"/>
              </a:ext>
            </a:extLst>
          </p:cNvPr>
          <p:cNvSpPr>
            <a:spLocks noGrp="1"/>
          </p:cNvSpPr>
          <p:nvPr>
            <p:ph type="title"/>
          </p:nvPr>
        </p:nvSpPr>
        <p:spPr>
          <a:xfrm>
            <a:off x="838200" y="4645"/>
            <a:ext cx="10515600" cy="391595"/>
          </a:xfrm>
        </p:spPr>
        <p:txBody>
          <a:bodyPr>
            <a:noAutofit/>
          </a:bodyPr>
          <a:lstStyle/>
          <a:p>
            <a:r>
              <a:rPr lang="en-US" altLang="zh-CN" sz="2400" dirty="0">
                <a:latin typeface="Times New Roman" panose="02020603050405020304" pitchFamily="18" charset="0"/>
                <a:cs typeface="Times New Roman" panose="02020603050405020304" pitchFamily="18" charset="0"/>
              </a:rPr>
              <a:t>2× length generation for Wan2.1 14B</a:t>
            </a:r>
            <a:endParaRPr lang="zh-CN" altLang="en-US" sz="2400" dirty="0">
              <a:latin typeface="Times New Roman" panose="02020603050405020304" pitchFamily="18" charset="0"/>
              <a:cs typeface="Times New Roman" panose="02020603050405020304" pitchFamily="18" charset="0"/>
            </a:endParaRPr>
          </a:p>
        </p:txBody>
      </p:sp>
      <p:sp>
        <p:nvSpPr>
          <p:cNvPr id="7" name="标题 1">
            <a:extLst>
              <a:ext uri="{FF2B5EF4-FFF2-40B4-BE49-F238E27FC236}">
                <a16:creationId xmlns:a16="http://schemas.microsoft.com/office/drawing/2014/main" id="{2C72A3F4-63F8-03C0-4D7F-2A8595B558F3}"/>
              </a:ext>
            </a:extLst>
          </p:cNvPr>
          <p:cNvSpPr txBox="1">
            <a:spLocks/>
          </p:cNvSpPr>
          <p:nvPr/>
        </p:nvSpPr>
        <p:spPr>
          <a:xfrm>
            <a:off x="838200" y="2172185"/>
            <a:ext cx="3612413" cy="8601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1600" dirty="0">
                <a:latin typeface="Times New Roman" panose="02020603050405020304" pitchFamily="18" charset="0"/>
                <a:cs typeface="Times New Roman" panose="02020603050405020304" pitchFamily="18" charset="0"/>
              </a:rPr>
              <a:t>Original Wan2.1 14B</a:t>
            </a:r>
          </a:p>
          <a:p>
            <a:pPr algn="ctr"/>
            <a:r>
              <a:rPr lang="en-US" altLang="zh-CN" sz="1600" dirty="0">
                <a:latin typeface="Times New Roman" panose="02020603050405020304" pitchFamily="18" charset="0"/>
                <a:cs typeface="Times New Roman" panose="02020603050405020304" pitchFamily="18" charset="0"/>
              </a:rPr>
              <a:t>Vision Reward: 0.134</a:t>
            </a:r>
          </a:p>
          <a:p>
            <a:pPr algn="ctr"/>
            <a:r>
              <a:rPr lang="en-US" altLang="zh-CN" sz="1600" dirty="0">
                <a:latin typeface="Times New Roman" panose="02020603050405020304" pitchFamily="18" charset="0"/>
                <a:cs typeface="Times New Roman" panose="02020603050405020304" pitchFamily="18" charset="0"/>
              </a:rPr>
              <a:t>Latency: 5735s, Speedup: 1.0×</a:t>
            </a:r>
          </a:p>
          <a:p>
            <a:pPr algn="ctr"/>
            <a:endParaRPr lang="zh-CN" altLang="en-US" sz="1600" dirty="0">
              <a:latin typeface="Times New Roman" panose="02020603050405020304" pitchFamily="18" charset="0"/>
              <a:cs typeface="Times New Roman" panose="02020603050405020304" pitchFamily="18" charset="0"/>
            </a:endParaRPr>
          </a:p>
        </p:txBody>
      </p:sp>
      <p:sp>
        <p:nvSpPr>
          <p:cNvPr id="8" name="标题 1">
            <a:extLst>
              <a:ext uri="{FF2B5EF4-FFF2-40B4-BE49-F238E27FC236}">
                <a16:creationId xmlns:a16="http://schemas.microsoft.com/office/drawing/2014/main" id="{33F674A1-48E5-273C-81A4-3A567B5D1D42}"/>
              </a:ext>
            </a:extLst>
          </p:cNvPr>
          <p:cNvSpPr txBox="1">
            <a:spLocks/>
          </p:cNvSpPr>
          <p:nvPr/>
        </p:nvSpPr>
        <p:spPr>
          <a:xfrm>
            <a:off x="7637756" y="2172185"/>
            <a:ext cx="3792682" cy="8601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1600" b="1" dirty="0" err="1">
                <a:latin typeface="Times New Roman" panose="02020603050405020304" pitchFamily="18" charset="0"/>
                <a:cs typeface="Times New Roman" panose="02020603050405020304" pitchFamily="18" charset="0"/>
              </a:rPr>
              <a:t>LoRA+Aura</a:t>
            </a:r>
            <a:r>
              <a:rPr lang="en-US" altLang="zh-CN" sz="1600" b="1" dirty="0">
                <a:latin typeface="Times New Roman" panose="02020603050405020304" pitchFamily="18" charset="0"/>
                <a:cs typeface="Times New Roman" panose="02020603050405020304" pitchFamily="18" charset="0"/>
              </a:rPr>
              <a:t> Attention (Ours)</a:t>
            </a:r>
          </a:p>
          <a:p>
            <a:pPr algn="ctr"/>
            <a:r>
              <a:rPr lang="en-US" altLang="zh-CN" sz="1600" dirty="0">
                <a:latin typeface="Times New Roman" panose="02020603050405020304" pitchFamily="18" charset="0"/>
                <a:cs typeface="Times New Roman" panose="02020603050405020304" pitchFamily="18" charset="0"/>
              </a:rPr>
              <a:t>Vision Reward: </a:t>
            </a:r>
            <a:r>
              <a:rPr lang="en-US" altLang="zh-CN" sz="1600" dirty="0">
                <a:solidFill>
                  <a:srgbClr val="C00000"/>
                </a:solidFill>
                <a:latin typeface="Times New Roman" panose="02020603050405020304" pitchFamily="18" charset="0"/>
                <a:cs typeface="Times New Roman" panose="02020603050405020304" pitchFamily="18" charset="0"/>
              </a:rPr>
              <a:t>0.165</a:t>
            </a:r>
            <a:endParaRPr lang="en-US" altLang="zh-CN" sz="1600" dirty="0">
              <a:latin typeface="Times New Roman" panose="02020603050405020304" pitchFamily="18" charset="0"/>
              <a:cs typeface="Times New Roman" panose="02020603050405020304" pitchFamily="18" charset="0"/>
            </a:endParaRPr>
          </a:p>
          <a:p>
            <a:pPr algn="ctr"/>
            <a:r>
              <a:rPr lang="en-US" altLang="zh-CN" sz="1600" dirty="0">
                <a:latin typeface="Times New Roman" panose="02020603050405020304" pitchFamily="18" charset="0"/>
                <a:cs typeface="Times New Roman" panose="02020603050405020304" pitchFamily="18" charset="0"/>
              </a:rPr>
              <a:t>Latency: 2847s, Speedup: </a:t>
            </a:r>
            <a:r>
              <a:rPr lang="en-US" altLang="zh-CN" sz="1600" dirty="0">
                <a:solidFill>
                  <a:srgbClr val="C00000"/>
                </a:solidFill>
                <a:latin typeface="Times New Roman" panose="02020603050405020304" pitchFamily="18" charset="0"/>
                <a:cs typeface="Times New Roman" panose="02020603050405020304" pitchFamily="18" charset="0"/>
              </a:rPr>
              <a:t>2.0×</a:t>
            </a:r>
          </a:p>
          <a:p>
            <a:pPr algn="ctr"/>
            <a:endParaRPr lang="zh-CN" altLang="en-US" sz="1600" dirty="0">
              <a:solidFill>
                <a:srgbClr val="C00000"/>
              </a:solidFill>
              <a:latin typeface="Times New Roman" panose="02020603050405020304" pitchFamily="18" charset="0"/>
              <a:cs typeface="Times New Roman" panose="02020603050405020304" pitchFamily="18" charset="0"/>
            </a:endParaRPr>
          </a:p>
        </p:txBody>
      </p:sp>
      <p:sp>
        <p:nvSpPr>
          <p:cNvPr id="9" name="标题 1">
            <a:extLst>
              <a:ext uri="{FF2B5EF4-FFF2-40B4-BE49-F238E27FC236}">
                <a16:creationId xmlns:a16="http://schemas.microsoft.com/office/drawing/2014/main" id="{67085EE8-66EF-376F-D074-E42CFE5EE7D9}"/>
              </a:ext>
            </a:extLst>
          </p:cNvPr>
          <p:cNvSpPr txBox="1">
            <a:spLocks/>
          </p:cNvSpPr>
          <p:nvPr/>
        </p:nvSpPr>
        <p:spPr>
          <a:xfrm>
            <a:off x="4668250" y="2172185"/>
            <a:ext cx="2845676" cy="8601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1600" dirty="0" err="1">
                <a:latin typeface="Times New Roman" panose="02020603050405020304" pitchFamily="18" charset="0"/>
                <a:cs typeface="Times New Roman" panose="02020603050405020304" pitchFamily="18" charset="0"/>
              </a:rPr>
              <a:t>LoRA+Full</a:t>
            </a:r>
            <a:r>
              <a:rPr lang="en-US" altLang="zh-CN" sz="1600" dirty="0">
                <a:latin typeface="Times New Roman" panose="02020603050405020304" pitchFamily="18" charset="0"/>
                <a:cs typeface="Times New Roman" panose="02020603050405020304" pitchFamily="18" charset="0"/>
              </a:rPr>
              <a:t> Attention</a:t>
            </a:r>
          </a:p>
          <a:p>
            <a:pPr algn="ctr"/>
            <a:r>
              <a:rPr lang="en-US" altLang="zh-CN" sz="1600" dirty="0">
                <a:latin typeface="Times New Roman" panose="02020603050405020304" pitchFamily="18" charset="0"/>
                <a:cs typeface="Times New Roman" panose="02020603050405020304" pitchFamily="18" charset="0"/>
              </a:rPr>
              <a:t>Vision Reward: 0.094</a:t>
            </a:r>
          </a:p>
          <a:p>
            <a:pPr algn="ctr"/>
            <a:r>
              <a:rPr lang="en-US" altLang="zh-CN" sz="1600" dirty="0">
                <a:latin typeface="Times New Roman" panose="02020603050405020304" pitchFamily="18" charset="0"/>
                <a:cs typeface="Times New Roman" panose="02020603050405020304" pitchFamily="18" charset="0"/>
              </a:rPr>
              <a:t>Latency: 5735s, Speedup: 1.0×</a:t>
            </a:r>
          </a:p>
          <a:p>
            <a:pPr algn="ctr"/>
            <a:endParaRPr lang="zh-CN" altLang="en-US" sz="1600" dirty="0">
              <a:latin typeface="Times New Roman" panose="02020603050405020304" pitchFamily="18" charset="0"/>
              <a:cs typeface="Times New Roman" panose="02020603050405020304" pitchFamily="18" charset="0"/>
            </a:endParaRPr>
          </a:p>
        </p:txBody>
      </p:sp>
      <p:sp>
        <p:nvSpPr>
          <p:cNvPr id="12" name="标题 1">
            <a:extLst>
              <a:ext uri="{FF2B5EF4-FFF2-40B4-BE49-F238E27FC236}">
                <a16:creationId xmlns:a16="http://schemas.microsoft.com/office/drawing/2014/main" id="{465855D7-B01A-29D8-C774-DE6657A71E15}"/>
              </a:ext>
            </a:extLst>
          </p:cNvPr>
          <p:cNvSpPr txBox="1">
            <a:spLocks/>
          </p:cNvSpPr>
          <p:nvPr/>
        </p:nvSpPr>
        <p:spPr>
          <a:xfrm>
            <a:off x="966586" y="4302766"/>
            <a:ext cx="10175892" cy="8601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1200" i="1" dirty="0">
                <a:latin typeface="Times New Roman" panose="02020603050405020304" pitchFamily="18" charset="0"/>
                <a:cs typeface="Times New Roman" panose="02020603050405020304" pitchFamily="18" charset="0"/>
              </a:rPr>
              <a:t>Prompt: A medium-sized golden retriever dog is sitting peacefully in a sunlit backyard, its tail wagging gently. Suddenly, it springs up and starts running in circles, tail wagging excitedly and ears flapping. The grass is lush and green, with wildflowers scattered around. </a:t>
            </a:r>
          </a:p>
        </p:txBody>
      </p:sp>
      <p:pic>
        <p:nvPicPr>
          <p:cNvPr id="27" name="wan_0_360p">
            <a:hlinkClick r:id="" action="ppaction://media"/>
            <a:extLst>
              <a:ext uri="{FF2B5EF4-FFF2-40B4-BE49-F238E27FC236}">
                <a16:creationId xmlns:a16="http://schemas.microsoft.com/office/drawing/2014/main" id="{554F391D-9A6A-6340-BECF-C0EFD0D6D9C7}"/>
              </a:ext>
            </a:extLst>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1130729" y="2865734"/>
            <a:ext cx="3003671" cy="1689565"/>
          </a:xfrm>
          <a:prstGeom prst="rect">
            <a:avLst/>
          </a:prstGeom>
        </p:spPr>
      </p:pic>
      <p:pic>
        <p:nvPicPr>
          <p:cNvPr id="28" name="full_0_360p">
            <a:hlinkClick r:id="" action="ppaction://media"/>
            <a:extLst>
              <a:ext uri="{FF2B5EF4-FFF2-40B4-BE49-F238E27FC236}">
                <a16:creationId xmlns:a16="http://schemas.microsoft.com/office/drawing/2014/main" id="{B747B1A7-DD15-4ACD-C5F7-F73ACA294844}"/>
              </a:ext>
            </a:extLst>
          </p:cNvPr>
          <p:cNvPicPr>
            <a:picLocks noChangeAspect="1"/>
          </p:cNvPicPr>
          <p:nvPr>
            <a:videoFile r:link="rId4"/>
            <p:extLst>
              <p:ext uri="{DAA4B4D4-6D71-4841-9C94-3DE7FCFB9230}">
                <p14:media xmlns:p14="http://schemas.microsoft.com/office/powerpoint/2010/main" r:embed="rId3"/>
              </p:ext>
            </p:extLst>
          </p:nvPr>
        </p:nvPicPr>
        <p:blipFill>
          <a:blip r:embed="rId10"/>
          <a:stretch>
            <a:fillRect/>
          </a:stretch>
        </p:blipFill>
        <p:spPr>
          <a:xfrm>
            <a:off x="4589251" y="2865733"/>
            <a:ext cx="3003671" cy="1689565"/>
          </a:xfrm>
          <a:prstGeom prst="rect">
            <a:avLst/>
          </a:prstGeom>
        </p:spPr>
      </p:pic>
      <p:pic>
        <p:nvPicPr>
          <p:cNvPr id="29" name="aura_0_360p">
            <a:hlinkClick r:id="" action="ppaction://media"/>
            <a:extLst>
              <a:ext uri="{FF2B5EF4-FFF2-40B4-BE49-F238E27FC236}">
                <a16:creationId xmlns:a16="http://schemas.microsoft.com/office/drawing/2014/main" id="{F1DC1D45-B7CD-72C5-87AA-861942503716}"/>
              </a:ext>
            </a:extLst>
          </p:cNvPr>
          <p:cNvPicPr>
            <a:picLocks noChangeAspect="1"/>
          </p:cNvPicPr>
          <p:nvPr>
            <a:videoFile r:link="rId6"/>
            <p:extLst>
              <p:ext uri="{DAA4B4D4-6D71-4841-9C94-3DE7FCFB9230}">
                <p14:media xmlns:p14="http://schemas.microsoft.com/office/powerpoint/2010/main" r:embed="rId5"/>
              </p:ext>
            </p:extLst>
          </p:nvPr>
        </p:nvPicPr>
        <p:blipFill>
          <a:blip r:embed="rId11"/>
          <a:stretch>
            <a:fillRect/>
          </a:stretch>
        </p:blipFill>
        <p:spPr>
          <a:xfrm>
            <a:off x="8032261" y="2869530"/>
            <a:ext cx="3003671" cy="1689565"/>
          </a:xfrm>
          <a:prstGeom prst="rect">
            <a:avLst/>
          </a:prstGeom>
        </p:spPr>
      </p:pic>
    </p:spTree>
    <p:extLst>
      <p:ext uri="{BB962C8B-B14F-4D97-AF65-F5344CB8AC3E}">
        <p14:creationId xmlns:p14="http://schemas.microsoft.com/office/powerpoint/2010/main" val="787016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0063" fill="hold"/>
                                        <p:tgtEl>
                                          <p:spTgt spid="27"/>
                                        </p:tgtEl>
                                      </p:cBhvr>
                                    </p:cmd>
                                  </p:childTnLst>
                                </p:cTn>
                              </p:par>
                              <p:par>
                                <p:cTn id="7" presetID="1" presetClass="mediacall" presetSubtype="0" fill="hold" nodeType="withEffect">
                                  <p:stCondLst>
                                    <p:cond delay="0"/>
                                  </p:stCondLst>
                                  <p:childTnLst>
                                    <p:cmd type="call" cmd="playFrom(0.0)">
                                      <p:cBhvr>
                                        <p:cTn id="8" dur="10063" fill="hold"/>
                                        <p:tgtEl>
                                          <p:spTgt spid="28"/>
                                        </p:tgtEl>
                                      </p:cBhvr>
                                    </p:cmd>
                                  </p:childTnLst>
                                </p:cTn>
                              </p:par>
                              <p:par>
                                <p:cTn id="9" presetID="1" presetClass="mediacall" presetSubtype="0" fill="hold" nodeType="withEffect">
                                  <p:stCondLst>
                                    <p:cond delay="0"/>
                                  </p:stCondLst>
                                  <p:childTnLst>
                                    <p:cmd type="call" cmd="playFrom(0.0)">
                                      <p:cBhvr>
                                        <p:cTn id="10" dur="10063" fill="hold"/>
                                        <p:tgtEl>
                                          <p:spTgt spid="2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repeatCount="indefinite" fill="hold" display="0">
                  <p:stCondLst>
                    <p:cond delay="indefinite"/>
                  </p:stCondLst>
                </p:cTn>
                <p:tgtEl>
                  <p:spTgt spid="27"/>
                </p:tgtEl>
              </p:cMediaNode>
            </p:video>
            <p:seq concurrent="1" nextAc="seek">
              <p:cTn id="12" restart="whenNotActive" fill="hold" evtFilter="cancelBubble" nodeType="interactiveSeq">
                <p:stCondLst>
                  <p:cond evt="onClick" delay="0">
                    <p:tgtEl>
                      <p:spTgt spid="27"/>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withEffect">
                                  <p:stCondLst>
                                    <p:cond delay="0"/>
                                  </p:stCondLst>
                                  <p:childTnLst>
                                    <p:cmd type="call" cmd="togglePause">
                                      <p:cBhvr>
                                        <p:cTn id="16" dur="1" fill="hold"/>
                                        <p:tgtEl>
                                          <p:spTgt spid="27"/>
                                        </p:tgtEl>
                                      </p:cBhvr>
                                    </p:cmd>
                                  </p:childTnLst>
                                </p:cTn>
                              </p:par>
                            </p:childTnLst>
                          </p:cTn>
                        </p:par>
                      </p:childTnLst>
                    </p:cTn>
                  </p:par>
                </p:childTnLst>
              </p:cTn>
              <p:nextCondLst>
                <p:cond evt="onClick" delay="0">
                  <p:tgtEl>
                    <p:spTgt spid="27"/>
                  </p:tgtEl>
                </p:cond>
              </p:nextCondLst>
            </p:seq>
            <p:video>
              <p:cMediaNode vol="80000">
                <p:cTn id="17" repeatCount="indefinite" fill="hold" display="0">
                  <p:stCondLst>
                    <p:cond delay="indefinite"/>
                  </p:stCondLst>
                </p:cTn>
                <p:tgtEl>
                  <p:spTgt spid="28"/>
                </p:tgtEl>
              </p:cMediaNode>
            </p:video>
            <p:seq concurrent="1" nextAc="seek">
              <p:cTn id="18" restart="whenNotActive" fill="hold" evtFilter="cancelBubble" nodeType="interactiveSeq">
                <p:stCondLst>
                  <p:cond evt="onClick" delay="0">
                    <p:tgtEl>
                      <p:spTgt spid="28"/>
                    </p:tgtEl>
                  </p:cond>
                </p:stCondLst>
                <p:endSync evt="end" delay="0">
                  <p:rtn val="all"/>
                </p:endSync>
                <p:childTnLst>
                  <p:par>
                    <p:cTn id="19" fill="hold">
                      <p:stCondLst>
                        <p:cond delay="0"/>
                      </p:stCondLst>
                      <p:childTnLst>
                        <p:par>
                          <p:cTn id="20" fill="hold">
                            <p:stCondLst>
                              <p:cond delay="0"/>
                            </p:stCondLst>
                            <p:childTnLst>
                              <p:par>
                                <p:cTn id="21" presetID="2" presetClass="mediacall" presetSubtype="0" fill="hold" nodeType="withEffect">
                                  <p:stCondLst>
                                    <p:cond delay="0"/>
                                  </p:stCondLst>
                                  <p:childTnLst>
                                    <p:cmd type="call" cmd="togglePause">
                                      <p:cBhvr>
                                        <p:cTn id="22" dur="1" fill="hold"/>
                                        <p:tgtEl>
                                          <p:spTgt spid="28"/>
                                        </p:tgtEl>
                                      </p:cBhvr>
                                    </p:cmd>
                                  </p:childTnLst>
                                </p:cTn>
                              </p:par>
                            </p:childTnLst>
                          </p:cTn>
                        </p:par>
                      </p:childTnLst>
                    </p:cTn>
                  </p:par>
                </p:childTnLst>
              </p:cTn>
              <p:nextCondLst>
                <p:cond evt="onClick" delay="0">
                  <p:tgtEl>
                    <p:spTgt spid="28"/>
                  </p:tgtEl>
                </p:cond>
              </p:nextCondLst>
            </p:seq>
            <p:video>
              <p:cMediaNode vol="80000">
                <p:cTn id="23" repeatCount="indefinite" fill="hold" display="0">
                  <p:stCondLst>
                    <p:cond delay="indefinite"/>
                  </p:stCondLst>
                </p:cTn>
                <p:tgtEl>
                  <p:spTgt spid="29"/>
                </p:tgtEl>
              </p:cMediaNode>
            </p:video>
            <p:seq concurrent="1" nextAc="seek">
              <p:cTn id="24" restart="whenNotActive" fill="hold" evtFilter="cancelBubble" nodeType="interactiveSeq">
                <p:stCondLst>
                  <p:cond evt="onClick" delay="0">
                    <p:tgtEl>
                      <p:spTgt spid="29"/>
                    </p:tgtEl>
                  </p:cond>
                </p:stCondLst>
                <p:endSync evt="end" delay="0">
                  <p:rtn val="all"/>
                </p:endSync>
                <p:childTnLst>
                  <p:par>
                    <p:cTn id="25" fill="hold">
                      <p:stCondLst>
                        <p:cond delay="0"/>
                      </p:stCondLst>
                      <p:childTnLst>
                        <p:par>
                          <p:cTn id="26" fill="hold">
                            <p:stCondLst>
                              <p:cond delay="0"/>
                            </p:stCondLst>
                            <p:childTnLst>
                              <p:par>
                                <p:cTn id="27" presetID="2" presetClass="mediacall" presetSubtype="0" fill="hold" nodeType="withEffect">
                                  <p:stCondLst>
                                    <p:cond delay="0"/>
                                  </p:stCondLst>
                                  <p:childTnLst>
                                    <p:cmd type="call" cmd="togglePause">
                                      <p:cBhvr>
                                        <p:cTn id="28" dur="1" fill="hold"/>
                                        <p:tgtEl>
                                          <p:spTgt spid="29"/>
                                        </p:tgtEl>
                                      </p:cBhvr>
                                    </p:cmd>
                                  </p:childTnLst>
                                </p:cTn>
                              </p:par>
                            </p:childTnLst>
                          </p:cTn>
                        </p:par>
                      </p:childTnLst>
                    </p:cTn>
                  </p:par>
                </p:childTnLst>
              </p:cTn>
              <p:nextCondLst>
                <p:cond evt="onClick" delay="0">
                  <p:tgtEl>
                    <p:spTgt spid="29"/>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477</TotalTime>
  <Words>1215</Words>
  <PresentationFormat>宽屏</PresentationFormat>
  <Paragraphs>129</Paragraphs>
  <Slides>8</Slides>
  <Notes>7</Notes>
  <HiddenSlides>0</HiddenSlides>
  <MMClips>28</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8</vt:i4>
      </vt:variant>
    </vt:vector>
  </HeadingPairs>
  <TitlesOfParts>
    <vt:vector size="13" baseType="lpstr">
      <vt:lpstr>等线</vt:lpstr>
      <vt:lpstr>等线 Light</vt:lpstr>
      <vt:lpstr>Arial</vt:lpstr>
      <vt:lpstr>Times New Roman</vt:lpstr>
      <vt:lpstr>Office 主题​​</vt:lpstr>
      <vt:lpstr>Visualizations of Aura Attention</vt:lpstr>
      <vt:lpstr>Figure 1 in paper (a) 117 Frames (Default Length)</vt:lpstr>
      <vt:lpstr>Figure 1 in paper (b) 509 Frames (4× Extension)</vt:lpstr>
      <vt:lpstr>1× length generation for HunyuanVideo</vt:lpstr>
      <vt:lpstr>1× length generation for Wan2.1 14B</vt:lpstr>
      <vt:lpstr>4× length generation for HunyuanVideo</vt:lpstr>
      <vt:lpstr>4× length generation for Mochi 1</vt:lpstr>
      <vt:lpstr>2× length generation for Wan2.1 14B</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erms:created xsi:type="dcterms:W3CDTF">2025-05-22T16:05:17Z</dcterms:created>
  <dcterms:modified xsi:type="dcterms:W3CDTF">2025-05-23T11:12:05Z</dcterms:modified>
</cp:coreProperties>
</file>