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7"/>
  </p:notesMasterIdLst>
  <p:handoutMasterIdLst>
    <p:handoutMasterId r:id="rId38"/>
  </p:handoutMasterIdLst>
  <p:sldIdLst>
    <p:sldId id="256" r:id="rId3"/>
    <p:sldId id="298" r:id="rId4"/>
    <p:sldId id="349" r:id="rId5"/>
    <p:sldId id="302" r:id="rId6"/>
    <p:sldId id="303" r:id="rId7"/>
    <p:sldId id="299" r:id="rId8"/>
    <p:sldId id="304" r:id="rId9"/>
    <p:sldId id="305" r:id="rId10"/>
    <p:sldId id="348" r:id="rId11"/>
    <p:sldId id="306" r:id="rId12"/>
    <p:sldId id="301" r:id="rId13"/>
    <p:sldId id="307" r:id="rId14"/>
    <p:sldId id="308" r:id="rId15"/>
    <p:sldId id="309" r:id="rId16"/>
    <p:sldId id="310" r:id="rId17"/>
    <p:sldId id="311" r:id="rId18"/>
    <p:sldId id="313" r:id="rId19"/>
    <p:sldId id="314" r:id="rId20"/>
    <p:sldId id="312" r:id="rId21"/>
    <p:sldId id="315" r:id="rId22"/>
    <p:sldId id="316" r:id="rId23"/>
    <p:sldId id="317" r:id="rId24"/>
    <p:sldId id="325" r:id="rId25"/>
    <p:sldId id="320" r:id="rId26"/>
    <p:sldId id="322" r:id="rId27"/>
    <p:sldId id="323" r:id="rId28"/>
    <p:sldId id="324" r:id="rId29"/>
    <p:sldId id="289" r:id="rId30"/>
    <p:sldId id="290" r:id="rId31"/>
    <p:sldId id="291" r:id="rId32"/>
    <p:sldId id="292" r:id="rId33"/>
    <p:sldId id="293" r:id="rId34"/>
    <p:sldId id="294" r:id="rId35"/>
    <p:sldId id="267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5" pos="2880" userDrawn="1">
          <p15:clr>
            <a:srgbClr val="A4A3A4"/>
          </p15:clr>
        </p15:guide>
        <p15:guide id="6" pos="7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4F6B47-56A9-330D-4DDA-C9501BFD1CDD}" v="46" dt="2025-10-31T23:29:36.5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  <p:guide pos="7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10/31/2025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6" name="Google Shape;61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6" name="Google Shape;62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4" name="Google Shape;63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34c18e87769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1" name="Google Shape;641;g34c18e87769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2" name="Google Shape;642;g34c18e87769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31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34c18e87769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9" name="Google Shape;649;g34c18e87769_1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0" name="Google Shape;650;g34c18e87769_1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32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34c18e87769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7" name="Google Shape;657;g34c18e87769_1_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8" name="Google Shape;658;g34c18e87769_1_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686800" y="6248411"/>
            <a:ext cx="457200" cy="609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8459212" y="6248400"/>
            <a:ext cx="227588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10" name="Rectangle 9"/>
          <p:cNvSpPr/>
          <p:nvPr/>
        </p:nvSpPr>
        <p:spPr>
          <a:xfrm>
            <a:off x="914401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11" name="Rectangle 10"/>
          <p:cNvSpPr/>
          <p:nvPr/>
        </p:nvSpPr>
        <p:spPr>
          <a:xfrm>
            <a:off x="1" y="0"/>
            <a:ext cx="9144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12" name="Rectangle 11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cxnSp>
        <p:nvCxnSpPr>
          <p:cNvPr id="13" name="Straight Connector 12"/>
          <p:cNvCxnSpPr/>
          <p:nvPr/>
        </p:nvCxnSpPr>
        <p:spPr bwMode="white">
          <a:xfrm>
            <a:off x="8682231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3073" y="6248410"/>
            <a:ext cx="912352" cy="594741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 dirty="0"/>
          </a:p>
        </p:txBody>
      </p:sp>
      <p:cxnSp>
        <p:nvCxnSpPr>
          <p:cNvPr id="15" name="Straight Connector 14"/>
          <p:cNvCxnSpPr/>
          <p:nvPr/>
        </p:nvCxnSpPr>
        <p:spPr bwMode="white">
          <a:xfrm>
            <a:off x="914401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white">
          <a:xfrm>
            <a:off x="5" y="6240802"/>
            <a:ext cx="137160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1977" y="1600211"/>
            <a:ext cx="6248400" cy="2680127"/>
          </a:xfrm>
        </p:spPr>
        <p:txBody>
          <a:bodyPr>
            <a:noAutofit/>
          </a:bodyPr>
          <a:lstStyle>
            <a:lvl1pPr>
              <a:defRPr sz="405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1976" y="4344926"/>
            <a:ext cx="5638800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1">
                <a:solidFill>
                  <a:schemeClr val="tx1"/>
                </a:solidFill>
              </a:defRPr>
            </a:lvl1pPr>
            <a:lvl2pPr marL="343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9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2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5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1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9177" y="6356362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8" name="Rectangle 7"/>
          <p:cNvSpPr/>
          <p:nvPr/>
        </p:nvSpPr>
        <p:spPr>
          <a:xfrm>
            <a:off x="462978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10" name="Rectangle 9"/>
          <p:cNvSpPr/>
          <p:nvPr/>
        </p:nvSpPr>
        <p:spPr>
          <a:xfrm>
            <a:off x="462978" y="736219"/>
            <a:ext cx="457200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/>
          </a:p>
        </p:txBody>
      </p:sp>
      <p:cxnSp>
        <p:nvCxnSpPr>
          <p:cNvPr id="11" name="Straight Connector 10"/>
          <p:cNvCxnSpPr/>
          <p:nvPr/>
        </p:nvCxnSpPr>
        <p:spPr bwMode="white">
          <a:xfrm>
            <a:off x="462978" y="736219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white">
          <a:xfrm>
            <a:off x="462978" y="1345819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white">
          <a:xfrm>
            <a:off x="462978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1584" y="685800"/>
            <a:ext cx="1340994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9272" y="685800"/>
            <a:ext cx="5887983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8686800" y="624840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0" name="Rectangle 19"/>
          <p:cNvSpPr/>
          <p:nvPr/>
        </p:nvSpPr>
        <p:spPr>
          <a:xfrm>
            <a:off x="8458200" y="6248400"/>
            <a:ext cx="2286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4" name="Rectangle 23"/>
          <p:cNvSpPr/>
          <p:nvPr/>
        </p:nvSpPr>
        <p:spPr>
          <a:xfrm>
            <a:off x="912353" y="624840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1" name="Rectangle 20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cxnSp>
        <p:nvCxnSpPr>
          <p:cNvPr id="22" name="Straight Connector 21"/>
          <p:cNvCxnSpPr/>
          <p:nvPr/>
        </p:nvCxnSpPr>
        <p:spPr bwMode="white">
          <a:xfrm>
            <a:off x="8682231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" y="6248400"/>
            <a:ext cx="9123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cxnSp>
        <p:nvCxnSpPr>
          <p:cNvPr id="23" name="Straight Connector 22"/>
          <p:cNvCxnSpPr/>
          <p:nvPr/>
        </p:nvCxnSpPr>
        <p:spPr bwMode="white">
          <a:xfrm>
            <a:off x="9123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8686800" y="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7" name="Rectangle 26"/>
          <p:cNvSpPr/>
          <p:nvPr/>
        </p:nvSpPr>
        <p:spPr>
          <a:xfrm>
            <a:off x="8458200" y="0"/>
            <a:ext cx="2286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8" name="Rectangle 27"/>
          <p:cNvSpPr/>
          <p:nvPr/>
        </p:nvSpPr>
        <p:spPr>
          <a:xfrm>
            <a:off x="914401" y="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29" name="Rectangle 28"/>
          <p:cNvSpPr/>
          <p:nvPr/>
        </p:nvSpPr>
        <p:spPr>
          <a:xfrm>
            <a:off x="-1" y="0"/>
            <a:ext cx="914400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30" name="Rectangle 29"/>
          <p:cNvSpPr/>
          <p:nvPr/>
        </p:nvSpPr>
        <p:spPr>
          <a:xfrm>
            <a:off x="0" y="0"/>
            <a:ext cx="9144000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cxnSp>
        <p:nvCxnSpPr>
          <p:cNvPr id="31" name="Straight Connector 30"/>
          <p:cNvCxnSpPr/>
          <p:nvPr/>
        </p:nvCxnSpPr>
        <p:spPr bwMode="white">
          <a:xfrm>
            <a:off x="8682231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" y="0"/>
            <a:ext cx="9123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cxnSp>
        <p:nvCxnSpPr>
          <p:cNvPr id="33" name="Straight Connector 32"/>
          <p:cNvCxnSpPr/>
          <p:nvPr/>
        </p:nvCxnSpPr>
        <p:spPr bwMode="white">
          <a:xfrm>
            <a:off x="914401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9059" y="6356362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272" y="1600201"/>
            <a:ext cx="6214072" cy="2654064"/>
          </a:xfrm>
        </p:spPr>
        <p:txBody>
          <a:bodyPr anchor="b">
            <a:normAutofit/>
          </a:bodyPr>
          <a:lstStyle>
            <a:lvl1pPr algn="l">
              <a:defRPr sz="4051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9273" y="4260007"/>
            <a:ext cx="5449886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1">
                <a:solidFill>
                  <a:schemeClr val="tx1"/>
                </a:solidFill>
              </a:defRPr>
            </a:lvl1pPr>
            <a:lvl2pPr marL="34300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60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902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2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504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5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106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406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5388" y="1600200"/>
            <a:ext cx="3611880" cy="4572000"/>
          </a:xfrm>
        </p:spPr>
        <p:txBody>
          <a:bodyPr/>
          <a:lstStyle>
            <a:lvl1pPr>
              <a:defRPr sz="2101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2520" y="1600200"/>
            <a:ext cx="3611880" cy="4572000"/>
          </a:xfrm>
        </p:spPr>
        <p:txBody>
          <a:bodyPr/>
          <a:lstStyle>
            <a:lvl1pPr>
              <a:defRPr sz="2101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 baseline="0"/>
            </a:lvl6pPr>
            <a:lvl7pPr>
              <a:defRPr sz="1350" baseline="0"/>
            </a:lvl7pPr>
            <a:lvl8pPr>
              <a:defRPr sz="1350" baseline="0"/>
            </a:lvl8pPr>
            <a:lvl9pPr>
              <a:defRPr sz="135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5394" y="1499616"/>
            <a:ext cx="3615107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0" cap="all" baseline="0"/>
            </a:lvl1pPr>
            <a:lvl2pPr marL="343009" indent="0">
              <a:buNone/>
              <a:defRPr sz="1500" b="1"/>
            </a:lvl2pPr>
            <a:lvl3pPr marL="686017" indent="0">
              <a:buNone/>
              <a:defRPr sz="1350" b="1"/>
            </a:lvl3pPr>
            <a:lvl4pPr marL="1029025" indent="0">
              <a:buNone/>
              <a:defRPr sz="1200" b="1"/>
            </a:lvl4pPr>
            <a:lvl5pPr marL="1372035" indent="0">
              <a:buNone/>
              <a:defRPr sz="1200" b="1"/>
            </a:lvl5pPr>
            <a:lvl6pPr marL="1715043" indent="0">
              <a:buNone/>
              <a:defRPr sz="1200" b="1"/>
            </a:lvl6pPr>
            <a:lvl7pPr marL="2058051" indent="0">
              <a:buNone/>
              <a:defRPr sz="1200" b="1"/>
            </a:lvl7pPr>
            <a:lvl8pPr marL="2401060" indent="0">
              <a:buNone/>
              <a:defRPr sz="1200" b="1"/>
            </a:lvl8pPr>
            <a:lvl9pPr marL="274406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5388" y="2514717"/>
            <a:ext cx="3611880" cy="365749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 baseline="0"/>
            </a:lvl8pPr>
            <a:lvl9pPr>
              <a:defRPr sz="12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9298" y="1499616"/>
            <a:ext cx="3615107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0" cap="all" baseline="0"/>
            </a:lvl1pPr>
            <a:lvl2pPr marL="343009" indent="0">
              <a:buNone/>
              <a:defRPr sz="1500" b="1"/>
            </a:lvl2pPr>
            <a:lvl3pPr marL="686017" indent="0">
              <a:buNone/>
              <a:defRPr sz="1350" b="1"/>
            </a:lvl3pPr>
            <a:lvl4pPr marL="1029025" indent="0">
              <a:buNone/>
              <a:defRPr sz="1200" b="1"/>
            </a:lvl4pPr>
            <a:lvl5pPr marL="1372035" indent="0">
              <a:buNone/>
              <a:defRPr sz="1200" b="1"/>
            </a:lvl5pPr>
            <a:lvl6pPr marL="1715043" indent="0">
              <a:buNone/>
              <a:defRPr sz="1200" b="1"/>
            </a:lvl6pPr>
            <a:lvl7pPr marL="2058051" indent="0">
              <a:buNone/>
              <a:defRPr sz="1200" b="1"/>
            </a:lvl7pPr>
            <a:lvl8pPr marL="2401060" indent="0">
              <a:buNone/>
              <a:defRPr sz="1200" b="1"/>
            </a:lvl8pPr>
            <a:lvl9pPr marL="274406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9298" y="2514600"/>
            <a:ext cx="3615107" cy="365556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9802" y="0"/>
            <a:ext cx="228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cxnSp>
        <p:nvCxnSpPr>
          <p:cNvPr id="7" name="Straight Connector 6"/>
          <p:cNvCxnSpPr/>
          <p:nvPr/>
        </p:nvCxnSpPr>
        <p:spPr bwMode="white">
          <a:xfrm>
            <a:off x="462978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229601" y="0"/>
            <a:ext cx="692146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8921746" y="0"/>
            <a:ext cx="2286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6467" y="0"/>
            <a:ext cx="3111598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466465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05890" y="381000"/>
            <a:ext cx="2470710" cy="1371600"/>
          </a:xfrm>
        </p:spPr>
        <p:txBody>
          <a:bodyPr anchor="b">
            <a:normAutofit/>
          </a:bodyPr>
          <a:lstStyle>
            <a:lvl1pPr algn="l">
              <a:defRPr sz="2101" b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82600"/>
            <a:ext cx="4648200" cy="5689600"/>
          </a:xfrm>
        </p:spPr>
        <p:txBody>
          <a:bodyPr>
            <a:normAutofit/>
          </a:bodyPr>
          <a:lstStyle>
            <a:lvl1pPr>
              <a:defRPr sz="2101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 baseline="0"/>
            </a:lvl8pPr>
            <a:lvl9pPr>
              <a:defRPr sz="135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05890" y="1828800"/>
            <a:ext cx="2470710" cy="43434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2pPr marL="343009" indent="0">
              <a:buNone/>
              <a:defRPr sz="900"/>
            </a:lvl2pPr>
            <a:lvl3pPr marL="686017" indent="0">
              <a:buNone/>
              <a:defRPr sz="750"/>
            </a:lvl3pPr>
            <a:lvl4pPr marL="1029025" indent="0">
              <a:buNone/>
              <a:defRPr sz="675"/>
            </a:lvl4pPr>
            <a:lvl5pPr marL="1372035" indent="0">
              <a:buNone/>
              <a:defRPr sz="675"/>
            </a:lvl5pPr>
            <a:lvl6pPr marL="1715043" indent="0">
              <a:buNone/>
              <a:defRPr sz="675"/>
            </a:lvl6pPr>
            <a:lvl7pPr marL="2058051" indent="0">
              <a:buNone/>
              <a:defRPr sz="675"/>
            </a:lvl7pPr>
            <a:lvl8pPr marL="2401060" indent="0">
              <a:buNone/>
              <a:defRPr sz="675"/>
            </a:lvl8pPr>
            <a:lvl9pPr marL="2744067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8" name="Rectangle 7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3657600" y="0"/>
            <a:ext cx="5264146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890" y="381000"/>
            <a:ext cx="2470710" cy="1371600"/>
          </a:xfrm>
        </p:spPr>
        <p:txBody>
          <a:bodyPr anchor="b">
            <a:normAutofit/>
          </a:bodyPr>
          <a:lstStyle>
            <a:lvl1pPr algn="l">
              <a:defRPr sz="2101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3886200" y="482600"/>
            <a:ext cx="4648200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101"/>
            </a:lvl1pPr>
            <a:lvl2pPr marL="343009" indent="0">
              <a:buNone/>
              <a:defRPr sz="2101"/>
            </a:lvl2pPr>
            <a:lvl3pPr marL="686017" indent="0">
              <a:buNone/>
              <a:defRPr sz="1800"/>
            </a:lvl3pPr>
            <a:lvl4pPr marL="1029025" indent="0">
              <a:buNone/>
              <a:defRPr sz="1500"/>
            </a:lvl4pPr>
            <a:lvl5pPr marL="1372035" indent="0">
              <a:buNone/>
              <a:defRPr sz="1500"/>
            </a:lvl5pPr>
            <a:lvl6pPr marL="1715043" indent="0">
              <a:buNone/>
              <a:defRPr sz="1500"/>
            </a:lvl6pPr>
            <a:lvl7pPr marL="2058051" indent="0">
              <a:buNone/>
              <a:defRPr sz="1500"/>
            </a:lvl7pPr>
            <a:lvl8pPr marL="2401060" indent="0">
              <a:buNone/>
              <a:defRPr sz="1500"/>
            </a:lvl8pPr>
            <a:lvl9pPr marL="2744067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5890" y="1828800"/>
            <a:ext cx="2470710" cy="43434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3009" indent="0">
              <a:buNone/>
              <a:defRPr sz="900"/>
            </a:lvl2pPr>
            <a:lvl3pPr marL="686017" indent="0">
              <a:buNone/>
              <a:defRPr sz="750"/>
            </a:lvl3pPr>
            <a:lvl4pPr marL="1029025" indent="0">
              <a:buNone/>
              <a:defRPr sz="675"/>
            </a:lvl4pPr>
            <a:lvl5pPr marL="1372035" indent="0">
              <a:buNone/>
              <a:defRPr sz="675"/>
            </a:lvl5pPr>
            <a:lvl6pPr marL="1715043" indent="0">
              <a:buNone/>
              <a:defRPr sz="675"/>
            </a:lvl6pPr>
            <a:lvl7pPr marL="2058051" indent="0">
              <a:buNone/>
              <a:defRPr sz="675"/>
            </a:lvl7pPr>
            <a:lvl8pPr marL="2401060" indent="0">
              <a:buNone/>
              <a:defRPr sz="675"/>
            </a:lvl8pPr>
            <a:lvl9pPr marL="2744067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10/31/2025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8912221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sz="1350"/>
          </a:p>
        </p:txBody>
      </p:sp>
      <p:sp>
        <p:nvSpPr>
          <p:cNvPr id="8" name="Rectangle 7"/>
          <p:cNvSpPr/>
          <p:nvPr/>
        </p:nvSpPr>
        <p:spPr>
          <a:xfrm>
            <a:off x="462978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350"/>
          </a:p>
        </p:txBody>
      </p:sp>
      <p:sp>
        <p:nvSpPr>
          <p:cNvPr id="13" name="Rectangle 12"/>
          <p:cNvSpPr/>
          <p:nvPr/>
        </p:nvSpPr>
        <p:spPr>
          <a:xfrm>
            <a:off x="456128" y="736219"/>
            <a:ext cx="457200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 dirty="0"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462978" y="736219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white">
          <a:xfrm>
            <a:off x="462978" y="1345819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white">
          <a:xfrm>
            <a:off x="462978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95389" y="177811"/>
            <a:ext cx="7339012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5389" y="1600200"/>
            <a:ext cx="7339012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0" y="6356362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10/31/2025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8244" y="6356362"/>
            <a:ext cx="2981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1" y="6356362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6017" rtl="0" eaLnBrk="1" latinLnBrk="0" hangingPunct="1">
        <a:lnSpc>
          <a:spcPct val="90000"/>
        </a:lnSpc>
        <a:spcBef>
          <a:spcPct val="0"/>
        </a:spcBef>
        <a:buNone/>
        <a:defRPr sz="2701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185224" indent="-185224" algn="l" defTabSz="686017" rtl="0" eaLnBrk="1" latinLnBrk="0" hangingPunct="1">
        <a:lnSpc>
          <a:spcPct val="90000"/>
        </a:lnSpc>
        <a:spcBef>
          <a:spcPts val="1050"/>
        </a:spcBef>
        <a:buFont typeface="Euphemia" pitchFamily="34" charset="0"/>
        <a:buChar char="›"/>
        <a:defRPr sz="2101" kern="1200">
          <a:solidFill>
            <a:schemeClr val="tx1"/>
          </a:solidFill>
          <a:latin typeface="+mn-lt"/>
          <a:ea typeface="+mn-ea"/>
          <a:cs typeface="+mn-cs"/>
        </a:defRPr>
      </a:lvl1pPr>
      <a:lvl2pPr marL="459632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4038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›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446" indent="-185224" algn="l" defTabSz="686017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282851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›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557259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831664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›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106072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–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380478" indent="-185224" algn="l" defTabSz="686017" rtl="0" eaLnBrk="1" latinLnBrk="0" hangingPunct="1">
        <a:lnSpc>
          <a:spcPct val="90000"/>
        </a:lnSpc>
        <a:spcBef>
          <a:spcPts val="450"/>
        </a:spcBef>
        <a:buFont typeface="Euphemia" pitchFamily="34" charset="0"/>
        <a:buChar char="›"/>
        <a:defRPr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3009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6017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9025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035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043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51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1060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4067" algn="l" defTabSz="6860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mp"/><Relationship Id="rId5" Type="http://schemas.openxmlformats.org/officeDocument/2006/relationships/image" Target="../media/image26.png"/><Relationship Id="rId4" Type="http://schemas.openxmlformats.org/officeDocument/2006/relationships/image" Target="../media/image25.tmp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tm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mp"/><Relationship Id="rId3" Type="http://schemas.openxmlformats.org/officeDocument/2006/relationships/image" Target="../media/image30.tmp"/><Relationship Id="rId7" Type="http://schemas.openxmlformats.org/officeDocument/2006/relationships/image" Target="../media/image34.tm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tmp"/><Relationship Id="rId5" Type="http://schemas.openxmlformats.org/officeDocument/2006/relationships/image" Target="../media/image32.tmp"/><Relationship Id="rId4" Type="http://schemas.openxmlformats.org/officeDocument/2006/relationships/image" Target="../media/image31.tm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36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49.png"/><Relationship Id="rId5" Type="http://schemas.openxmlformats.org/officeDocument/2006/relationships/image" Target="../media/image58.png"/><Relationship Id="rId10" Type="http://schemas.openxmlformats.org/officeDocument/2006/relationships/image" Target="../media/image4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49.png"/><Relationship Id="rId5" Type="http://schemas.openxmlformats.org/officeDocument/2006/relationships/image" Target="../media/image58.png"/><Relationship Id="rId10" Type="http://schemas.openxmlformats.org/officeDocument/2006/relationships/image" Target="../media/image4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40.png"/><Relationship Id="rId3" Type="http://schemas.openxmlformats.org/officeDocument/2006/relationships/image" Target="../media/image370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4" Type="http://schemas.openxmlformats.org/officeDocument/2006/relationships/image" Target="../media/image57.png"/><Relationship Id="rId9" Type="http://schemas.openxmlformats.org/officeDocument/2006/relationships/image" Target="../media/image38.png"/><Relationship Id="rId1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38.tmp"/><Relationship Id="rId7" Type="http://schemas.openxmlformats.org/officeDocument/2006/relationships/image" Target="../media/image42.tmp"/><Relationship Id="rId12" Type="http://schemas.openxmlformats.org/officeDocument/2006/relationships/image" Target="../media/image76.png"/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tmp"/><Relationship Id="rId11" Type="http://schemas.openxmlformats.org/officeDocument/2006/relationships/image" Target="../media/image75.png"/><Relationship Id="rId5" Type="http://schemas.openxmlformats.org/officeDocument/2006/relationships/image" Target="../media/image40.tmp"/><Relationship Id="rId10" Type="http://schemas.openxmlformats.org/officeDocument/2006/relationships/image" Target="../media/image74.png"/><Relationship Id="rId4" Type="http://schemas.openxmlformats.org/officeDocument/2006/relationships/image" Target="../media/image39.tmp"/><Relationship Id="rId9" Type="http://schemas.openxmlformats.org/officeDocument/2006/relationships/image" Target="../media/image73.png"/><Relationship Id="rId14" Type="http://schemas.openxmlformats.org/officeDocument/2006/relationships/image" Target="../media/image43.tm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88.png"/><Relationship Id="rId18" Type="http://schemas.openxmlformats.org/officeDocument/2006/relationships/image" Target="../media/image93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7.png"/><Relationship Id="rId17" Type="http://schemas.openxmlformats.org/officeDocument/2006/relationships/image" Target="../media/image92.png"/><Relationship Id="rId2" Type="http://schemas.openxmlformats.org/officeDocument/2006/relationships/image" Target="../media/image79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5" Type="http://schemas.openxmlformats.org/officeDocument/2006/relationships/image" Target="../media/image82.png"/><Relationship Id="rId15" Type="http://schemas.openxmlformats.org/officeDocument/2006/relationships/image" Target="../media/image90.png"/><Relationship Id="rId10" Type="http://schemas.openxmlformats.org/officeDocument/2006/relationships/image" Target="../media/image49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Relationship Id="rId1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mp"/><Relationship Id="rId2" Type="http://schemas.openxmlformats.org/officeDocument/2006/relationships/image" Target="../media/image48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image" Target="../media/image5.png"/><Relationship Id="rId16" Type="http://schemas.openxmlformats.org/officeDocument/2006/relationships/image" Target="../media/image2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tmp"/><Relationship Id="rId15" Type="http://schemas.openxmlformats.org/officeDocument/2006/relationships/image" Target="../media/image20.tmp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tm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493" y="228600"/>
            <a:ext cx="7209963" cy="685800"/>
          </a:xfrm>
        </p:spPr>
        <p:txBody>
          <a:bodyPr/>
          <a:lstStyle/>
          <a:p>
            <a:r>
              <a:rPr lang="en-US" sz="22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Understanding How Neural Networks See  (and Read)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131507"/>
            <a:ext cx="7112456" cy="1143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endParaRPr lang="en-US" sz="2400" dirty="0">
              <a:solidFill>
                <a:srgbClr val="002060"/>
              </a:solidFill>
            </a:endParaRPr>
          </a:p>
          <a:p>
            <a:endParaRPr lang="en-US" sz="210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066800"/>
            <a:ext cx="4572000" cy="41245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1F8A812-31D7-321A-5692-73E687D99602}"/>
              </a:ext>
            </a:extLst>
          </p:cNvPr>
          <p:cNvSpPr txBox="1">
            <a:spLocks/>
          </p:cNvSpPr>
          <p:nvPr/>
        </p:nvSpPr>
        <p:spPr>
          <a:xfrm>
            <a:off x="1510392" y="5181600"/>
            <a:ext cx="6774535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60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51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Michael </a:t>
            </a:r>
            <a:r>
              <a:rPr lang="en-US" sz="2000" err="1">
                <a:solidFill>
                  <a:schemeClr val="tx2">
                    <a:lumMod val="95000"/>
                    <a:lumOff val="5000"/>
                  </a:schemeClr>
                </a:solidFill>
              </a:rPr>
              <a:t>Guerzhoy</a:t>
            </a:r>
            <a:br>
              <a:rPr lang="en-US" sz="2000" dirty="0"/>
            </a:br>
            <a:r>
              <a:rPr lang="en-US" sz="20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University of Toronto</a:t>
            </a:r>
          </a:p>
        </p:txBody>
      </p:sp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Face Recognition Task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Training set: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CA" i="1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CA" i="1">
                            <a:latin typeface="Cambria Math" panose="02040503050406030204" pitchFamily="18" charset="0"/>
                          </a:rPr>
                          <m:t>, …,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e>
                    </m:d>
                  </m:oMath>
                </a14:m>
                <a:endParaRPr lang="en-CA" dirty="0"/>
              </a:p>
              <a:p>
                <a:pPr lvl="2"/>
                <a14:m>
                  <m:oMath xmlns:m="http://schemas.openxmlformats.org/officeDocument/2006/math">
                    <m:sSup>
                      <m:s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dirty="0"/>
                  <a:t> is a k-dimensional vector consisting of the intensities of all the pixels in in the </a:t>
                </a:r>
                <a:r>
                  <a:rPr lang="en-CA" dirty="0" err="1"/>
                  <a:t>i-th</a:t>
                </a:r>
                <a:r>
                  <a:rPr lang="en-CA" dirty="0"/>
                  <a:t> photo (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20×20</m:t>
                    </m:r>
                  </m:oMath>
                </a14:m>
                <a:r>
                  <a:rPr lang="en-CA" dirty="0"/>
                  <a:t> photo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CA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i="1" dirty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dirty="0"/>
                  <a:t> is 400-dimensional)</a:t>
                </a:r>
              </a:p>
              <a:p>
                <a:pPr lvl="2"/>
                <a14:m>
                  <m:oMath xmlns:m="http://schemas.openxmlformats.org/officeDocument/2006/math">
                    <m:sSup>
                      <m:s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dirty="0"/>
                  <a:t> is the </a:t>
                </a:r>
                <a:r>
                  <a:rPr lang="en-CA" i="1" dirty="0"/>
                  <a:t>label </a:t>
                </a:r>
                <a:r>
                  <a:rPr lang="en-CA" dirty="0"/>
                  <a:t>(i.e., name)</a:t>
                </a:r>
              </a:p>
              <a:p>
                <a:r>
                  <a:rPr lang="en-CA" dirty="0"/>
                  <a:t>Test phase:</a:t>
                </a:r>
              </a:p>
              <a:p>
                <a:pPr lvl="1"/>
                <a:r>
                  <a:rPr lang="en-CA" dirty="0"/>
                  <a:t>We have an input vector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dirty="0"/>
                  <a:t>, and want to assign a label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CA" dirty="0"/>
                  <a:t> to it</a:t>
                </a:r>
              </a:p>
              <a:p>
                <a:pPr lvl="2"/>
                <a:r>
                  <a:rPr lang="en-CA" dirty="0"/>
                  <a:t>Whose photo is it?</a:t>
                </a:r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31" t="-173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96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Face Recognition using 1-Nearest Neighbors (1NN)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28600" lvl="1">
                  <a:spcBef>
                    <a:spcPts val="1000"/>
                  </a:spcBef>
                </a:pPr>
                <a:r>
                  <a:rPr lang="en-CA" dirty="0"/>
                  <a:t>Training set: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CA" i="1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CA" i="1">
                            <a:latin typeface="Cambria Math" panose="02040503050406030204" pitchFamily="18" charset="0"/>
                          </a:rPr>
                          <m:t>, …,</m:t>
                        </m:r>
                        <m:d>
                          <m:d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</m:d>
                              </m:sup>
                            </m:sSup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p>
                              <m:sSupPr>
                                <m:ctrlPr>
                                  <a:rPr lang="en-CA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e>
                    </m:d>
                  </m:oMath>
                </a14:m>
                <a:endParaRPr lang="en-CA" dirty="0"/>
              </a:p>
              <a:p>
                <a:pPr marL="228600" lvl="1">
                  <a:spcBef>
                    <a:spcPts val="1000"/>
                  </a:spcBef>
                </a:pPr>
                <a:r>
                  <a:rPr lang="en-CA" dirty="0"/>
                  <a:t>Input: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CA" dirty="0"/>
              </a:p>
              <a:p>
                <a:pPr marL="228600" lvl="1">
                  <a:spcBef>
                    <a:spcPts val="1000"/>
                  </a:spcBef>
                </a:pPr>
                <a:r>
                  <a:rPr lang="en-CA" dirty="0"/>
                  <a:t>1-Nearest Neighbor algorithm:</a:t>
                </a:r>
              </a:p>
              <a:p>
                <a:pPr marL="685800" lvl="2">
                  <a:spcBef>
                    <a:spcPts val="1000"/>
                  </a:spcBef>
                </a:pPr>
                <a:r>
                  <a:rPr lang="en-CA" sz="1600" dirty="0"/>
                  <a:t>Find the training photo/vector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sz="1600" dirty="0"/>
                  <a:t> that’s as “close” as possible to </a:t>
                </a: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1600" dirty="0"/>
                  <a:t>, and output the label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CA" sz="1600" dirty="0"/>
              </a:p>
              <a:p>
                <a:pPr marL="960208" lvl="3">
                  <a:spcBef>
                    <a:spcPts val="1000"/>
                  </a:spcBef>
                </a:pPr>
                <a:endParaRPr lang="en-CA" sz="1200" dirty="0"/>
              </a:p>
              <a:p>
                <a:pPr marL="226170" lvl="1" indent="0">
                  <a:spcBef>
                    <a:spcPts val="1000"/>
                  </a:spcBef>
                  <a:buNone/>
                </a:pP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933" r="-33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46238" y="6223916"/>
            <a:ext cx="1575349" cy="333861"/>
          </a:xfrm>
        </p:spPr>
        <p:txBody>
          <a:bodyPr/>
          <a:lstStyle/>
          <a:p>
            <a:fld id="{9E7F3095-738A-4790-83C5-52C005F4D7A2}" type="slidenum">
              <a:rPr lang="en-CA" smtClean="0"/>
              <a:t>11</a:t>
            </a:fld>
            <a:endParaRPr lang="en-CA"/>
          </a:p>
        </p:txBody>
      </p:sp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864823"/>
            <a:ext cx="2026311" cy="756773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12" y="4873724"/>
            <a:ext cx="1866841" cy="768700"/>
          </a:xfrm>
          <a:prstGeom prst="rect">
            <a:avLst/>
          </a:prstGeom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248" y="4852508"/>
            <a:ext cx="1497345" cy="780012"/>
          </a:xfrm>
          <a:prstGeom prst="rect">
            <a:avLst/>
          </a:prstGeom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195" y="4873724"/>
            <a:ext cx="1741015" cy="756773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12" y="4115225"/>
            <a:ext cx="871280" cy="580853"/>
          </a:xfrm>
          <a:prstGeom prst="rect">
            <a:avLst/>
          </a:prstGeom>
        </p:spPr>
      </p:pic>
      <p:sp>
        <p:nvSpPr>
          <p:cNvPr id="19" name="Up Arrow 18"/>
          <p:cNvSpPr/>
          <p:nvPr/>
        </p:nvSpPr>
        <p:spPr>
          <a:xfrm>
            <a:off x="5284339" y="5796022"/>
            <a:ext cx="308069" cy="2597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757357" y="6108697"/>
                <a:ext cx="20679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400" dirty="0"/>
                  <a:t>Closest training image to the input </a:t>
                </a:r>
                <a14:m>
                  <m:oMath xmlns:m="http://schemas.openxmlformats.org/officeDocument/2006/math">
                    <m:r>
                      <a:rPr lang="en-CA" sz="1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1400" dirty="0"/>
                  <a:t> 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7357" y="6108697"/>
                <a:ext cx="2067920" cy="523220"/>
              </a:xfrm>
              <a:prstGeom prst="rect">
                <a:avLst/>
              </a:prstGeom>
              <a:blipFill>
                <a:blip r:embed="rId8"/>
                <a:stretch>
                  <a:fillRect l="-882" t="-2326" b="-1162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6046915" y="6451502"/>
            <a:ext cx="1632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/>
              <a:t>Output: Paul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834235" y="4117368"/>
                <a:ext cx="2067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400" dirty="0"/>
                  <a:t>Input </a:t>
                </a:r>
                <a14:m>
                  <m:oMath xmlns:m="http://schemas.openxmlformats.org/officeDocument/2006/math">
                    <m:r>
                      <a:rPr lang="en-CA" sz="1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CA" sz="1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4235" y="4117368"/>
                <a:ext cx="2067920" cy="307777"/>
              </a:xfrm>
              <a:prstGeom prst="rect">
                <a:avLst/>
              </a:prstGeom>
              <a:blipFill>
                <a:blip r:embed="rId9"/>
                <a:stretch>
                  <a:fillRect l="-885" t="-1961" b="-1960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85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CA" dirty="0"/>
                  <a:t>Are the two images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CA" dirty="0"/>
                  <a:t> and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CA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dirty="0"/>
                  <a:t>close?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578" b="-1274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Key idea: think of the images as </a:t>
                </a:r>
                <a:r>
                  <a:rPr lang="en-CA" i="1" dirty="0"/>
                  <a:t>vectors</a:t>
                </a:r>
              </a:p>
              <a:p>
                <a:pPr lvl="1"/>
                <a:r>
                  <a:rPr lang="en-CA" dirty="0"/>
                  <a:t>Reminder: to turn an image into a vector, simply “flatten” all the pixels into a 1D vector</a:t>
                </a:r>
              </a:p>
              <a:p>
                <a:r>
                  <a:rPr lang="en-CA" dirty="0"/>
                  <a:t>Is the distance between the endpoints of vectors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CA" dirty="0"/>
                  <a:t> and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CA" dirty="0"/>
                  <a:t> small?</a:t>
                </a:r>
              </a:p>
              <a:p>
                <a:pPr marL="274408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nary>
                          <m:naryPr>
                            <m:chr m:val="∑"/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CA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CA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CA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CA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r>
                  <a:rPr lang="en-CA" dirty="0"/>
                  <a:t>  small</a:t>
                </a:r>
              </a:p>
              <a:p>
                <a:r>
                  <a:rPr lang="en-CA" dirty="0"/>
                  <a:t>Is the cosine of the angle between the vectors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CA" dirty="0"/>
                  <a:t> and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CA" dirty="0"/>
                  <a:t> large?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CA" sz="1800" b="0" i="1" smtClean="0">
                        <a:latin typeface="Cambria Math" panose="02040503050406030204" pitchFamily="18" charset="0"/>
                      </a:rPr>
                      <m:t>     </m:t>
                    </m:r>
                    <m:func>
                      <m:funcPr>
                        <m:ctrlPr>
                          <a:rPr lang="en-CA" sz="18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8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</m:e>
                    </m:func>
                    <m:r>
                      <a:rPr lang="en-CA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CA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  <m:r>
                      <a:rPr lang="en-CA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CA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ctrlP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rad>
                          <m:radPr>
                            <m:degHide m:val="on"/>
                            <m:ctrlPr>
                              <a:rPr lang="en-CA" sz="18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ctrlP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CA" sz="1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Sup>
                                  <m:sSubSupPr>
                                    <m:ctrlPr>
                                      <a:rPr lang="en-CA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CA" sz="18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CA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CA" sz="1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nary>
                          </m:e>
                        </m:rad>
                        <m:rad>
                          <m:radPr>
                            <m:degHide m:val="on"/>
                            <m:ctrlPr>
                              <a:rPr lang="en-CA" sz="1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nary>
                              <m:naryPr>
                                <m:chr m:val="∑"/>
                                <m:ctrlPr>
                                  <a:rPr lang="en-CA" sz="18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CA" sz="18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Sup>
                                  <m:sSubSupPr>
                                    <m:ctrlPr>
                                      <a:rPr lang="en-CA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CA" sz="18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CA" sz="18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CA" sz="1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nary>
                          </m:e>
                        </m:rad>
                      </m:den>
                    </m:f>
                  </m:oMath>
                </a14:m>
                <a:r>
                  <a:rPr lang="en-CA" sz="1800" dirty="0"/>
                  <a:t> large</a:t>
                </a:r>
                <a:endParaRPr lang="en-CA" dirty="0"/>
              </a:p>
              <a:p>
                <a:r>
                  <a:rPr lang="en-CA" dirty="0"/>
                  <a:t>Is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CA" dirty="0"/>
                  <a:t> large?</a:t>
                </a:r>
              </a:p>
              <a:p>
                <a:pPr lvl="1"/>
                <a:r>
                  <a:rPr lang="en-CA" dirty="0"/>
                  <a:t>Assume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≈</m:t>
                    </m:r>
                    <m:d>
                      <m:dPr>
                        <m:begChr m:val="|"/>
                        <m:endChr m:val="|"/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𝑐𝑜𝑛𝑠𝑡</m:t>
                    </m:r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831" t="-1733" b="-813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H="1">
            <a:off x="2693195" y="4387334"/>
            <a:ext cx="1193005" cy="2227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86200" y="4202668"/>
            <a:ext cx="3352800" cy="369332"/>
          </a:xfrm>
          <a:prstGeom prst="rect">
            <a:avLst/>
          </a:prstGeom>
          <a:noFill/>
          <a:ln w="349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By the law of cosines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355" y="4636590"/>
            <a:ext cx="3072337" cy="222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8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Sample task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Training set: 6 actors, with 100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64×64 </m:t>
                    </m:r>
                  </m:oMath>
                </a14:m>
                <a:r>
                  <a:rPr lang="en-CA" dirty="0"/>
                  <a:t>photos of faces for each</a:t>
                </a:r>
              </a:p>
              <a:p>
                <a:r>
                  <a:rPr lang="en-CA" dirty="0"/>
                  <a:t>Test set: photos of faces of the same 6 actors</a:t>
                </a:r>
              </a:p>
              <a:p>
                <a:r>
                  <a:rPr lang="en-CA" dirty="0"/>
                  <a:t>Want to classify each face as one of </a:t>
                </a:r>
                <a:r>
                  <a:rPr lang="en-US" dirty="0"/>
                  <a:t>['Fran </a:t>
                </a:r>
                <a:r>
                  <a:rPr lang="en-US" dirty="0" err="1"/>
                  <a:t>Drescher</a:t>
                </a:r>
                <a:r>
                  <a:rPr lang="en-US" dirty="0"/>
                  <a:t>', 'America </a:t>
                </a:r>
                <a:r>
                  <a:rPr lang="en-US" dirty="0" err="1"/>
                  <a:t>Ferrera</a:t>
                </a:r>
                <a:r>
                  <a:rPr lang="en-US" dirty="0"/>
                  <a:t>', 'Kristin Chenoweth', 'Alec Baldwin', 'Bill Hader', 'Steve Carell']</a:t>
                </a:r>
                <a:endParaRPr lang="en-CA" dirty="0"/>
              </a:p>
              <a:p>
                <a:pPr marL="0" indent="0">
                  <a:buNone/>
                </a:pP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31" t="-1733" r="-24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148" y="5104964"/>
            <a:ext cx="2019475" cy="124978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95" y="3761270"/>
            <a:ext cx="1150720" cy="117358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115" y="3676655"/>
            <a:ext cx="1143099" cy="126503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770" y="3685064"/>
            <a:ext cx="1158340" cy="124978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113" y="5038643"/>
            <a:ext cx="1165961" cy="1257409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800" y="3665003"/>
            <a:ext cx="1532466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3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Simplest Possible Neural Network for Face Recognition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20217" y="3618530"/>
            <a:ext cx="32321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3333CC"/>
                </a:solidFill>
              </a:rPr>
              <a:t>outputs (one per actor)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/>
              <p:cNvSpPr>
                <a:spLocks noChangeArrowheads="1"/>
              </p:cNvSpPr>
              <p:nvPr/>
            </p:nvSpPr>
            <p:spPr bwMode="auto">
              <a:xfrm>
                <a:off x="2910359" y="3659498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5" name="Ov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10359" y="3659498"/>
                <a:ext cx="431800" cy="431800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002919" y="5626410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945765" y="5635244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193313" y="5634069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cxnSp>
        <p:nvCxnSpPr>
          <p:cNvPr id="9" name="AutoShape 20"/>
          <p:cNvCxnSpPr>
            <a:cxnSpLocks noChangeShapeType="1"/>
            <a:stCxn id="7" idx="0"/>
            <a:endCxn id="22" idx="4"/>
          </p:cNvCxnSpPr>
          <p:nvPr/>
        </p:nvCxnSpPr>
        <p:spPr bwMode="auto">
          <a:xfrm flipV="1">
            <a:off x="2161665" y="4078662"/>
            <a:ext cx="1901218" cy="155658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21"/>
          <p:cNvCxnSpPr>
            <a:cxnSpLocks noChangeShapeType="1"/>
            <a:stCxn id="6" idx="0"/>
          </p:cNvCxnSpPr>
          <p:nvPr/>
        </p:nvCxnSpPr>
        <p:spPr bwMode="auto">
          <a:xfrm flipV="1">
            <a:off x="1218819" y="4045776"/>
            <a:ext cx="2728965" cy="15806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22"/>
          <p:cNvCxnSpPr>
            <a:cxnSpLocks noChangeShapeType="1"/>
            <a:stCxn id="8" idx="0"/>
            <a:endCxn id="22" idx="5"/>
          </p:cNvCxnSpPr>
          <p:nvPr/>
        </p:nvCxnSpPr>
        <p:spPr bwMode="auto">
          <a:xfrm flipH="1" flipV="1">
            <a:off x="4215547" y="4015426"/>
            <a:ext cx="2193666" cy="16186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28"/>
          <p:cNvCxnSpPr>
            <a:cxnSpLocks noChangeShapeType="1"/>
          </p:cNvCxnSpPr>
          <p:nvPr/>
        </p:nvCxnSpPr>
        <p:spPr bwMode="auto">
          <a:xfrm flipV="1">
            <a:off x="2345870" y="4078663"/>
            <a:ext cx="2717801" cy="164399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AutoShape 29"/>
          <p:cNvCxnSpPr>
            <a:cxnSpLocks noChangeShapeType="1"/>
            <a:stCxn id="8" idx="7"/>
            <a:endCxn id="23" idx="5"/>
          </p:cNvCxnSpPr>
          <p:nvPr/>
        </p:nvCxnSpPr>
        <p:spPr bwMode="auto">
          <a:xfrm flipH="1" flipV="1">
            <a:off x="5208247" y="3998599"/>
            <a:ext cx="1353630" cy="169870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AutoShape 33"/>
          <p:cNvCxnSpPr>
            <a:cxnSpLocks noChangeShapeType="1"/>
            <a:stCxn id="8" idx="1"/>
            <a:endCxn id="5" idx="5"/>
          </p:cNvCxnSpPr>
          <p:nvPr/>
        </p:nvCxnSpPr>
        <p:spPr bwMode="auto">
          <a:xfrm flipH="1" flipV="1">
            <a:off x="3278923" y="4028062"/>
            <a:ext cx="2977626" cy="16692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AutoShape 36"/>
          <p:cNvCxnSpPr>
            <a:cxnSpLocks noChangeShapeType="1"/>
            <a:stCxn id="6" idx="1"/>
            <a:endCxn id="5" idx="2"/>
          </p:cNvCxnSpPr>
          <p:nvPr/>
        </p:nvCxnSpPr>
        <p:spPr bwMode="auto">
          <a:xfrm flipV="1">
            <a:off x="1066155" y="3875398"/>
            <a:ext cx="1844204" cy="181424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37"/>
          <p:cNvCxnSpPr>
            <a:cxnSpLocks noChangeShapeType="1"/>
            <a:stCxn id="7" idx="1"/>
            <a:endCxn id="5" idx="3"/>
          </p:cNvCxnSpPr>
          <p:nvPr/>
        </p:nvCxnSpPr>
        <p:spPr bwMode="auto">
          <a:xfrm flipV="1">
            <a:off x="2009001" y="4028062"/>
            <a:ext cx="964594" cy="167041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43"/>
          <p:cNvCxnSpPr>
            <a:cxnSpLocks noChangeShapeType="1"/>
          </p:cNvCxnSpPr>
          <p:nvPr/>
        </p:nvCxnSpPr>
        <p:spPr bwMode="auto">
          <a:xfrm flipV="1">
            <a:off x="1401347" y="4012191"/>
            <a:ext cx="3492070" cy="166761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utoShape 46"/>
          <p:cNvSpPr>
            <a:spLocks noChangeArrowheads="1"/>
          </p:cNvSpPr>
          <p:nvPr/>
        </p:nvSpPr>
        <p:spPr bwMode="auto">
          <a:xfrm>
            <a:off x="6589838" y="5594997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19" name="AutoShape 48"/>
          <p:cNvSpPr>
            <a:spLocks noChangeArrowheads="1"/>
          </p:cNvSpPr>
          <p:nvPr/>
        </p:nvSpPr>
        <p:spPr bwMode="auto">
          <a:xfrm>
            <a:off x="5314111" y="3771655"/>
            <a:ext cx="606106" cy="13678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920217" y="3522085"/>
            <a:ext cx="2806498" cy="647700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111080" y="5156800"/>
            <a:ext cx="1723347" cy="870075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400" dirty="0">
                <a:solidFill>
                  <a:srgbClr val="3333CC"/>
                </a:solidFill>
              </a:rPr>
              <a:t>input vector </a:t>
            </a:r>
            <a:br>
              <a:rPr lang="en-US" altLang="en-US" sz="1400" dirty="0">
                <a:solidFill>
                  <a:srgbClr val="3333CC"/>
                </a:solidFill>
              </a:rPr>
            </a:br>
            <a:r>
              <a:rPr lang="en-US" altLang="en-US" sz="1400" dirty="0">
                <a:solidFill>
                  <a:srgbClr val="3333CC"/>
                </a:solidFill>
              </a:rPr>
              <a:t>(flattened 64x64 </a:t>
            </a:r>
          </a:p>
          <a:p>
            <a:r>
              <a:rPr lang="en-US" altLang="en-US" sz="1400" dirty="0">
                <a:solidFill>
                  <a:srgbClr val="3333CC"/>
                </a:solidFill>
              </a:rPr>
              <a:t>Image)</a:t>
            </a:r>
            <a:endParaRPr lang="en-CA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3846983" y="3646862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2" name="Oval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46983" y="3646862"/>
                <a:ext cx="431800" cy="43180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4839683" y="3630035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3" name="Oval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39683" y="3630035"/>
                <a:ext cx="431800" cy="4318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1014472" y="5618750"/>
                <a:ext cx="4607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472" y="5618750"/>
                <a:ext cx="46076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536391" y="5672257"/>
            <a:ext cx="293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2575173" y="5663028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924949" y="5637647"/>
                <a:ext cx="519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4949" y="5637647"/>
                <a:ext cx="519822" cy="3385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096820" y="5679806"/>
                <a:ext cx="6247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4096</m:t>
                          </m:r>
                        </m:sub>
                      </m:sSub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820" y="5679806"/>
                <a:ext cx="624786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3412798" y="3658465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55767" y="3676444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2906138" y="5663028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39229" y="5663027"/>
            <a:ext cx="5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3857485" y="5663028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4244718" y="5665303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4723260" y="567225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5066201" y="567210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5436861" y="567210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536391" y="4783922"/>
                <a:ext cx="532197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(1, 1, 1)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391" y="4783922"/>
                <a:ext cx="532197" cy="192360"/>
              </a:xfrm>
              <a:prstGeom prst="rect">
                <a:avLst/>
              </a:prstGeom>
              <a:blipFill>
                <a:blip r:embed="rId8"/>
                <a:stretch>
                  <a:fillRect l="-6897" t="-3226" r="-4598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52859" y="3716080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2859" y="3716080"/>
                <a:ext cx="376770" cy="192360"/>
              </a:xfrm>
              <a:prstGeom prst="rect">
                <a:avLst/>
              </a:prstGeom>
              <a:blipFill>
                <a:blip r:embed="rId9"/>
                <a:stretch>
                  <a:fillRect l="-11475" t="-3226" r="-8197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/>
          <p:cNvCxnSpPr>
            <a:endCxn id="5" idx="1"/>
          </p:cNvCxnSpPr>
          <p:nvPr/>
        </p:nvCxnSpPr>
        <p:spPr>
          <a:xfrm flipV="1">
            <a:off x="2639800" y="3722734"/>
            <a:ext cx="333795" cy="517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494855" y="4697284"/>
                <a:ext cx="722955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(1,4096, 6)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855" y="4697284"/>
                <a:ext cx="722955" cy="192360"/>
              </a:xfrm>
              <a:prstGeom prst="rect">
                <a:avLst/>
              </a:prstGeom>
              <a:blipFill>
                <a:blip r:embed="rId10"/>
                <a:stretch>
                  <a:fillRect l="-5042" t="-3226" r="-3361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407780" y="3542268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7780" y="3542268"/>
                <a:ext cx="376770" cy="192360"/>
              </a:xfrm>
              <a:prstGeom prst="rect">
                <a:avLst/>
              </a:prstGeom>
              <a:blipFill>
                <a:blip r:embed="rId11"/>
                <a:stretch>
                  <a:fillRect l="-9677" t="-3125" r="-6452" b="-1250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endCxn id="22" idx="1"/>
          </p:cNvCxnSpPr>
          <p:nvPr/>
        </p:nvCxnSpPr>
        <p:spPr>
          <a:xfrm>
            <a:off x="3794721" y="3600702"/>
            <a:ext cx="115498" cy="109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1064848" y="1928315"/>
                <a:ext cx="5230885" cy="12095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4096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CA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b="0" i="1" smtClean="0">
                                          <a:latin typeface="Cambria Math" panose="02040503050406030204" pitchFamily="18" charset="0"/>
                                        </a:rPr>
                                        <m:t>1, </m:t>
                                      </m:r>
                                      <m:r>
                                        <a:rPr lang="en-CA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n-CA" b="0" i="1" smtClean="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en-CA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nary>
                          <m:sSub>
                            <m:sSub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1, </m:t>
                                  </m:r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1, ∗, </m:t>
                                  </m:r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1, </m:t>
                                  </m:r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848" y="1928315"/>
                <a:ext cx="5230885" cy="12095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5" name="Picture 44" descr="Screen Clippi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042" y="1587852"/>
            <a:ext cx="1810265" cy="14137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8222708" y="2905429"/>
                <a:ext cx="1833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2708" y="2905429"/>
                <a:ext cx="183320" cy="276999"/>
              </a:xfrm>
              <a:prstGeom prst="rect">
                <a:avLst/>
              </a:prstGeom>
              <a:blipFill>
                <a:blip r:embed="rId14"/>
                <a:stretch>
                  <a:fillRect l="-20000" r="-13333" b="-222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120612" y="2086870"/>
                <a:ext cx="51597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612" y="2086870"/>
                <a:ext cx="515975" cy="276999"/>
              </a:xfrm>
              <a:prstGeom prst="rect">
                <a:avLst/>
              </a:prstGeom>
              <a:blipFill>
                <a:blip r:embed="rId15"/>
                <a:stretch>
                  <a:fillRect l="-5882" r="-15294" b="-3478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046560" y="3181901"/>
                <a:ext cx="1315480" cy="38151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560" y="3181901"/>
                <a:ext cx="1315480" cy="38151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861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Training a neural network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5389" y="1600200"/>
                <a:ext cx="7339012" cy="2478533"/>
              </a:xfrm>
            </p:spPr>
            <p:txBody>
              <a:bodyPr/>
              <a:lstStyle/>
              <a:p>
                <a:r>
                  <a:rPr lang="en-CA" dirty="0"/>
                  <a:t>Adjust the W’s (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4096×6</m:t>
                    </m:r>
                  </m:oMath>
                </a14:m>
                <a:r>
                  <a:rPr lang="en-CA" dirty="0"/>
                  <a:t> </a:t>
                </a:r>
                <a:r>
                  <a:rPr lang="en-CA" dirty="0" err="1"/>
                  <a:t>coefs</a:t>
                </a:r>
                <a:r>
                  <a:rPr lang="en-CA" dirty="0"/>
                  <a:t>) and b’s (6 </a:t>
                </a:r>
                <a:r>
                  <a:rPr lang="en-CA" dirty="0" err="1"/>
                  <a:t>coefs</a:t>
                </a:r>
                <a:r>
                  <a:rPr lang="en-CA" dirty="0"/>
                  <a:t>) </a:t>
                </a:r>
              </a:p>
              <a:p>
                <a:pPr lvl="1"/>
                <a:r>
                  <a:rPr lang="en-CA" dirty="0"/>
                  <a:t>Try to make it so that if </a:t>
                </a:r>
                <a:br>
                  <a:rPr lang="en-CA" dirty="0"/>
                </a:b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1600" dirty="0"/>
                  <a:t> is an image of actor 1, </a:t>
                </a: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CA" sz="1600" dirty="0"/>
                  <a:t> is as close as possible to (1, 0, 0, 0, 0, 0)</a:t>
                </a:r>
                <a:br>
                  <a:rPr lang="en-CA" sz="1600" dirty="0"/>
                </a:b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1600" dirty="0"/>
                  <a:t> is an image of actor 2, </a:t>
                </a:r>
                <a14:m>
                  <m:oMath xmlns:m="http://schemas.openxmlformats.org/officeDocument/2006/math">
                    <m:r>
                      <a:rPr lang="en-CA" sz="16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CA" sz="1600" dirty="0"/>
                  <a:t> is as close as possible to (0, 1, 0, 0, 0, 0)</a:t>
                </a:r>
                <a:br>
                  <a:rPr lang="en-CA" sz="2000" dirty="0"/>
                </a:br>
                <a:r>
                  <a:rPr lang="en-CA" sz="2000" dirty="0"/>
                  <a:t>……</a:t>
                </a: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5389" y="1600200"/>
                <a:ext cx="7339012" cy="2478533"/>
              </a:xfrm>
              <a:blipFill>
                <a:blip r:embed="rId2"/>
                <a:stretch>
                  <a:fillRect l="-831" t="-320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55647" y="4328444"/>
            <a:ext cx="32321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3333CC"/>
                </a:solidFill>
              </a:rPr>
              <a:t>outputs (one per actor)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/>
              <p:cNvSpPr>
                <a:spLocks noChangeArrowheads="1"/>
              </p:cNvSpPr>
              <p:nvPr/>
            </p:nvSpPr>
            <p:spPr bwMode="auto">
              <a:xfrm>
                <a:off x="2885812" y="4368472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5" name="Ov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85812" y="4368472"/>
                <a:ext cx="431800" cy="43180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978372" y="6335384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921218" y="6344218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168766" y="6343043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cxnSp>
        <p:nvCxnSpPr>
          <p:cNvPr id="9" name="AutoShape 20"/>
          <p:cNvCxnSpPr>
            <a:cxnSpLocks noChangeShapeType="1"/>
            <a:stCxn id="7" idx="0"/>
            <a:endCxn id="22" idx="4"/>
          </p:cNvCxnSpPr>
          <p:nvPr/>
        </p:nvCxnSpPr>
        <p:spPr bwMode="auto">
          <a:xfrm flipV="1">
            <a:off x="2137118" y="4787636"/>
            <a:ext cx="1901218" cy="155658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21"/>
          <p:cNvCxnSpPr>
            <a:cxnSpLocks noChangeShapeType="1"/>
            <a:stCxn id="6" idx="0"/>
          </p:cNvCxnSpPr>
          <p:nvPr/>
        </p:nvCxnSpPr>
        <p:spPr bwMode="auto">
          <a:xfrm flipV="1">
            <a:off x="1194272" y="4754750"/>
            <a:ext cx="2728965" cy="15806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22"/>
          <p:cNvCxnSpPr>
            <a:cxnSpLocks noChangeShapeType="1"/>
            <a:stCxn id="8" idx="0"/>
            <a:endCxn id="22" idx="5"/>
          </p:cNvCxnSpPr>
          <p:nvPr/>
        </p:nvCxnSpPr>
        <p:spPr bwMode="auto">
          <a:xfrm flipH="1" flipV="1">
            <a:off x="4191000" y="4724400"/>
            <a:ext cx="2193666" cy="16186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28"/>
          <p:cNvCxnSpPr>
            <a:cxnSpLocks noChangeShapeType="1"/>
          </p:cNvCxnSpPr>
          <p:nvPr/>
        </p:nvCxnSpPr>
        <p:spPr bwMode="auto">
          <a:xfrm flipV="1">
            <a:off x="2321323" y="4787637"/>
            <a:ext cx="2717801" cy="164399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AutoShape 29"/>
          <p:cNvCxnSpPr>
            <a:cxnSpLocks noChangeShapeType="1"/>
            <a:stCxn id="8" idx="7"/>
            <a:endCxn id="23" idx="5"/>
          </p:cNvCxnSpPr>
          <p:nvPr/>
        </p:nvCxnSpPr>
        <p:spPr bwMode="auto">
          <a:xfrm flipH="1" flipV="1">
            <a:off x="5183700" y="4707573"/>
            <a:ext cx="1353630" cy="169870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AutoShape 33"/>
          <p:cNvCxnSpPr>
            <a:cxnSpLocks noChangeShapeType="1"/>
            <a:stCxn id="8" idx="1"/>
            <a:endCxn id="5" idx="5"/>
          </p:cNvCxnSpPr>
          <p:nvPr/>
        </p:nvCxnSpPr>
        <p:spPr bwMode="auto">
          <a:xfrm flipH="1" flipV="1">
            <a:off x="3254376" y="4737036"/>
            <a:ext cx="2977626" cy="16692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AutoShape 36"/>
          <p:cNvCxnSpPr>
            <a:cxnSpLocks noChangeShapeType="1"/>
            <a:stCxn id="6" idx="1"/>
            <a:endCxn id="5" idx="2"/>
          </p:cNvCxnSpPr>
          <p:nvPr/>
        </p:nvCxnSpPr>
        <p:spPr bwMode="auto">
          <a:xfrm flipV="1">
            <a:off x="1041608" y="4584372"/>
            <a:ext cx="1844204" cy="181424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37"/>
          <p:cNvCxnSpPr>
            <a:cxnSpLocks noChangeShapeType="1"/>
            <a:stCxn id="7" idx="1"/>
            <a:endCxn id="5" idx="3"/>
          </p:cNvCxnSpPr>
          <p:nvPr/>
        </p:nvCxnSpPr>
        <p:spPr bwMode="auto">
          <a:xfrm flipV="1">
            <a:off x="1984454" y="4737036"/>
            <a:ext cx="964594" cy="167041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43"/>
          <p:cNvCxnSpPr>
            <a:cxnSpLocks noChangeShapeType="1"/>
          </p:cNvCxnSpPr>
          <p:nvPr/>
        </p:nvCxnSpPr>
        <p:spPr bwMode="auto">
          <a:xfrm flipV="1">
            <a:off x="1376800" y="4721165"/>
            <a:ext cx="3492070" cy="166761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utoShape 46"/>
          <p:cNvSpPr>
            <a:spLocks noChangeArrowheads="1"/>
          </p:cNvSpPr>
          <p:nvPr/>
        </p:nvSpPr>
        <p:spPr bwMode="auto">
          <a:xfrm>
            <a:off x="6565291" y="6303971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19" name="AutoShape 48"/>
          <p:cNvSpPr>
            <a:spLocks noChangeArrowheads="1"/>
          </p:cNvSpPr>
          <p:nvPr/>
        </p:nvSpPr>
        <p:spPr bwMode="auto">
          <a:xfrm>
            <a:off x="5289564" y="4480629"/>
            <a:ext cx="606106" cy="13678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895670" y="4231059"/>
            <a:ext cx="2806498" cy="647700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086533" y="5865774"/>
            <a:ext cx="1723347" cy="870075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400" dirty="0">
                <a:solidFill>
                  <a:srgbClr val="3333CC"/>
                </a:solidFill>
              </a:rPr>
              <a:t>input vector </a:t>
            </a:r>
            <a:br>
              <a:rPr lang="en-US" altLang="en-US" sz="1400" dirty="0">
                <a:solidFill>
                  <a:srgbClr val="3333CC"/>
                </a:solidFill>
              </a:rPr>
            </a:br>
            <a:r>
              <a:rPr lang="en-US" altLang="en-US" sz="1400" dirty="0">
                <a:solidFill>
                  <a:srgbClr val="3333CC"/>
                </a:solidFill>
              </a:rPr>
              <a:t>(flattened 64x64 </a:t>
            </a:r>
          </a:p>
          <a:p>
            <a:r>
              <a:rPr lang="en-US" altLang="en-US" sz="1400" dirty="0">
                <a:solidFill>
                  <a:srgbClr val="3333CC"/>
                </a:solidFill>
              </a:rPr>
              <a:t>Image)</a:t>
            </a:r>
            <a:endParaRPr lang="en-CA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2" name="Oval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4815136" y="4339009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3" name="Oval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15136" y="4339009"/>
                <a:ext cx="431800" cy="431800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511844" y="6381231"/>
            <a:ext cx="293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2550626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4096</m:t>
                          </m:r>
                        </m:sub>
                      </m:sSub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3388251" y="4367439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31220" y="4385418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2881591" y="6372002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682" y="6372001"/>
            <a:ext cx="5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3832938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4220171" y="637427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4698713" y="638123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504165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541231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511844" y="5492896"/>
                <a:ext cx="532197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(1, 1, 1)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844" y="5492896"/>
                <a:ext cx="532197" cy="192360"/>
              </a:xfrm>
              <a:prstGeom prst="rect">
                <a:avLst/>
              </a:prstGeom>
              <a:blipFill>
                <a:blip r:embed="rId9"/>
                <a:stretch>
                  <a:fillRect l="-6897" t="-3125" r="-4598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28312" y="4425054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312" y="4425054"/>
                <a:ext cx="376770" cy="192360"/>
              </a:xfrm>
              <a:prstGeom prst="rect">
                <a:avLst/>
              </a:prstGeom>
              <a:blipFill>
                <a:blip r:embed="rId10"/>
                <a:stretch>
                  <a:fillRect l="-11475" t="-3226" r="-8197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/>
          <p:cNvCxnSpPr>
            <a:endCxn id="5" idx="1"/>
          </p:cNvCxnSpPr>
          <p:nvPr/>
        </p:nvCxnSpPr>
        <p:spPr>
          <a:xfrm flipV="1">
            <a:off x="2615253" y="4431708"/>
            <a:ext cx="333795" cy="517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470308" y="5406258"/>
                <a:ext cx="722955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(1,4096, 6)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0308" y="5406258"/>
                <a:ext cx="722955" cy="192360"/>
              </a:xfrm>
              <a:prstGeom prst="rect">
                <a:avLst/>
              </a:prstGeom>
              <a:blipFill>
                <a:blip r:embed="rId11"/>
                <a:stretch>
                  <a:fillRect l="-5042" t="-3226" r="-3361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blipFill>
                <a:blip r:embed="rId12"/>
                <a:stretch>
                  <a:fillRect l="-11290" r="-6452" b="-1250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endCxn id="22" idx="1"/>
          </p:cNvCxnSpPr>
          <p:nvPr/>
        </p:nvCxnSpPr>
        <p:spPr>
          <a:xfrm>
            <a:off x="3770174" y="4309676"/>
            <a:ext cx="115498" cy="109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Face recognition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5389" y="1600199"/>
                <a:ext cx="7339012" cy="1281733"/>
              </a:xfrm>
            </p:spPr>
            <p:txBody>
              <a:bodyPr/>
              <a:lstStyle/>
              <a:p>
                <a:r>
                  <a:rPr lang="en-CA" dirty="0"/>
                  <a:t>Compute the z for a new image x</a:t>
                </a:r>
              </a:p>
              <a:p>
                <a:r>
                  <a:rPr lang="en-CA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CA" dirty="0"/>
                  <a:t> is the largest output, output name </a:t>
                </a:r>
                <a:r>
                  <a:rPr lang="en-CA" i="1" dirty="0"/>
                  <a:t>k</a:t>
                </a:r>
                <a:endParaRPr lang="en-CA" dirty="0"/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5389" y="1600199"/>
                <a:ext cx="7339012" cy="1281733"/>
              </a:xfrm>
              <a:blipFill>
                <a:blip r:embed="rId2"/>
                <a:stretch>
                  <a:fillRect l="-831" t="-568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55647" y="4328444"/>
            <a:ext cx="32321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3333CC"/>
                </a:solidFill>
              </a:rPr>
              <a:t>outputs (one per actor)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/>
              <p:cNvSpPr>
                <a:spLocks noChangeArrowheads="1"/>
              </p:cNvSpPr>
              <p:nvPr/>
            </p:nvSpPr>
            <p:spPr bwMode="auto">
              <a:xfrm>
                <a:off x="2885812" y="4368472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5" name="Ov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85812" y="4368472"/>
                <a:ext cx="431800" cy="43180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978372" y="6335384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921218" y="6344218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168766" y="6343043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cxnSp>
        <p:nvCxnSpPr>
          <p:cNvPr id="9" name="AutoShape 20"/>
          <p:cNvCxnSpPr>
            <a:cxnSpLocks noChangeShapeType="1"/>
            <a:stCxn id="7" idx="0"/>
            <a:endCxn id="22" idx="4"/>
          </p:cNvCxnSpPr>
          <p:nvPr/>
        </p:nvCxnSpPr>
        <p:spPr bwMode="auto">
          <a:xfrm flipV="1">
            <a:off x="2137118" y="4787636"/>
            <a:ext cx="1901218" cy="155658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21"/>
          <p:cNvCxnSpPr>
            <a:cxnSpLocks noChangeShapeType="1"/>
            <a:stCxn id="6" idx="0"/>
          </p:cNvCxnSpPr>
          <p:nvPr/>
        </p:nvCxnSpPr>
        <p:spPr bwMode="auto">
          <a:xfrm flipV="1">
            <a:off x="1194272" y="4754750"/>
            <a:ext cx="2728965" cy="15806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22"/>
          <p:cNvCxnSpPr>
            <a:cxnSpLocks noChangeShapeType="1"/>
            <a:stCxn id="8" idx="0"/>
            <a:endCxn id="22" idx="5"/>
          </p:cNvCxnSpPr>
          <p:nvPr/>
        </p:nvCxnSpPr>
        <p:spPr bwMode="auto">
          <a:xfrm flipH="1" flipV="1">
            <a:off x="4191000" y="4724400"/>
            <a:ext cx="2193666" cy="16186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28"/>
          <p:cNvCxnSpPr>
            <a:cxnSpLocks noChangeShapeType="1"/>
          </p:cNvCxnSpPr>
          <p:nvPr/>
        </p:nvCxnSpPr>
        <p:spPr bwMode="auto">
          <a:xfrm flipV="1">
            <a:off x="2321323" y="4787637"/>
            <a:ext cx="2717801" cy="164399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AutoShape 29"/>
          <p:cNvCxnSpPr>
            <a:cxnSpLocks noChangeShapeType="1"/>
            <a:stCxn id="8" idx="7"/>
            <a:endCxn id="23" idx="5"/>
          </p:cNvCxnSpPr>
          <p:nvPr/>
        </p:nvCxnSpPr>
        <p:spPr bwMode="auto">
          <a:xfrm flipH="1" flipV="1">
            <a:off x="5183700" y="4707573"/>
            <a:ext cx="1353630" cy="169870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AutoShape 33"/>
          <p:cNvCxnSpPr>
            <a:cxnSpLocks noChangeShapeType="1"/>
            <a:stCxn id="8" idx="1"/>
            <a:endCxn id="5" idx="5"/>
          </p:cNvCxnSpPr>
          <p:nvPr/>
        </p:nvCxnSpPr>
        <p:spPr bwMode="auto">
          <a:xfrm flipH="1" flipV="1">
            <a:off x="3254376" y="4737036"/>
            <a:ext cx="2977626" cy="16692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AutoShape 36"/>
          <p:cNvCxnSpPr>
            <a:cxnSpLocks noChangeShapeType="1"/>
            <a:stCxn id="6" idx="1"/>
            <a:endCxn id="5" idx="2"/>
          </p:cNvCxnSpPr>
          <p:nvPr/>
        </p:nvCxnSpPr>
        <p:spPr bwMode="auto">
          <a:xfrm flipV="1">
            <a:off x="1041608" y="4584372"/>
            <a:ext cx="1844204" cy="181424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37"/>
          <p:cNvCxnSpPr>
            <a:cxnSpLocks noChangeShapeType="1"/>
            <a:stCxn id="7" idx="1"/>
            <a:endCxn id="5" idx="3"/>
          </p:cNvCxnSpPr>
          <p:nvPr/>
        </p:nvCxnSpPr>
        <p:spPr bwMode="auto">
          <a:xfrm flipV="1">
            <a:off x="1984454" y="4737036"/>
            <a:ext cx="964594" cy="167041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43"/>
          <p:cNvCxnSpPr>
            <a:cxnSpLocks noChangeShapeType="1"/>
          </p:cNvCxnSpPr>
          <p:nvPr/>
        </p:nvCxnSpPr>
        <p:spPr bwMode="auto">
          <a:xfrm flipV="1">
            <a:off x="1376800" y="4721165"/>
            <a:ext cx="3492070" cy="166761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utoShape 46"/>
          <p:cNvSpPr>
            <a:spLocks noChangeArrowheads="1"/>
          </p:cNvSpPr>
          <p:nvPr/>
        </p:nvSpPr>
        <p:spPr bwMode="auto">
          <a:xfrm>
            <a:off x="6565291" y="6303971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19" name="AutoShape 48"/>
          <p:cNvSpPr>
            <a:spLocks noChangeArrowheads="1"/>
          </p:cNvSpPr>
          <p:nvPr/>
        </p:nvSpPr>
        <p:spPr bwMode="auto">
          <a:xfrm>
            <a:off x="5289564" y="4480629"/>
            <a:ext cx="606106" cy="13678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895670" y="4231059"/>
            <a:ext cx="2806498" cy="647700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086533" y="5865774"/>
            <a:ext cx="1723347" cy="870075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400" dirty="0">
                <a:solidFill>
                  <a:srgbClr val="3333CC"/>
                </a:solidFill>
              </a:rPr>
              <a:t>input vector </a:t>
            </a:r>
            <a:br>
              <a:rPr lang="en-US" altLang="en-US" sz="1400" dirty="0">
                <a:solidFill>
                  <a:srgbClr val="3333CC"/>
                </a:solidFill>
              </a:rPr>
            </a:br>
            <a:r>
              <a:rPr lang="en-US" altLang="en-US" sz="1400" dirty="0">
                <a:solidFill>
                  <a:srgbClr val="3333CC"/>
                </a:solidFill>
              </a:rPr>
              <a:t>(flattened 64x64 </a:t>
            </a:r>
          </a:p>
          <a:p>
            <a:r>
              <a:rPr lang="en-US" altLang="en-US" sz="1400" dirty="0">
                <a:solidFill>
                  <a:srgbClr val="3333CC"/>
                </a:solidFill>
              </a:rPr>
              <a:t>Image)</a:t>
            </a:r>
            <a:endParaRPr lang="en-CA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2" name="Oval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4815136" y="4339009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3" name="Oval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15136" y="4339009"/>
                <a:ext cx="431800" cy="431800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511844" y="6381231"/>
            <a:ext cx="293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2550626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4096</m:t>
                          </m:r>
                        </m:sub>
                      </m:sSub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3388251" y="4367439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31220" y="4385418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2881591" y="6372002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682" y="6372001"/>
            <a:ext cx="5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3832938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4220171" y="637427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4698713" y="638123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504165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541231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511844" y="5492896"/>
                <a:ext cx="532197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(1, 1, 1)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844" y="5492896"/>
                <a:ext cx="532197" cy="192360"/>
              </a:xfrm>
              <a:prstGeom prst="rect">
                <a:avLst/>
              </a:prstGeom>
              <a:blipFill>
                <a:blip r:embed="rId9"/>
                <a:stretch>
                  <a:fillRect l="-6897" t="-3125" r="-4598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28312" y="4425054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312" y="4425054"/>
                <a:ext cx="376770" cy="192360"/>
              </a:xfrm>
              <a:prstGeom prst="rect">
                <a:avLst/>
              </a:prstGeom>
              <a:blipFill>
                <a:blip r:embed="rId10"/>
                <a:stretch>
                  <a:fillRect l="-11475" t="-3226" r="-8197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/>
          <p:cNvCxnSpPr>
            <a:endCxn id="5" idx="1"/>
          </p:cNvCxnSpPr>
          <p:nvPr/>
        </p:nvCxnSpPr>
        <p:spPr>
          <a:xfrm flipV="1">
            <a:off x="2615253" y="4431708"/>
            <a:ext cx="333795" cy="517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470308" y="5406258"/>
                <a:ext cx="722955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(1,4096, 6)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0308" y="5406258"/>
                <a:ext cx="722955" cy="192360"/>
              </a:xfrm>
              <a:prstGeom prst="rect">
                <a:avLst/>
              </a:prstGeom>
              <a:blipFill>
                <a:blip r:embed="rId11"/>
                <a:stretch>
                  <a:fillRect l="-5042" t="-3226" r="-3361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blipFill>
                <a:blip r:embed="rId12"/>
                <a:stretch>
                  <a:fillRect l="-11290" r="-6452" b="-1250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endCxn id="22" idx="1"/>
          </p:cNvCxnSpPr>
          <p:nvPr/>
        </p:nvCxnSpPr>
        <p:spPr>
          <a:xfrm>
            <a:off x="3770174" y="4309676"/>
            <a:ext cx="115498" cy="109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45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 interpretation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5389" y="1600199"/>
                <a:ext cx="7339012" cy="1886435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sz="2400" dirty="0"/>
                  <a:t> is large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1</m:t>
                            </m:r>
                          </m:e>
                        </m:d>
                      </m:sup>
                    </m:sSup>
                    <m:r>
                      <a:rPr lang="en-CA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CA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2400" dirty="0"/>
                  <a:t> is large</a:t>
                </a:r>
                <a:br>
                  <a:rPr lang="en-CA" sz="24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sz="2400" dirty="0"/>
                  <a:t> is large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2</m:t>
                            </m:r>
                          </m:e>
                        </m:d>
                      </m:sup>
                    </m:sSup>
                    <m:r>
                      <a:rPr lang="en-CA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CA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2400" dirty="0"/>
                  <a:t> is large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CA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CA" sz="2400" dirty="0"/>
                  <a:t> is large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</m:t>
                            </m:r>
                            <m: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d>
                      </m:sup>
                    </m:sSup>
                    <m:r>
                      <a:rPr lang="en-CA" sz="24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CA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2400" dirty="0"/>
                  <a:t> is large</a:t>
                </a:r>
              </a:p>
              <a:p>
                <a:pPr marL="0" indent="0">
                  <a:buNone/>
                </a:pPr>
                <a:r>
                  <a:rPr lang="en-CA" sz="2400" dirty="0"/>
                  <a:t>….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1</m:t>
                            </m:r>
                          </m:e>
                        </m:d>
                      </m:sup>
                    </m:sSup>
                  </m:oMath>
                </a14:m>
                <a:r>
                  <a:rPr lang="en-CA" sz="24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2</m:t>
                            </m:r>
                          </m:e>
                        </m:d>
                      </m:sup>
                    </m:sSup>
                  </m:oMath>
                </a14:m>
                <a:r>
                  <a:rPr lang="en-CA" sz="2400" dirty="0"/>
                  <a:t>, …,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1, ∗, 6</m:t>
                            </m:r>
                          </m:e>
                        </m:d>
                      </m:sup>
                    </m:sSup>
                  </m:oMath>
                </a14:m>
                <a:r>
                  <a:rPr lang="en-CA" sz="2400" dirty="0"/>
                  <a:t> are </a:t>
                </a:r>
                <a:r>
                  <a:rPr lang="en-CA" sz="2400" i="1" dirty="0"/>
                  <a:t>templates</a:t>
                </a:r>
                <a:r>
                  <a:rPr lang="en-CA" sz="2400" dirty="0"/>
                  <a:t> for the faces of actor 1, actor 2, …, actor 6</a:t>
                </a:r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5389" y="1600199"/>
                <a:ext cx="7339012" cy="1886435"/>
              </a:xfrm>
              <a:blipFill>
                <a:blip r:embed="rId2"/>
                <a:stretch>
                  <a:fillRect l="-831" t="-5484" r="-748" b="-419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Box 6"/>
              <p:cNvSpPr txBox="1">
                <a:spLocks noChangeArrowheads="1"/>
              </p:cNvSpPr>
              <p:nvPr/>
            </p:nvSpPr>
            <p:spPr bwMode="auto">
              <a:xfrm>
                <a:off x="4316669" y="3752046"/>
                <a:ext cx="3540640" cy="7534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en-US" sz="2000" dirty="0">
                    <a:solidFill>
                      <a:srgbClr val="3333CC"/>
                    </a:solidFill>
                  </a:rPr>
                  <a:t>Actor 3 neuron activated: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p>
                            <m:d>
                              <m:dPr>
                                <m:ctrlPr>
                                  <a:rPr lang="en-CA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latin typeface="Cambria Math" panose="02040503050406030204" pitchFamily="18" charset="0"/>
                                  </a:rPr>
                                  <m:t>1, ∗, </m:t>
                                </m:r>
                                <m:r>
                                  <a:rPr lang="en-CA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d>
                          </m:sup>
                        </m:sSup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d>
                              <m:dPr>
                                <m:ctrlPr>
                                  <a:rPr lang="en-CA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latin typeface="Cambria Math" panose="02040503050406030204" pitchFamily="18" charset="0"/>
                                  </a:rPr>
                                  <m:t>1, </m:t>
                                </m:r>
                                <m:r>
                                  <a:rPr lang="en-CA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000" dirty="0">
                    <a:solidFill>
                      <a:srgbClr val="3333CC"/>
                    </a:solidFill>
                  </a:rPr>
                  <a:t> is large</a:t>
                </a:r>
              </a:p>
            </p:txBody>
          </p:sp>
        </mc:Choice>
        <mc:Fallback xmlns="">
          <p:sp>
            <p:nvSpPr>
              <p:cNvPr id="4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16669" y="3752046"/>
                <a:ext cx="3540640" cy="753411"/>
              </a:xfrm>
              <a:prstGeom prst="rect">
                <a:avLst/>
              </a:prstGeom>
              <a:blipFill>
                <a:blip r:embed="rId3"/>
                <a:stretch>
                  <a:fillRect l="-1721" t="-3226" r="-861" b="-104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978372" y="6335384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921218" y="6344218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168766" y="6343043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cxnSp>
        <p:nvCxnSpPr>
          <p:cNvPr id="9" name="AutoShape 20"/>
          <p:cNvCxnSpPr>
            <a:cxnSpLocks noChangeShapeType="1"/>
            <a:stCxn id="7" idx="0"/>
            <a:endCxn id="22" idx="4"/>
          </p:cNvCxnSpPr>
          <p:nvPr/>
        </p:nvCxnSpPr>
        <p:spPr bwMode="auto">
          <a:xfrm flipV="1">
            <a:off x="2137118" y="4787636"/>
            <a:ext cx="1901218" cy="155658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AutoShape 21"/>
          <p:cNvCxnSpPr>
            <a:cxnSpLocks noChangeShapeType="1"/>
            <a:stCxn id="6" idx="0"/>
          </p:cNvCxnSpPr>
          <p:nvPr/>
        </p:nvCxnSpPr>
        <p:spPr bwMode="auto">
          <a:xfrm flipV="1">
            <a:off x="1194272" y="4754750"/>
            <a:ext cx="2728965" cy="15806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AutoShape 22"/>
          <p:cNvCxnSpPr>
            <a:cxnSpLocks noChangeShapeType="1"/>
            <a:stCxn id="8" idx="0"/>
            <a:endCxn id="22" idx="5"/>
          </p:cNvCxnSpPr>
          <p:nvPr/>
        </p:nvCxnSpPr>
        <p:spPr bwMode="auto">
          <a:xfrm flipH="1" flipV="1">
            <a:off x="4191000" y="4724400"/>
            <a:ext cx="2193666" cy="161864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utoShape 46"/>
          <p:cNvSpPr>
            <a:spLocks noChangeArrowheads="1"/>
          </p:cNvSpPr>
          <p:nvPr/>
        </p:nvSpPr>
        <p:spPr bwMode="auto">
          <a:xfrm>
            <a:off x="6565291" y="6303971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086533" y="5865774"/>
            <a:ext cx="1723347" cy="870075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400" dirty="0">
                <a:solidFill>
                  <a:srgbClr val="3333CC"/>
                </a:solidFill>
              </a:rPr>
              <a:t>input vector </a:t>
            </a:r>
            <a:br>
              <a:rPr lang="en-US" altLang="en-US" sz="1400" dirty="0">
                <a:solidFill>
                  <a:srgbClr val="3333CC"/>
                </a:solidFill>
              </a:rPr>
            </a:br>
            <a:r>
              <a:rPr lang="en-US" altLang="en-US" sz="1400" dirty="0">
                <a:solidFill>
                  <a:srgbClr val="3333CC"/>
                </a:solidFill>
              </a:rPr>
              <a:t>(flattened 64x64 </a:t>
            </a:r>
          </a:p>
          <a:p>
            <a:r>
              <a:rPr lang="en-US" altLang="en-US" sz="1400" dirty="0">
                <a:solidFill>
                  <a:srgbClr val="3333CC"/>
                </a:solidFill>
              </a:rPr>
              <a:t>Image)</a:t>
            </a:r>
            <a:endParaRPr lang="en-CA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22" name="Oval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436" y="4355836"/>
                <a:ext cx="431800" cy="4318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925" y="6327724"/>
                <a:ext cx="46076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1511844" y="6381231"/>
            <a:ext cx="293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2550626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402" y="6346621"/>
                <a:ext cx="519822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4096</m:t>
                          </m:r>
                        </m:sub>
                      </m:sSub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273" y="6388780"/>
                <a:ext cx="624786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 flipH="1">
            <a:off x="2881591" y="6372002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682" y="6372001"/>
            <a:ext cx="5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3832938" y="6372002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4220171" y="6374277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4698713" y="638123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504165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5412314" y="6381081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926355" y="5373567"/>
                <a:ext cx="734175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(1,4096, 3)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6355" y="5373567"/>
                <a:ext cx="734175" cy="192360"/>
              </a:xfrm>
              <a:prstGeom prst="rect">
                <a:avLst/>
              </a:prstGeom>
              <a:blipFill>
                <a:blip r:embed="rId9"/>
                <a:stretch>
                  <a:fillRect l="-4132" r="-2479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33" y="4251242"/>
                <a:ext cx="376770" cy="192360"/>
              </a:xfrm>
              <a:prstGeom prst="rect">
                <a:avLst/>
              </a:prstGeom>
              <a:blipFill>
                <a:blip r:embed="rId12"/>
                <a:stretch>
                  <a:fillRect l="-11290" r="-6452" b="-1250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endCxn id="22" idx="1"/>
          </p:cNvCxnSpPr>
          <p:nvPr/>
        </p:nvCxnSpPr>
        <p:spPr>
          <a:xfrm>
            <a:off x="3770174" y="4309676"/>
            <a:ext cx="115498" cy="109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2960648" y="5324407"/>
                <a:ext cx="602729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(1,20, 3)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0648" y="5324407"/>
                <a:ext cx="602729" cy="192360"/>
              </a:xfrm>
              <a:prstGeom prst="rect">
                <a:avLst/>
              </a:prstGeom>
              <a:blipFill>
                <a:blip r:embed="rId13"/>
                <a:stretch>
                  <a:fillRect l="-5051" r="-3030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2057400" y="5512185"/>
                <a:ext cx="540212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(1,1, 3)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5512185"/>
                <a:ext cx="540212" cy="192360"/>
              </a:xfrm>
              <a:prstGeom prst="rect">
                <a:avLst/>
              </a:prstGeom>
              <a:blipFill>
                <a:blip r:embed="rId14"/>
                <a:stretch>
                  <a:fillRect l="-5682" t="-3125" r="-3409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 flipH="1">
            <a:off x="3537606" y="5452878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50" name="TextBox 49"/>
          <p:cNvSpPr txBox="1"/>
          <p:nvPr/>
        </p:nvSpPr>
        <p:spPr>
          <a:xfrm flipH="1">
            <a:off x="4270109" y="5469747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2558754" y="5381261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8839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Visualizing the parameters W</a:t>
            </a:r>
          </a:p>
        </p:txBody>
      </p:sp>
      <p:pic>
        <p:nvPicPr>
          <p:cNvPr id="4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88" y="1422130"/>
            <a:ext cx="1263949" cy="1235705"/>
          </a:xfr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75" y="1430239"/>
            <a:ext cx="1200009" cy="122759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439388"/>
            <a:ext cx="1194226" cy="1214699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520" y="1422130"/>
            <a:ext cx="1209124" cy="118930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030" y="1422130"/>
            <a:ext cx="1252089" cy="1238405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23" y="1432939"/>
            <a:ext cx="1227596" cy="12275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43698" y="2647230"/>
                <a:ext cx="1175658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600" dirty="0"/>
                  <a:t>Baldwin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6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r>
                          <a:rPr lang="en-CA" sz="1600" b="0" i="1" smtClean="0">
                            <a:latin typeface="Cambria Math" panose="02040503050406030204" pitchFamily="18" charset="0"/>
                          </a:rPr>
                          <m:t>(1, ∗, 1)</m:t>
                        </m:r>
                      </m:sup>
                    </m:sSup>
                  </m:oMath>
                </a14:m>
                <a:endParaRPr lang="en-CA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98" y="2647230"/>
                <a:ext cx="1175658" cy="595035"/>
              </a:xfrm>
              <a:prstGeom prst="rect">
                <a:avLst/>
              </a:prstGeom>
              <a:blipFill>
                <a:blip r:embed="rId8"/>
                <a:stretch>
                  <a:fillRect t="-306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560216" y="2612894"/>
                <a:ext cx="1062446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600" dirty="0"/>
                  <a:t>Carrel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(1, ∗, </m:t>
                          </m:r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216" y="2612894"/>
                <a:ext cx="1062446" cy="595035"/>
              </a:xfrm>
              <a:prstGeom prst="rect">
                <a:avLst/>
              </a:prstGeom>
              <a:blipFill>
                <a:blip r:embed="rId9"/>
                <a:stretch>
                  <a:fillRect t="-309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910657" y="2621259"/>
                <a:ext cx="1039158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600" dirty="0"/>
                  <a:t>Hader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(1, ∗, </m:t>
                          </m:r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0657" y="2621259"/>
                <a:ext cx="1039158" cy="595035"/>
              </a:xfrm>
              <a:prstGeom prst="rect">
                <a:avLst/>
              </a:prstGeom>
              <a:blipFill>
                <a:blip r:embed="rId10"/>
                <a:stretch>
                  <a:fillRect t="-306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582469" y="2621259"/>
                <a:ext cx="1274175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600" dirty="0"/>
                  <a:t>Chenoweth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(1, ∗, </m:t>
                          </m:r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2469" y="2621259"/>
                <a:ext cx="1274175" cy="595035"/>
              </a:xfrm>
              <a:prstGeom prst="rect">
                <a:avLst/>
              </a:prstGeom>
              <a:blipFill>
                <a:blip r:embed="rId11"/>
                <a:stretch>
                  <a:fillRect l="-2871" t="-306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434587" y="2612894"/>
                <a:ext cx="1220347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600" dirty="0"/>
                  <a:t>Drescher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(1, ∗, </m:t>
                          </m:r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4587" y="2612894"/>
                <a:ext cx="1220347" cy="595035"/>
              </a:xfrm>
              <a:prstGeom prst="rect">
                <a:avLst/>
              </a:prstGeom>
              <a:blipFill>
                <a:blip r:embed="rId12"/>
                <a:stretch>
                  <a:fillRect t="-309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156976" y="2614213"/>
                <a:ext cx="1119654" cy="595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600" dirty="0"/>
                  <a:t>Ferrera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(1, ∗, </m:t>
                          </m:r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976" y="2614213"/>
                <a:ext cx="1119654" cy="595035"/>
              </a:xfrm>
              <a:prstGeom prst="rect">
                <a:avLst/>
              </a:prstGeom>
              <a:blipFill>
                <a:blip r:embed="rId13"/>
                <a:stretch>
                  <a:fillRect t="-309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09" y="3730209"/>
            <a:ext cx="7272627" cy="270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4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Deep Neural Networks: Introducing Hidden Layers</a:t>
            </a:r>
          </a:p>
        </p:txBody>
      </p:sp>
      <p:sp>
        <p:nvSpPr>
          <p:cNvPr id="70" name="Text Box 6"/>
          <p:cNvSpPr txBox="1">
            <a:spLocks noChangeArrowheads="1"/>
          </p:cNvSpPr>
          <p:nvPr/>
        </p:nvSpPr>
        <p:spPr bwMode="auto">
          <a:xfrm>
            <a:off x="5865317" y="2033077"/>
            <a:ext cx="32321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3333CC"/>
                </a:solidFill>
              </a:rPr>
              <a:t>outputs (one per actor)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Oval 70"/>
              <p:cNvSpPr>
                <a:spLocks noChangeArrowheads="1"/>
              </p:cNvSpPr>
              <p:nvPr/>
            </p:nvSpPr>
            <p:spPr bwMode="auto">
              <a:xfrm>
                <a:off x="2524072" y="3263399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71" name="Oval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4072" y="3263399"/>
                <a:ext cx="431800" cy="431800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Oval 71"/>
          <p:cNvSpPr>
            <a:spLocks noChangeArrowheads="1"/>
          </p:cNvSpPr>
          <p:nvPr/>
        </p:nvSpPr>
        <p:spPr bwMode="auto">
          <a:xfrm>
            <a:off x="1373381" y="5274427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73" name="Oval 72"/>
          <p:cNvSpPr>
            <a:spLocks noChangeArrowheads="1"/>
          </p:cNvSpPr>
          <p:nvPr/>
        </p:nvSpPr>
        <p:spPr bwMode="auto">
          <a:xfrm>
            <a:off x="2316227" y="5283261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74" name="Oval 73"/>
          <p:cNvSpPr>
            <a:spLocks noChangeArrowheads="1"/>
          </p:cNvSpPr>
          <p:nvPr/>
        </p:nvSpPr>
        <p:spPr bwMode="auto">
          <a:xfrm>
            <a:off x="6563775" y="5282086"/>
            <a:ext cx="431800" cy="4318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cxnSp>
        <p:nvCxnSpPr>
          <p:cNvPr id="75" name="AutoShape 20"/>
          <p:cNvCxnSpPr>
            <a:cxnSpLocks noChangeShapeType="1"/>
            <a:stCxn id="73" idx="0"/>
            <a:endCxn id="88" idx="4"/>
          </p:cNvCxnSpPr>
          <p:nvPr/>
        </p:nvCxnSpPr>
        <p:spPr bwMode="auto">
          <a:xfrm flipV="1">
            <a:off x="2532127" y="3672863"/>
            <a:ext cx="1046353" cy="161039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AutoShape 21"/>
          <p:cNvCxnSpPr>
            <a:cxnSpLocks noChangeShapeType="1"/>
            <a:stCxn id="72" idx="0"/>
            <a:endCxn id="88" idx="3"/>
          </p:cNvCxnSpPr>
          <p:nvPr/>
        </p:nvCxnSpPr>
        <p:spPr bwMode="auto">
          <a:xfrm flipV="1">
            <a:off x="1589281" y="3609627"/>
            <a:ext cx="1836535" cy="1664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AutoShape 22"/>
          <p:cNvCxnSpPr>
            <a:cxnSpLocks noChangeShapeType="1"/>
            <a:stCxn id="74" idx="0"/>
            <a:endCxn id="88" idx="5"/>
          </p:cNvCxnSpPr>
          <p:nvPr/>
        </p:nvCxnSpPr>
        <p:spPr bwMode="auto">
          <a:xfrm flipH="1" flipV="1">
            <a:off x="3731144" y="3609627"/>
            <a:ext cx="3048531" cy="167245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AutoShape 28"/>
          <p:cNvCxnSpPr>
            <a:cxnSpLocks noChangeShapeType="1"/>
          </p:cNvCxnSpPr>
          <p:nvPr/>
        </p:nvCxnSpPr>
        <p:spPr bwMode="auto">
          <a:xfrm flipV="1">
            <a:off x="2716332" y="3726680"/>
            <a:ext cx="2717801" cy="164399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AutoShape 29"/>
          <p:cNvCxnSpPr>
            <a:cxnSpLocks noChangeShapeType="1"/>
            <a:stCxn id="74" idx="7"/>
            <a:endCxn id="89" idx="5"/>
          </p:cNvCxnSpPr>
          <p:nvPr/>
        </p:nvCxnSpPr>
        <p:spPr bwMode="auto">
          <a:xfrm flipH="1" flipV="1">
            <a:off x="5586797" y="3646616"/>
            <a:ext cx="1345542" cy="169870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AutoShape 33"/>
          <p:cNvCxnSpPr>
            <a:cxnSpLocks noChangeShapeType="1"/>
            <a:stCxn id="74" idx="1"/>
            <a:endCxn id="71" idx="5"/>
          </p:cNvCxnSpPr>
          <p:nvPr/>
        </p:nvCxnSpPr>
        <p:spPr bwMode="auto">
          <a:xfrm flipH="1" flipV="1">
            <a:off x="2892636" y="3631963"/>
            <a:ext cx="3734375" cy="171335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AutoShape 36"/>
          <p:cNvCxnSpPr>
            <a:cxnSpLocks noChangeShapeType="1"/>
            <a:stCxn id="72" idx="1"/>
            <a:endCxn id="71" idx="2"/>
          </p:cNvCxnSpPr>
          <p:nvPr/>
        </p:nvCxnSpPr>
        <p:spPr bwMode="auto">
          <a:xfrm flipV="1">
            <a:off x="1436617" y="3479299"/>
            <a:ext cx="1087455" cy="185836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AutoShape 37"/>
          <p:cNvCxnSpPr>
            <a:cxnSpLocks noChangeShapeType="1"/>
            <a:stCxn id="73" idx="1"/>
            <a:endCxn id="71" idx="3"/>
          </p:cNvCxnSpPr>
          <p:nvPr/>
        </p:nvCxnSpPr>
        <p:spPr bwMode="auto">
          <a:xfrm flipV="1">
            <a:off x="2379463" y="3631963"/>
            <a:ext cx="207845" cy="17145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AutoShape 43"/>
          <p:cNvCxnSpPr>
            <a:cxnSpLocks noChangeShapeType="1"/>
          </p:cNvCxnSpPr>
          <p:nvPr/>
        </p:nvCxnSpPr>
        <p:spPr bwMode="auto">
          <a:xfrm flipV="1">
            <a:off x="1771809" y="3660208"/>
            <a:ext cx="3492070" cy="166761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4" name="AutoShape 46"/>
          <p:cNvSpPr>
            <a:spLocks noChangeArrowheads="1"/>
          </p:cNvSpPr>
          <p:nvPr/>
        </p:nvSpPr>
        <p:spPr bwMode="auto">
          <a:xfrm>
            <a:off x="7018666" y="5425361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85" name="AutoShape 48"/>
          <p:cNvSpPr>
            <a:spLocks noChangeArrowheads="1"/>
          </p:cNvSpPr>
          <p:nvPr/>
        </p:nvSpPr>
        <p:spPr bwMode="auto">
          <a:xfrm>
            <a:off x="5391585" y="2172823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5900399" y="1911463"/>
            <a:ext cx="2634002" cy="625406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7539178" y="5046673"/>
            <a:ext cx="1266312" cy="1201727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Oval 87"/>
              <p:cNvSpPr>
                <a:spLocks noChangeArrowheads="1"/>
              </p:cNvSpPr>
              <p:nvPr/>
            </p:nvSpPr>
            <p:spPr bwMode="auto">
              <a:xfrm>
                <a:off x="3362580" y="3241063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88" name="Oval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62580" y="3241063"/>
                <a:ext cx="431800" cy="43180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Oval 88"/>
              <p:cNvSpPr>
                <a:spLocks noChangeArrowheads="1"/>
              </p:cNvSpPr>
              <p:nvPr/>
            </p:nvSpPr>
            <p:spPr bwMode="auto">
              <a:xfrm>
                <a:off x="5218233" y="3278052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89" name="Oval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18233" y="3278052"/>
                <a:ext cx="431800" cy="431800"/>
              </a:xfrm>
              <a:prstGeom prst="ellipse">
                <a:avLst/>
              </a:prstGeom>
              <a:blipFill>
                <a:blip r:embed="rId4"/>
                <a:stretch>
                  <a:fillRect r="-2632"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/>
              <p:cNvSpPr/>
              <p:nvPr/>
            </p:nvSpPr>
            <p:spPr>
              <a:xfrm>
                <a:off x="1384934" y="5266767"/>
                <a:ext cx="4607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934" y="5266767"/>
                <a:ext cx="46076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TextBox 90"/>
          <p:cNvSpPr txBox="1"/>
          <p:nvPr/>
        </p:nvSpPr>
        <p:spPr>
          <a:xfrm>
            <a:off x="1906853" y="5320274"/>
            <a:ext cx="293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92" name="TextBox 91"/>
          <p:cNvSpPr txBox="1"/>
          <p:nvPr/>
        </p:nvSpPr>
        <p:spPr>
          <a:xfrm flipH="1">
            <a:off x="2945635" y="5311045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/>
              <p:cNvSpPr/>
              <p:nvPr/>
            </p:nvSpPr>
            <p:spPr>
              <a:xfrm>
                <a:off x="2295411" y="5285664"/>
                <a:ext cx="519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CA" sz="1600" dirty="0"/>
              </a:p>
            </p:txBody>
          </p:sp>
        </mc:Choice>
        <mc:Fallback xmlns="">
          <p:sp>
            <p:nvSpPr>
              <p:cNvPr id="93" name="Rectangle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5411" y="5285664"/>
                <a:ext cx="519822" cy="3385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/>
              <p:cNvSpPr/>
              <p:nvPr/>
            </p:nvSpPr>
            <p:spPr>
              <a:xfrm>
                <a:off x="6467282" y="5327823"/>
                <a:ext cx="6247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400" b="0" i="1" smtClean="0">
                              <a:latin typeface="Cambria Math" panose="02040503050406030204" pitchFamily="18" charset="0"/>
                            </a:rPr>
                            <m:t>4096</m:t>
                          </m:r>
                        </m:sub>
                      </m:sSub>
                    </m:oMath>
                  </m:oMathPara>
                </a14:m>
                <a:endParaRPr lang="en-CA" sz="1400" dirty="0"/>
              </a:p>
            </p:txBody>
          </p:sp>
        </mc:Choice>
        <mc:Fallback xmlns="">
          <p:sp>
            <p:nvSpPr>
              <p:cNvPr id="94" name="Rectangle 9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7282" y="5327823"/>
                <a:ext cx="624786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TextBox 94"/>
          <p:cNvSpPr txBox="1"/>
          <p:nvPr/>
        </p:nvSpPr>
        <p:spPr>
          <a:xfrm>
            <a:off x="2990988" y="3227640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642870" y="3281036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97" name="TextBox 96"/>
          <p:cNvSpPr txBox="1"/>
          <p:nvPr/>
        </p:nvSpPr>
        <p:spPr>
          <a:xfrm flipH="1">
            <a:off x="3276600" y="5311045"/>
            <a:ext cx="18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709691" y="5311044"/>
            <a:ext cx="51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99" name="TextBox 98"/>
          <p:cNvSpPr txBox="1"/>
          <p:nvPr/>
        </p:nvSpPr>
        <p:spPr>
          <a:xfrm flipH="1">
            <a:off x="4227947" y="5311045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00" name="TextBox 99"/>
          <p:cNvSpPr txBox="1"/>
          <p:nvPr/>
        </p:nvSpPr>
        <p:spPr>
          <a:xfrm flipH="1">
            <a:off x="4615180" y="5313320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01" name="TextBox 100"/>
          <p:cNvSpPr txBox="1"/>
          <p:nvPr/>
        </p:nvSpPr>
        <p:spPr>
          <a:xfrm flipH="1">
            <a:off x="5093722" y="5320274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02" name="TextBox 101"/>
          <p:cNvSpPr txBox="1"/>
          <p:nvPr/>
        </p:nvSpPr>
        <p:spPr>
          <a:xfrm flipH="1">
            <a:off x="5436663" y="5320124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03" name="TextBox 102"/>
          <p:cNvSpPr txBox="1"/>
          <p:nvPr/>
        </p:nvSpPr>
        <p:spPr>
          <a:xfrm flipH="1">
            <a:off x="5807323" y="5320124"/>
            <a:ext cx="246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/>
              <p:cNvSpPr txBox="1"/>
              <p:nvPr/>
            </p:nvSpPr>
            <p:spPr>
              <a:xfrm>
                <a:off x="1750586" y="4408481"/>
                <a:ext cx="532197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(1, 1, 1)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586" y="4408481"/>
                <a:ext cx="532197" cy="192360"/>
              </a:xfrm>
              <a:prstGeom prst="rect">
                <a:avLst/>
              </a:prstGeom>
              <a:blipFill>
                <a:blip r:embed="rId8"/>
                <a:stretch>
                  <a:fillRect l="-6897" t="-3125" r="-4598" b="-9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/>
              <p:cNvSpPr txBox="1"/>
              <p:nvPr/>
            </p:nvSpPr>
            <p:spPr>
              <a:xfrm>
                <a:off x="1876743" y="3303417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743" y="3303417"/>
                <a:ext cx="376770" cy="192360"/>
              </a:xfrm>
              <a:prstGeom prst="rect">
                <a:avLst/>
              </a:prstGeom>
              <a:blipFill>
                <a:blip r:embed="rId9"/>
                <a:stretch>
                  <a:fillRect l="-11290" t="-3226" r="-6452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6" name="Straight Arrow Connector 105"/>
          <p:cNvCxnSpPr>
            <a:endCxn id="71" idx="1"/>
          </p:cNvCxnSpPr>
          <p:nvPr/>
        </p:nvCxnSpPr>
        <p:spPr>
          <a:xfrm flipV="1">
            <a:off x="2253513" y="3326635"/>
            <a:ext cx="333795" cy="517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TextBox 106"/>
              <p:cNvSpPr txBox="1"/>
              <p:nvPr/>
            </p:nvSpPr>
            <p:spPr>
              <a:xfrm>
                <a:off x="5865317" y="4345301"/>
                <a:ext cx="722955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(1,4096, 6)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07" name="TextBox 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317" y="4345301"/>
                <a:ext cx="722955" cy="192360"/>
              </a:xfrm>
              <a:prstGeom prst="rect">
                <a:avLst/>
              </a:prstGeom>
              <a:blipFill>
                <a:blip r:embed="rId10"/>
                <a:stretch>
                  <a:fillRect l="-5042" t="-3226" r="-3361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TextBox 107"/>
              <p:cNvSpPr txBox="1"/>
              <p:nvPr/>
            </p:nvSpPr>
            <p:spPr>
              <a:xfrm>
                <a:off x="2923377" y="3136469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(1,3)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3377" y="3136469"/>
                <a:ext cx="376770" cy="192360"/>
              </a:xfrm>
              <a:prstGeom prst="rect">
                <a:avLst/>
              </a:prstGeom>
              <a:blipFill>
                <a:blip r:embed="rId11"/>
                <a:stretch>
                  <a:fillRect l="-11475" t="-3226" r="-8197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9" name="Straight Arrow Connector 108"/>
          <p:cNvCxnSpPr>
            <a:endCxn id="88" idx="1"/>
          </p:cNvCxnSpPr>
          <p:nvPr/>
        </p:nvCxnSpPr>
        <p:spPr>
          <a:xfrm>
            <a:off x="3310318" y="3194903"/>
            <a:ext cx="115498" cy="1093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>
            <a:off x="7507279" y="5198904"/>
            <a:ext cx="12982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dirty="0">
                <a:solidFill>
                  <a:srgbClr val="3333CC"/>
                </a:solidFill>
              </a:rPr>
              <a:t>input vector </a:t>
            </a:r>
            <a:br>
              <a:rPr lang="en-US" altLang="en-US" sz="1400" dirty="0">
                <a:solidFill>
                  <a:srgbClr val="3333CC"/>
                </a:solidFill>
              </a:rPr>
            </a:br>
            <a:r>
              <a:rPr lang="en-US" altLang="en-US" sz="1400" dirty="0">
                <a:solidFill>
                  <a:srgbClr val="3333CC"/>
                </a:solidFill>
              </a:rPr>
              <a:t>(flattened 64x64 image)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270468" y="3287829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955220" y="3281036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Oval 112"/>
              <p:cNvSpPr>
                <a:spLocks noChangeArrowheads="1"/>
              </p:cNvSpPr>
              <p:nvPr/>
            </p:nvSpPr>
            <p:spPr bwMode="auto">
              <a:xfrm>
                <a:off x="2775088" y="2052723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113" name="Oval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75088" y="2052723"/>
                <a:ext cx="431800" cy="431800"/>
              </a:xfrm>
              <a:prstGeom prst="ellipse">
                <a:avLst/>
              </a:prstGeom>
              <a:blipFill>
                <a:blip r:embed="rId12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Oval 113"/>
              <p:cNvSpPr>
                <a:spLocks noChangeArrowheads="1"/>
              </p:cNvSpPr>
              <p:nvPr/>
            </p:nvSpPr>
            <p:spPr bwMode="auto">
              <a:xfrm>
                <a:off x="3656947" y="2046440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114" name="Oval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56947" y="2046440"/>
                <a:ext cx="431800" cy="431800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" name="TextBox 114"/>
          <p:cNvSpPr txBox="1"/>
          <p:nvPr/>
        </p:nvSpPr>
        <p:spPr>
          <a:xfrm>
            <a:off x="3276600" y="2057400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265465" y="2066798"/>
            <a:ext cx="534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4861602" y="2033077"/>
                <a:ext cx="431800" cy="43180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CA" sz="1800" dirty="0"/>
              </a:p>
            </p:txBody>
          </p:sp>
        </mc:Choice>
        <mc:Fallback xmlns="">
          <p:sp>
            <p:nvSpPr>
              <p:cNvPr id="117" name="Oval 1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61602" y="2033077"/>
                <a:ext cx="431800" cy="431800"/>
              </a:xfrm>
              <a:prstGeom prst="ellipse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8" name="Straight Arrow Connector 117"/>
          <p:cNvCxnSpPr>
            <a:stCxn id="71" idx="1"/>
            <a:endCxn id="113" idx="4"/>
          </p:cNvCxnSpPr>
          <p:nvPr/>
        </p:nvCxnSpPr>
        <p:spPr>
          <a:xfrm flipV="1">
            <a:off x="2587308" y="2484523"/>
            <a:ext cx="403680" cy="84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>
            <a:stCxn id="71" idx="0"/>
          </p:cNvCxnSpPr>
          <p:nvPr/>
        </p:nvCxnSpPr>
        <p:spPr>
          <a:xfrm flipV="1">
            <a:off x="2739972" y="2478241"/>
            <a:ext cx="1054408" cy="7851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>
            <a:stCxn id="71" idx="6"/>
            <a:endCxn id="117" idx="3"/>
          </p:cNvCxnSpPr>
          <p:nvPr/>
        </p:nvCxnSpPr>
        <p:spPr>
          <a:xfrm flipV="1">
            <a:off x="2955872" y="2401641"/>
            <a:ext cx="1968966" cy="10776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89" idx="1"/>
          </p:cNvCxnSpPr>
          <p:nvPr/>
        </p:nvCxnSpPr>
        <p:spPr>
          <a:xfrm flipH="1" flipV="1">
            <a:off x="3206888" y="2379781"/>
            <a:ext cx="2074581" cy="9615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>
            <a:stCxn id="88" idx="7"/>
            <a:endCxn id="114" idx="4"/>
          </p:cNvCxnSpPr>
          <p:nvPr/>
        </p:nvCxnSpPr>
        <p:spPr>
          <a:xfrm flipV="1">
            <a:off x="3731144" y="2478240"/>
            <a:ext cx="141703" cy="82605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88" idx="7"/>
            <a:endCxn id="117" idx="4"/>
          </p:cNvCxnSpPr>
          <p:nvPr/>
        </p:nvCxnSpPr>
        <p:spPr>
          <a:xfrm flipV="1">
            <a:off x="3731144" y="2464877"/>
            <a:ext cx="1346358" cy="8394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88" idx="0"/>
            <a:endCxn id="113" idx="5"/>
          </p:cNvCxnSpPr>
          <p:nvPr/>
        </p:nvCxnSpPr>
        <p:spPr>
          <a:xfrm flipH="1" flipV="1">
            <a:off x="3143652" y="2421287"/>
            <a:ext cx="434828" cy="8197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>
            <a:stCxn id="89" idx="0"/>
            <a:endCxn id="114" idx="5"/>
          </p:cNvCxnSpPr>
          <p:nvPr/>
        </p:nvCxnSpPr>
        <p:spPr>
          <a:xfrm flipH="1" flipV="1">
            <a:off x="4025511" y="2415004"/>
            <a:ext cx="1408622" cy="8630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89" idx="7"/>
            <a:endCxn id="117" idx="5"/>
          </p:cNvCxnSpPr>
          <p:nvPr/>
        </p:nvCxnSpPr>
        <p:spPr>
          <a:xfrm flipH="1" flipV="1">
            <a:off x="5230166" y="2401641"/>
            <a:ext cx="356631" cy="9396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690358" y="2862936"/>
                <a:ext cx="550022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(2, </m:t>
                          </m:r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, 4)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358" y="2862936"/>
                <a:ext cx="550022" cy="192360"/>
              </a:xfrm>
              <a:prstGeom prst="rect">
                <a:avLst/>
              </a:prstGeom>
              <a:blipFill>
                <a:blip r:embed="rId15"/>
                <a:stretch>
                  <a:fillRect l="-6593" t="-3226" r="-3297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/>
              <p:cNvSpPr txBox="1"/>
              <p:nvPr/>
            </p:nvSpPr>
            <p:spPr>
              <a:xfrm>
                <a:off x="2457261" y="2734995"/>
                <a:ext cx="532197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(2, 1, 1)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28" name="Text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261" y="2734995"/>
                <a:ext cx="532197" cy="192360"/>
              </a:xfrm>
              <a:prstGeom prst="rect">
                <a:avLst/>
              </a:prstGeom>
              <a:blipFill>
                <a:blip r:embed="rId16"/>
                <a:stretch>
                  <a:fillRect l="-6897" t="-3226" r="-4598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/>
              <p:cNvSpPr txBox="1"/>
              <p:nvPr/>
            </p:nvSpPr>
            <p:spPr>
              <a:xfrm>
                <a:off x="4088747" y="1759186"/>
                <a:ext cx="376770" cy="192360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1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CA" sz="1200" b="0" i="1" smtClean="0">
                              <a:latin typeface="Cambria Math" panose="02040503050406030204" pitchFamily="18" charset="0"/>
                            </a:rPr>
                            <m:t>(2,4)</m:t>
                          </m:r>
                        </m:sup>
                      </m:sSup>
                    </m:oMath>
                  </m:oMathPara>
                </a14:m>
                <a:endParaRPr lang="en-CA" sz="1200" dirty="0"/>
              </a:p>
            </p:txBody>
          </p:sp>
        </mc:Choice>
        <mc:Fallback xmlns="">
          <p:sp>
            <p:nvSpPr>
              <p:cNvPr id="129" name="TextBox 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8747" y="1759186"/>
                <a:ext cx="376770" cy="192360"/>
              </a:xfrm>
              <a:prstGeom prst="rect">
                <a:avLst/>
              </a:prstGeom>
              <a:blipFill>
                <a:blip r:embed="rId17"/>
                <a:stretch>
                  <a:fillRect l="-11290" t="-3226" r="-6452" b="-129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0" name="Straight Arrow Connector 129"/>
          <p:cNvCxnSpPr>
            <a:endCxn id="114" idx="6"/>
          </p:cNvCxnSpPr>
          <p:nvPr/>
        </p:nvCxnSpPr>
        <p:spPr>
          <a:xfrm flipH="1">
            <a:off x="4088747" y="1946422"/>
            <a:ext cx="181721" cy="3159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Rectangle 130"/>
              <p:cNvSpPr/>
              <p:nvPr/>
            </p:nvSpPr>
            <p:spPr>
              <a:xfrm>
                <a:off x="1481745" y="5937491"/>
                <a:ext cx="4572000" cy="7108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1, ∗,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1, 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e>
                      </m:d>
                    </m:oMath>
                  </m:oMathPara>
                </a14:m>
                <a:endParaRPr lang="en-CA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p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2, ∗, 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2, 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</m:sup>
                      </m:sSup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131" name="Rectangle 1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1745" y="5937491"/>
                <a:ext cx="4572000" cy="710836"/>
              </a:xfrm>
              <a:prstGeom prst="rect">
                <a:avLst/>
              </a:prstGeom>
              <a:blipFill>
                <a:blip r:embed="rId18"/>
                <a:stretch>
                  <a:fillRect b="-598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6298903" y="3211017"/>
            <a:ext cx="13020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dirty="0">
                <a:solidFill>
                  <a:srgbClr val="3333CC"/>
                </a:solidFill>
              </a:rPr>
              <a:t>K hidden units</a:t>
            </a:r>
          </a:p>
        </p:txBody>
      </p:sp>
      <p:sp>
        <p:nvSpPr>
          <p:cNvPr id="133" name="AutoShape 48"/>
          <p:cNvSpPr>
            <a:spLocks noChangeArrowheads="1"/>
          </p:cNvSpPr>
          <p:nvPr/>
        </p:nvSpPr>
        <p:spPr bwMode="auto">
          <a:xfrm>
            <a:off x="5679236" y="3431968"/>
            <a:ext cx="504825" cy="142875"/>
          </a:xfrm>
          <a:prstGeom prst="leftArrow">
            <a:avLst>
              <a:gd name="adj1" fmla="val 50000"/>
              <a:gd name="adj2" fmla="val 88333"/>
            </a:avLst>
          </a:prstGeom>
          <a:solidFill>
            <a:srgbClr val="3333CC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  <p:sp>
        <p:nvSpPr>
          <p:cNvPr id="134" name="Rectangle 133"/>
          <p:cNvSpPr>
            <a:spLocks noChangeArrowheads="1"/>
          </p:cNvSpPr>
          <p:nvPr/>
        </p:nvSpPr>
        <p:spPr bwMode="auto">
          <a:xfrm>
            <a:off x="6196581" y="3164625"/>
            <a:ext cx="1445424" cy="647700"/>
          </a:xfrm>
          <a:prstGeom prst="rect">
            <a:avLst/>
          </a:prstGeom>
          <a:solidFill>
            <a:srgbClr val="3333CC">
              <a:alpha val="20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009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About this lecture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389" y="1600200"/>
            <a:ext cx="7339012" cy="4572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184785" indent="-184785"/>
            <a:r>
              <a:rPr lang="en-CA" dirty="0"/>
              <a:t>A brief introduction to machine learning and artificial neural networks (ANNs)</a:t>
            </a:r>
            <a:endParaRPr lang="en-US"/>
          </a:p>
          <a:p>
            <a:pPr marL="459105" lvl="1" indent="-184785"/>
            <a:r>
              <a:rPr lang="en-CA" dirty="0"/>
              <a:t>Assumed background: high school algebra, a little bit of programming</a:t>
            </a:r>
          </a:p>
          <a:p>
            <a:pPr marL="459105" lvl="1" indent="-184785"/>
            <a:r>
              <a:rPr lang="en-CA" dirty="0"/>
              <a:t>Goal: students should develop an intuition ANN work</a:t>
            </a:r>
          </a:p>
          <a:p>
            <a:pPr marL="184785" indent="-184785"/>
            <a:endParaRPr lang="en-CA" sz="2100" dirty="0"/>
          </a:p>
          <a:p>
            <a:pPr marL="459105" lvl="1" indent="-184785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8227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Why a hidden layer?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Instead of checking whether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dirty="0"/>
                  <a:t> looks like one of 6 templates, we’ll be checking whether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dirty="0"/>
                  <a:t> looks like one of </a:t>
                </a:r>
                <a:r>
                  <a:rPr lang="en-CA" i="1" dirty="0"/>
                  <a:t>K</a:t>
                </a:r>
                <a:r>
                  <a:rPr lang="en-CA" dirty="0"/>
                  <a:t> templates, for a large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endParaRPr lang="en-CA" dirty="0"/>
              </a:p>
              <a:p>
                <a:pPr lvl="1"/>
                <a:r>
                  <a:rPr lang="en-CA" dirty="0"/>
                  <a:t>If template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CA" dirty="0"/>
                  <a:t> (i.e.,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(1, ∗, 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dirty="0"/>
                  <a:t>) looks like actor 6,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(2, 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,6) </m:t>
                        </m:r>
                      </m:sup>
                    </m:sSup>
                  </m:oMath>
                </a14:m>
                <a:r>
                  <a:rPr lang="en-CA" dirty="0"/>
                  <a:t>will be large</a:t>
                </a:r>
              </a:p>
              <a:p>
                <a:pPr marL="0" indent="0">
                  <a:buNone/>
                </a:pPr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31" t="-173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3124200"/>
            <a:ext cx="6500571" cy="32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5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Recap: Face Recognition with ML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CA" sz="4000" dirty="0"/>
                  <a:t>1-Nearest-Neighbor:  match </a:t>
                </a:r>
                <a14:m>
                  <m:oMath xmlns:m="http://schemas.openxmlformats.org/officeDocument/2006/math">
                    <m:r>
                      <a:rPr lang="en-CA" sz="40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4000" dirty="0"/>
                  <a:t> to all the images in the training set</a:t>
                </a:r>
              </a:p>
              <a:p>
                <a:r>
                  <a:rPr lang="en-CA" sz="4000" dirty="0"/>
                  <a:t>0-hidden-layer neural network*: match </a:t>
                </a:r>
                <a14:m>
                  <m:oMath xmlns:m="http://schemas.openxmlformats.org/officeDocument/2006/math">
                    <m:r>
                      <a:rPr lang="en-CA" sz="40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4000" dirty="0"/>
                  <a:t> to several templates, with one template per actor</a:t>
                </a:r>
              </a:p>
              <a:p>
                <a:pPr lvl="1"/>
                <a:r>
                  <a:rPr lang="en-CA" sz="4000" dirty="0"/>
                  <a:t>The templates work better than any individual photo</a:t>
                </a:r>
              </a:p>
              <a:p>
                <a:r>
                  <a:rPr lang="en-CA" sz="4000" dirty="0"/>
                  <a:t>1-hidden-layer neural network: match </a:t>
                </a:r>
                <a14:m>
                  <m:oMath xmlns:m="http://schemas.openxmlformats.org/officeDocument/2006/math">
                    <m:r>
                      <a:rPr lang="en-CA" sz="40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4000" dirty="0"/>
                  <a:t> to </a:t>
                </a:r>
                <a14:m>
                  <m:oMath xmlns:m="http://schemas.openxmlformats.org/officeDocument/2006/math">
                    <m:r>
                      <a:rPr lang="en-CA" sz="4000" i="1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CA" sz="4000" dirty="0"/>
                  <a:t> templates</a:t>
                </a:r>
              </a:p>
              <a:p>
                <a:pPr lvl="1"/>
                <a:r>
                  <a:rPr lang="en-CA" sz="4000" dirty="0"/>
                  <a:t>The templates work better than any individual photo</a:t>
                </a:r>
              </a:p>
              <a:p>
                <a:pPr lvl="1"/>
                <a:r>
                  <a:rPr lang="en-CA" sz="4000" dirty="0"/>
                  <a:t>More templates means better accuracy on the training set</a:t>
                </a:r>
              </a:p>
              <a:p>
                <a:pPr marL="457200" lvl="1" indent="0">
                  <a:buNone/>
                </a:pPr>
                <a:endParaRPr lang="en-CA" dirty="0"/>
              </a:p>
              <a:p>
                <a:pPr marL="0" indent="0">
                  <a:buNone/>
                </a:pPr>
                <a:r>
                  <a:rPr lang="en-CA" dirty="0"/>
                  <a:t>*A.K.A. multinomial logistic regression to its friends</a:t>
                </a:r>
              </a:p>
              <a:p>
                <a:endParaRPr lang="en-CA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63" t="-3467" r="-191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789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Visualizing a One-Hidden-Layer NN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15" y="1600200"/>
            <a:ext cx="658535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9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Deep Neural Networks as a Model of Computation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CA" dirty="0"/>
              <a:t>Most people’s first instinct a face classifier is to write a complicated computer program</a:t>
            </a:r>
          </a:p>
          <a:p>
            <a:r>
              <a:rPr lang="en-CA" dirty="0"/>
              <a:t>A deep neural network </a:t>
            </a:r>
            <a:r>
              <a:rPr lang="en-CA" i="1" dirty="0"/>
              <a:t>is </a:t>
            </a:r>
            <a:r>
              <a:rPr lang="en-CA" dirty="0"/>
              <a:t>a computer program: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>
                <a:latin typeface="Consolas" panose="020B0609020204030204" pitchFamily="49" charset="0"/>
              </a:rPr>
              <a:t>h1 = f1(x)</a:t>
            </a:r>
          </a:p>
          <a:p>
            <a:pPr marL="0" indent="0">
              <a:buNone/>
            </a:pPr>
            <a:r>
              <a:rPr lang="en-CA" dirty="0">
                <a:latin typeface="Consolas" panose="020B0609020204030204" pitchFamily="49" charset="0"/>
              </a:rPr>
              <a:t>	h2 = f2(h1)</a:t>
            </a:r>
          </a:p>
          <a:p>
            <a:pPr marL="0" indent="0">
              <a:buNone/>
            </a:pPr>
            <a:r>
              <a:rPr lang="en-CA" dirty="0">
                <a:latin typeface="Consolas" panose="020B0609020204030204" pitchFamily="49" charset="0"/>
              </a:rPr>
              <a:t>	h3 = f3(h2)</a:t>
            </a:r>
          </a:p>
          <a:p>
            <a:pPr marL="0" indent="0">
              <a:buNone/>
            </a:pPr>
            <a:r>
              <a:rPr lang="en-CA" dirty="0">
                <a:latin typeface="Consolas" panose="020B0609020204030204" pitchFamily="49" charset="0"/>
              </a:rPr>
              <a:t>	…</a:t>
            </a:r>
          </a:p>
          <a:p>
            <a:pPr marL="0" indent="0">
              <a:buNone/>
            </a:pPr>
            <a:r>
              <a:rPr lang="en-CA" dirty="0">
                <a:latin typeface="Consolas" panose="020B0609020204030204" pitchFamily="49" charset="0"/>
              </a:rPr>
              <a:t>	h9 = f9(h8)</a:t>
            </a:r>
          </a:p>
          <a:p>
            <a:pPr marL="0" indent="0">
              <a:buNone/>
            </a:pPr>
            <a:endParaRPr lang="en-CA" dirty="0">
              <a:latin typeface="Consolas" panose="020B0609020204030204" pitchFamily="49" charset="0"/>
            </a:endParaRPr>
          </a:p>
          <a:p>
            <a:r>
              <a:rPr lang="en-CA" dirty="0"/>
              <a:t>Can think of every layer of a neural network as one step of a parallel computation</a:t>
            </a:r>
          </a:p>
          <a:p>
            <a:r>
              <a:rPr lang="en-CA" dirty="0"/>
              <a:t>Features/templates are the functions that are applied to the previous layers</a:t>
            </a:r>
          </a:p>
          <a:p>
            <a:r>
              <a:rPr lang="en-CA" dirty="0"/>
              <a:t>Learning features </a:t>
            </a:r>
            <a:r>
              <a:rPr lang="en-CA" dirty="0">
                <a:sym typeface="Wingdings" panose="05000000000000000000" pitchFamily="2" charset="2"/>
              </a:rPr>
              <a:t> Learning what function to apply at step t of the algorithm</a:t>
            </a:r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F3095-738A-4790-83C5-52C005F4D7A2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40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are the hidden units doing?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Find the images in the dataset that activate the units the </a:t>
            </a:r>
            <a:r>
              <a:rPr lang="en-CA" i="1" dirty="0"/>
              <a:t>most</a:t>
            </a:r>
          </a:p>
          <a:p>
            <a:r>
              <a:rPr lang="en-CA" i="1" dirty="0"/>
              <a:t>Let’s see some visualizations of neurons of a large deep network trained to recognize objects in images</a:t>
            </a:r>
          </a:p>
          <a:p>
            <a:pPr lvl="1"/>
            <a:r>
              <a:rPr lang="en-CA" dirty="0"/>
              <a:t>Then network classifies images as one of 1000 objects (sample objects: toy poodle, flute, forklift, goldfish…)</a:t>
            </a:r>
          </a:p>
          <a:p>
            <a:pPr lvl="1"/>
            <a:r>
              <a:rPr lang="en-CA" dirty="0"/>
              <a:t>The network has 8 layers</a:t>
            </a:r>
          </a:p>
          <a:p>
            <a:pPr lvl="1"/>
            <a:r>
              <a:rPr lang="en-CA" dirty="0"/>
              <a:t>Note: more tricks were used in designing the networks than we have time to mention! In particular, a convolutional architecture is crucial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8802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Units in Layer 3</a:t>
            </a: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792836"/>
            <a:ext cx="4189926" cy="4149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5389" y="6035669"/>
            <a:ext cx="6032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Matthew </a:t>
            </a:r>
            <a:r>
              <a:rPr lang="en-CA" sz="1100" dirty="0" err="1"/>
              <a:t>Zeiler</a:t>
            </a:r>
            <a:r>
              <a:rPr lang="en-CA" sz="1100" dirty="0"/>
              <a:t> and Rob Fergus, “Visualizing and Understanding Convolutional Networks” (ECCV 2014)</a:t>
            </a:r>
          </a:p>
        </p:txBody>
      </p:sp>
    </p:spTree>
    <p:extLst>
      <p:ext uri="{BB962C8B-B14F-4D97-AF65-F5344CB8AC3E}">
        <p14:creationId xmlns:p14="http://schemas.microsoft.com/office/powerpoint/2010/main" val="293445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Units in Layer 4</a:t>
            </a: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485705"/>
            <a:ext cx="3021642" cy="4475664"/>
          </a:xfrm>
        </p:spPr>
      </p:pic>
      <p:sp>
        <p:nvSpPr>
          <p:cNvPr id="5" name="TextBox 4"/>
          <p:cNvSpPr txBox="1"/>
          <p:nvPr/>
        </p:nvSpPr>
        <p:spPr>
          <a:xfrm>
            <a:off x="1162732" y="6028531"/>
            <a:ext cx="6032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Matthew </a:t>
            </a:r>
            <a:r>
              <a:rPr lang="en-CA" sz="1100" dirty="0" err="1"/>
              <a:t>Zeiler</a:t>
            </a:r>
            <a:r>
              <a:rPr lang="en-CA" sz="1100" dirty="0"/>
              <a:t> and Rob Fergus, “Visualizing and Understanding Convolutional Networks” (ECCV 2014)</a:t>
            </a:r>
          </a:p>
        </p:txBody>
      </p:sp>
    </p:spTree>
    <p:extLst>
      <p:ext uri="{BB962C8B-B14F-4D97-AF65-F5344CB8AC3E}">
        <p14:creationId xmlns:p14="http://schemas.microsoft.com/office/powerpoint/2010/main" val="29861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Units in Layer 5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58143"/>
            <a:ext cx="2486083" cy="504925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41" y="2034806"/>
            <a:ext cx="3390466" cy="34964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0985" y="6591436"/>
            <a:ext cx="6032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100" dirty="0"/>
              <a:t>Matthew </a:t>
            </a:r>
            <a:r>
              <a:rPr lang="en-CA" sz="1100" dirty="0" err="1"/>
              <a:t>Zeiler</a:t>
            </a:r>
            <a:r>
              <a:rPr lang="en-CA" sz="1100" dirty="0"/>
              <a:t> and Rob Fergus, “Visualizing and Understanding Convolutional Networks” (ECCV 2014)</a:t>
            </a:r>
          </a:p>
        </p:txBody>
      </p:sp>
    </p:spTree>
    <p:extLst>
      <p:ext uri="{BB962C8B-B14F-4D97-AF65-F5344CB8AC3E}">
        <p14:creationId xmlns:p14="http://schemas.microsoft.com/office/powerpoint/2010/main" val="130823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6"/>
          <p:cNvSpPr txBox="1">
            <a:spLocks noGrp="1"/>
          </p:cNvSpPr>
          <p:nvPr>
            <p:ph type="title"/>
          </p:nvPr>
        </p:nvSpPr>
        <p:spPr>
          <a:xfrm>
            <a:off x="1153143" y="365126"/>
            <a:ext cx="7362207" cy="1345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/>
              <a:t>Deep Neural Networks</a:t>
            </a:r>
            <a:endParaRPr/>
          </a:p>
        </p:txBody>
      </p:sp>
      <p:sp>
        <p:nvSpPr>
          <p:cNvPr id="619" name="Google Shape;619;p26"/>
          <p:cNvSpPr txBox="1">
            <a:spLocks noGrp="1"/>
          </p:cNvSpPr>
          <p:nvPr>
            <p:ph type="body" idx="1"/>
          </p:nvPr>
        </p:nvSpPr>
        <p:spPr>
          <a:xfrm>
            <a:off x="1054182" y="1825625"/>
            <a:ext cx="746116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CA"/>
              <a:t>Can perform a wide range of computation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CA"/>
              <a:t>Can be learned automatically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CA"/>
              <a:t>(using gradient descent)</a:t>
            </a:r>
            <a:endParaRPr/>
          </a:p>
        </p:txBody>
      </p:sp>
      <p:pic>
        <p:nvPicPr>
          <p:cNvPr id="620" name="Google Shape;620;p26" descr="Screen Clipp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315" y="2882860"/>
            <a:ext cx="5006774" cy="1722269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26"/>
          <p:cNvSpPr txBox="1"/>
          <p:nvPr/>
        </p:nvSpPr>
        <p:spPr>
          <a:xfrm>
            <a:off x="1400546" y="4407207"/>
            <a:ext cx="6336278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Powerful but not (computer) learnable: Python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Can’t make a learning algorithm that takes lots of inputs and outputs and produces Python code that generates the outputs on new inputs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Learnable but not powerful: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Logistic regression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 Neural Networks that aren’t deep enough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p2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CA"/>
              <a:t>28</a:t>
            </a:fld>
            <a:endParaRPr/>
          </a:p>
        </p:txBody>
      </p:sp>
      <p:sp>
        <p:nvSpPr>
          <p:cNvPr id="623" name="Google Shape;623;p26"/>
          <p:cNvSpPr txBox="1"/>
          <p:nvPr/>
        </p:nvSpPr>
        <p:spPr>
          <a:xfrm>
            <a:off x="6278778" y="6444255"/>
            <a:ext cx="200369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Ilya Sutskever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27"/>
          <p:cNvSpPr txBox="1">
            <a:spLocks noGrp="1"/>
          </p:cNvSpPr>
          <p:nvPr>
            <p:ph type="title"/>
          </p:nvPr>
        </p:nvSpPr>
        <p:spPr>
          <a:xfrm>
            <a:off x="1074420" y="365126"/>
            <a:ext cx="7440930" cy="1348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/>
              <a:t>The </a:t>
            </a:r>
            <a:r>
              <a:rPr lang="en-CA" i="1"/>
              <a:t>Deep Learning Hypothesis</a:t>
            </a:r>
            <a:endParaRPr i="1"/>
          </a:p>
        </p:txBody>
      </p:sp>
      <p:sp>
        <p:nvSpPr>
          <p:cNvPr id="629" name="Google Shape;629;p27"/>
          <p:cNvSpPr txBox="1">
            <a:spLocks noGrp="1"/>
          </p:cNvSpPr>
          <p:nvPr>
            <p:ph type="body" idx="1"/>
          </p:nvPr>
        </p:nvSpPr>
        <p:spPr>
          <a:xfrm>
            <a:off x="1257300" y="1825625"/>
            <a:ext cx="7258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CA"/>
              <a:t>Human perception is fast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CA"/>
              <a:t>(Human) neurons fire at most 100 times a second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CA"/>
              <a:t>Humans can solve simple perceptual tasks in 0.1 seconds</a:t>
            </a:r>
            <a:endParaRPr/>
          </a:p>
          <a:p>
            <a:pPr marL="114300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CA"/>
              <a:t>So out neurons fire in a sequence of 10 times at most</a:t>
            </a:r>
            <a:endParaRPr/>
          </a:p>
          <a:p>
            <a:pPr marL="1143000" lvl="2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  <a:p>
            <a:pPr marL="91440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  <a:p>
            <a:pPr marL="91440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  <a:p>
            <a:pPr marL="91440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CA"/>
              <a:t>Success stories: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CA"/>
              <a:t>Classifying images of objects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CA"/>
              <a:t>Classifying Go positions as good or bad</a:t>
            </a:r>
            <a:endParaRPr/>
          </a:p>
          <a:p>
            <a:pPr marL="91440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</p:txBody>
      </p:sp>
      <p:sp>
        <p:nvSpPr>
          <p:cNvPr id="630" name="Google Shape;630;p27"/>
          <p:cNvSpPr txBox="1"/>
          <p:nvPr/>
        </p:nvSpPr>
        <p:spPr>
          <a:xfrm>
            <a:off x="1983377" y="3350623"/>
            <a:ext cx="5172891" cy="646331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CA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Anything a human can do in 0.1 seconds, a big 10- layer neural network can do, too!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CA"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(Supervised) Machine Learning (ML)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Start with past data</a:t>
            </a:r>
          </a:p>
          <a:p>
            <a:pPr lvl="1"/>
            <a:r>
              <a:rPr lang="en-CA" dirty="0"/>
              <a:t>For 1,000,000 images, what’s in the image?</a:t>
            </a:r>
          </a:p>
          <a:p>
            <a:pPr lvl="1"/>
            <a:r>
              <a:rPr lang="en-CA" dirty="0"/>
              <a:t>For 1,000,000 past customers (and their consumer behaviour), did they repay their loans?</a:t>
            </a:r>
          </a:p>
          <a:p>
            <a:pPr lvl="1"/>
            <a:r>
              <a:rPr lang="en-CA" dirty="0"/>
              <a:t>For 1,000,000 patients admitted to the hospital, what was the patient outcome?</a:t>
            </a:r>
          </a:p>
          <a:p>
            <a:r>
              <a:rPr lang="en-CA" dirty="0"/>
              <a:t>Predict the outcome for new data</a:t>
            </a:r>
          </a:p>
          <a:p>
            <a:pPr lvl="1"/>
            <a:r>
              <a:rPr lang="en-CA" dirty="0"/>
              <a:t>What’s in the new image, based on the raw pixel data?</a:t>
            </a:r>
          </a:p>
          <a:p>
            <a:pPr lvl="1"/>
            <a:r>
              <a:rPr lang="en-CA" dirty="0"/>
              <a:t>What should the credit rating be for the new customer, based on their demographics and past behavior?</a:t>
            </a:r>
          </a:p>
          <a:p>
            <a:pPr lvl="1"/>
            <a:r>
              <a:rPr lang="en-CA" dirty="0"/>
              <a:t>What is the prognosis for a new patient, given their vitals, lab data, etc. so far</a:t>
            </a:r>
          </a:p>
          <a:p>
            <a:r>
              <a:rPr lang="en-CA" dirty="0"/>
              <a:t>ML algorithms are often treated as “black boxes”</a:t>
            </a:r>
          </a:p>
          <a:p>
            <a:pPr lvl="1"/>
            <a:r>
              <a:rPr lang="en-CA" dirty="0"/>
              <a:t>Goal: understand </a:t>
            </a:r>
            <a:r>
              <a:rPr lang="en-CA" i="1" dirty="0"/>
              <a:t>how</a:t>
            </a:r>
            <a:r>
              <a:rPr lang="en-CA" dirty="0"/>
              <a:t> ML-based systems produce the outputs they produce</a:t>
            </a:r>
          </a:p>
        </p:txBody>
      </p:sp>
    </p:spTree>
    <p:extLst>
      <p:ext uri="{BB962C8B-B14F-4D97-AF65-F5344CB8AC3E}">
        <p14:creationId xmlns:p14="http://schemas.microsoft.com/office/powerpoint/2010/main" val="356611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28"/>
          <p:cNvSpPr txBox="1">
            <a:spLocks noGrp="1"/>
          </p:cNvSpPr>
          <p:nvPr>
            <p:ph type="title"/>
          </p:nvPr>
        </p:nvSpPr>
        <p:spPr>
          <a:xfrm>
            <a:off x="1062990" y="365126"/>
            <a:ext cx="7452360" cy="1348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CA"/>
              <a:t>From images to language</a:t>
            </a:r>
            <a:endParaRPr/>
          </a:p>
        </p:txBody>
      </p:sp>
      <p:sp>
        <p:nvSpPr>
          <p:cNvPr id="637" name="Google Shape;637;p28"/>
          <p:cNvSpPr txBox="1">
            <a:spLocks noGrp="1"/>
          </p:cNvSpPr>
          <p:nvPr>
            <p:ph type="body" idx="1"/>
          </p:nvPr>
        </p:nvSpPr>
        <p:spPr>
          <a:xfrm>
            <a:off x="1154430" y="1825625"/>
            <a:ext cx="736092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CA"/>
              <a:t>Basic idea: convert words to word vectors, learn to predict the next word</a:t>
            </a:r>
            <a:endParaRPr/>
          </a:p>
          <a:p>
            <a:pPr marL="228600" lvl="0" indent="-165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CA"/>
              <a:t>A deep neural network encodes meaning (in some sense)</a:t>
            </a:r>
            <a:endParaRPr/>
          </a:p>
        </p:txBody>
      </p:sp>
      <p:sp>
        <p:nvSpPr>
          <p:cNvPr id="638" name="Google Shape;638;p2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CA"/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4c18e87769_1_0"/>
          <p:cNvSpPr txBox="1">
            <a:spLocks noGrp="1"/>
          </p:cNvSpPr>
          <p:nvPr>
            <p:ph type="title"/>
          </p:nvPr>
        </p:nvSpPr>
        <p:spPr>
          <a:xfrm>
            <a:off x="1097280" y="365126"/>
            <a:ext cx="7418070" cy="1348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CA"/>
              <a:t>Predicting the next word</a:t>
            </a:r>
            <a:endParaRPr/>
          </a:p>
        </p:txBody>
      </p:sp>
      <p:sp>
        <p:nvSpPr>
          <p:cNvPr id="645" name="Google Shape;645;g34c18e87769_1_0"/>
          <p:cNvSpPr txBox="1">
            <a:spLocks noGrp="1"/>
          </p:cNvSpPr>
          <p:nvPr>
            <p:ph type="body" idx="1"/>
          </p:nvPr>
        </p:nvSpPr>
        <p:spPr>
          <a:xfrm>
            <a:off x="1005840" y="1825625"/>
            <a:ext cx="750951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CA"/>
              <a:t>Basic idea: we have a vocabulary of words:</a:t>
            </a:r>
            <a:br>
              <a:rPr lang="en-CA"/>
            </a:br>
            <a:r>
              <a:rPr lang="en-CA"/>
              <a:t>{v1, v2, v3, …, v1000}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CA"/>
              <a:t>We construct the training data as:</a:t>
            </a:r>
            <a:br>
              <a:rPr lang="en-CA"/>
            </a:br>
            <a:r>
              <a:rPr lang="en-CA"/>
              <a:t>Given words w1, w2, w3: predict w4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CA"/>
              <a:t>Given words w1, w2, w3, w4: predict w5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CA"/>
              <a:t>Given words w1, w2, w3, w4, w5: predict w6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646" name="Google Shape;646;g34c18e87769_1_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34c18e87769_1_7"/>
          <p:cNvSpPr txBox="1">
            <a:spLocks noGrp="1"/>
          </p:cNvSpPr>
          <p:nvPr>
            <p:ph type="title"/>
          </p:nvPr>
        </p:nvSpPr>
        <p:spPr>
          <a:xfrm>
            <a:off x="1143000" y="365126"/>
            <a:ext cx="7372350" cy="1348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spcBef>
                <a:spcPts val="0"/>
              </a:spcBef>
              <a:buSzPts val="1800"/>
            </a:pPr>
            <a:r>
              <a:rPr lang="en-CA" sz="2700" dirty="0"/>
              <a:t>In math</a:t>
            </a:r>
            <a:endParaRPr sz="2700" dirty="0"/>
          </a:p>
        </p:txBody>
      </p:sp>
      <p:sp>
        <p:nvSpPr>
          <p:cNvPr id="653" name="Google Shape;653;g34c18e87769_1_7"/>
          <p:cNvSpPr txBox="1">
            <a:spLocks noGrp="1"/>
          </p:cNvSpPr>
          <p:nvPr>
            <p:ph type="body" idx="1"/>
          </p:nvPr>
        </p:nvSpPr>
        <p:spPr>
          <a:xfrm>
            <a:off x="1062990" y="1825625"/>
            <a:ext cx="745236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CA" sz="2100" dirty="0"/>
              <a:t>Each input word is encoded using a word vector</a:t>
            </a:r>
            <a:endParaRPr sz="2100" dirty="0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CA" sz="2100" dirty="0"/>
              <a:t>We output a vector that is the size of the vocabulary. If the correct prediction is v3, we want the output vector to be close to</a:t>
            </a:r>
            <a:br>
              <a:rPr lang="en-CA" sz="2100" dirty="0"/>
            </a:br>
            <a:endParaRPr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br>
              <a:rPr lang="en-CA" sz="2100" dirty="0"/>
            </a:br>
            <a:endParaRPr/>
          </a:p>
        </p:txBody>
      </p:sp>
      <p:sp>
        <p:nvSpPr>
          <p:cNvPr id="654" name="Google Shape;654;g34c18e87769_1_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32</a:t>
            </a:fld>
            <a:endParaRPr/>
          </a:p>
        </p:txBody>
      </p:sp>
      <p:pic>
        <p:nvPicPr>
          <p:cNvPr id="2" name="Picture 1" descr="A number on a white background&#10;&#10;AI-generated content may be incorrect.">
            <a:extLst>
              <a:ext uri="{FF2B5EF4-FFF2-40B4-BE49-F238E27FC236}">
                <a16:creationId xmlns:a16="http://schemas.microsoft.com/office/drawing/2014/main" id="{1796BF1A-8CE2-D064-C645-25C064290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238" y="3105150"/>
            <a:ext cx="9810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34c18e87769_1_14"/>
          <p:cNvSpPr txBox="1">
            <a:spLocks noGrp="1"/>
          </p:cNvSpPr>
          <p:nvPr>
            <p:ph type="title"/>
          </p:nvPr>
        </p:nvSpPr>
        <p:spPr>
          <a:xfrm>
            <a:off x="1123455" y="365126"/>
            <a:ext cx="7391895" cy="134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CA"/>
              <a:t>But what to do about the fact that there can be different numbers of words in the input?</a:t>
            </a:r>
            <a:endParaRPr/>
          </a:p>
        </p:txBody>
      </p:sp>
      <p:sp>
        <p:nvSpPr>
          <p:cNvPr id="661" name="Google Shape;661;g34c18e87769_1_14"/>
          <p:cNvSpPr txBox="1">
            <a:spLocks noGrp="1"/>
          </p:cNvSpPr>
          <p:nvPr>
            <p:ph type="body" idx="1"/>
          </p:nvPr>
        </p:nvSpPr>
        <p:spPr>
          <a:xfrm>
            <a:off x="984909" y="2144400"/>
            <a:ext cx="7530441" cy="40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CA"/>
              <a:t>Various techniques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CA"/>
              <a:t>In practice, use a "context window," where everything outside of it is ignored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CA"/>
              <a:t>Current language models (ChatGPT, Claude, etc.) compute a bunch of weighted sums of the input vectors, where the weights are determined on the fly</a:t>
            </a:r>
            <a:endParaRPr/>
          </a:p>
          <a:p>
            <a:pPr marL="914400" lvl="1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CA"/>
              <a:t>Once you computed a weighted some of the input vectors, you don't necessarily need to know how many of them there were</a:t>
            </a:r>
            <a:endParaRPr/>
          </a:p>
        </p:txBody>
      </p:sp>
      <p:sp>
        <p:nvSpPr>
          <p:cNvPr id="662" name="Google Shape;662;g34c18e87769_1_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CA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457670" y="1599724"/>
            <a:ext cx="4076731" cy="388721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peech Bubble: Rectangle with Corners Rounded 1"/>
          <p:cNvSpPr/>
          <p:nvPr/>
        </p:nvSpPr>
        <p:spPr>
          <a:xfrm>
            <a:off x="1084942" y="1542559"/>
            <a:ext cx="3201234" cy="2057936"/>
          </a:xfrm>
          <a:prstGeom prst="wedgeRoundRectCallout">
            <a:avLst>
              <a:gd name="adj1" fmla="val -34844"/>
              <a:gd name="adj2" fmla="val 72115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1" dirty="0">
                <a:solidFill>
                  <a:srgbClr val="002060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Machine Learning vs. Intro to Programming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/>
                  <a:t>Intro to Programming</a:t>
                </a:r>
              </a:p>
              <a:p>
                <a:pPr lvl="1"/>
                <a:r>
                  <a:rPr lang="en-CA" dirty="0"/>
                  <a:t>Write code that processes inputs in a specific way to produce the desired output, for any provided input</a:t>
                </a:r>
              </a:p>
              <a:p>
                <a:pPr lvl="1"/>
                <a:r>
                  <a:rPr lang="en-CA" dirty="0"/>
                  <a:t>Sample inputs and outputs are sometimes provided</a:t>
                </a:r>
              </a:p>
              <a:p>
                <a:pPr lvl="2"/>
                <a:r>
                  <a:rPr lang="en-CA" dirty="0"/>
                  <a:t>Write a function f that does […]. For example,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CA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dirty="0"/>
                  <a:t> should output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</m:oMath>
                </a14:m>
                <a:r>
                  <a:rPr lang="en-CA" dirty="0"/>
                  <a:t>, and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CA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dirty="0"/>
                  <a:t> should output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endParaRPr lang="en-CA" dirty="0"/>
              </a:p>
              <a:p>
                <a:r>
                  <a:rPr lang="en-CA" dirty="0"/>
                  <a:t>Machine Learning (ML)</a:t>
                </a:r>
              </a:p>
              <a:p>
                <a:pPr lvl="1"/>
                <a:r>
                  <a:rPr lang="en-CA" dirty="0"/>
                  <a:t>A </a:t>
                </a:r>
                <a:r>
                  <a:rPr lang="en-CA" b="1" dirty="0"/>
                  <a:t>Training Set </a:t>
                </a:r>
                <a:r>
                  <a:rPr lang="en-CA" dirty="0"/>
                  <a:t>contains sample inputs and sample outputs</a:t>
                </a:r>
              </a:p>
              <a:p>
                <a:pPr lvl="2"/>
                <a:r>
                  <a:rPr lang="en-CA" dirty="0"/>
                  <a:t>Training set: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p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(2)</m:t>
                            </m:r>
                          </m:sup>
                        </m:sSup>
                        <m:r>
                          <a:rPr lang="en-CA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(2)</m:t>
                            </m:r>
                          </m:sup>
                        </m:sSup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, …,</m:t>
                    </m:r>
                    <m:d>
                      <m:d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CA" i="1">
                            <a:latin typeface="Cambria Math" panose="020405030504060302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endParaRPr lang="en-CA" dirty="0"/>
              </a:p>
              <a:p>
                <a:pPr lvl="1"/>
                <a:r>
                  <a:rPr lang="en-CA" dirty="0"/>
                  <a:t>The ML algorithm uses the </a:t>
                </a:r>
                <a:r>
                  <a:rPr lang="en-CA" b="1" dirty="0"/>
                  <a:t>Training Set</a:t>
                </a:r>
                <a:r>
                  <a:rPr lang="en-CA" dirty="0"/>
                  <a:t> to (hopefully) produce the desired outputs </a:t>
                </a:r>
              </a:p>
              <a:p>
                <a:pPr lvl="1"/>
                <a:r>
                  <a:rPr lang="en-CA" dirty="0"/>
                  <a:t>The ML algorithm does that by using the </a:t>
                </a:r>
                <a:r>
                  <a:rPr lang="en-CA" b="1" dirty="0"/>
                  <a:t>Training Set </a:t>
                </a:r>
                <a:r>
                  <a:rPr lang="en-CA" dirty="0"/>
                  <a:t>to find the parameters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CA" dirty="0"/>
                  <a:t>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≈</m:t>
                    </m:r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CA" dirty="0"/>
              </a:p>
              <a:p>
                <a:pPr marL="0" indent="0">
                  <a:buNone/>
                </a:pPr>
                <a:r>
                  <a:rPr lang="en-CA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31" t="-173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352800" y="5495283"/>
                <a:ext cx="4800600" cy="67691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CA" b="0" dirty="0"/>
                  <a:t>e.g.: set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d>
                          <m:dPr>
                            <m:ctrlPr>
                              <a:rPr lang="en-CA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d>
                      <m:d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CA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p>
                      <m:sSup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CA" dirty="0"/>
                  <a:t>, try to find the best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C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A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5495283"/>
                <a:ext cx="4800600" cy="676917"/>
              </a:xfrm>
              <a:prstGeom prst="rect">
                <a:avLst/>
              </a:prstGeom>
              <a:blipFill>
                <a:blip r:embed="rId3"/>
                <a:stretch>
                  <a:fillRect l="-886" t="-2632" b="-1140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570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Machine Learning vs. Intro to Programming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21971"/>
            <a:ext cx="7339012" cy="4572000"/>
          </a:xfrm>
        </p:spPr>
        <p:txBody>
          <a:bodyPr/>
          <a:lstStyle/>
          <a:p>
            <a:r>
              <a:rPr lang="en-CA" dirty="0"/>
              <a:t>Intro to Programming </a:t>
            </a:r>
            <a:r>
              <a:rPr lang="en-CA" b="1" i="1" dirty="0"/>
              <a:t>done badly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Machine Learning </a:t>
            </a:r>
            <a:r>
              <a:rPr lang="en-CA" b="1" i="1" dirty="0"/>
              <a:t>done right</a:t>
            </a:r>
            <a:endParaRPr lang="en-CA" dirty="0"/>
          </a:p>
          <a:p>
            <a:pPr marL="274408" lvl="1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2119261"/>
            <a:ext cx="3429000" cy="2031325"/>
          </a:xfrm>
          <a:prstGeom prst="rect">
            <a:avLst/>
          </a:prstGeom>
          <a:noFill/>
          <a:ln w="603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CA" sz="1400" dirty="0" err="1">
                <a:latin typeface="Consolas" panose="020B0609020204030204" pitchFamily="49" charset="0"/>
              </a:rPr>
              <a:t>def</a:t>
            </a:r>
            <a:r>
              <a:rPr lang="en-CA" sz="1400" dirty="0">
                <a:latin typeface="Consolas" panose="020B0609020204030204" pitchFamily="49" charset="0"/>
              </a:rPr>
              <a:t> </a:t>
            </a:r>
            <a:r>
              <a:rPr lang="en-CA" sz="1400" dirty="0" err="1">
                <a:latin typeface="Consolas" panose="020B0609020204030204" pitchFamily="49" charset="0"/>
              </a:rPr>
              <a:t>double_list</a:t>
            </a:r>
            <a:r>
              <a:rPr lang="en-CA" sz="1400" dirty="0">
                <a:latin typeface="Consolas" panose="020B0609020204030204" pitchFamily="49" charset="0"/>
              </a:rPr>
              <a:t>(L):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  for e in L: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    e *= 2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  return L</a:t>
            </a:r>
          </a:p>
          <a:p>
            <a:endParaRPr lang="en-CA" sz="1400" dirty="0">
              <a:latin typeface="Consolas" panose="020B0609020204030204" pitchFamily="49" charset="0"/>
            </a:endParaRPr>
          </a:p>
          <a:p>
            <a:r>
              <a:rPr lang="en-CA" sz="1400" dirty="0">
                <a:latin typeface="Consolas" panose="020B0609020204030204" pitchFamily="49" charset="0"/>
              </a:rPr>
              <a:t>&gt;&gt;&gt; </a:t>
            </a:r>
            <a:r>
              <a:rPr lang="en-CA" sz="1400" dirty="0" err="1">
                <a:latin typeface="Consolas" panose="020B0609020204030204" pitchFamily="49" charset="0"/>
              </a:rPr>
              <a:t>double_list</a:t>
            </a:r>
            <a:r>
              <a:rPr lang="en-CA" sz="1400" dirty="0">
                <a:latin typeface="Consolas" panose="020B0609020204030204" pitchFamily="49" charset="0"/>
              </a:rPr>
              <a:t>([0, 0])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[0, 0]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&gt;&gt;&gt; </a:t>
            </a:r>
            <a:r>
              <a:rPr lang="en-CA" sz="1400" dirty="0" err="1">
                <a:latin typeface="Consolas" panose="020B0609020204030204" pitchFamily="49" charset="0"/>
              </a:rPr>
              <a:t>double_list</a:t>
            </a:r>
            <a:r>
              <a:rPr lang="en-CA" sz="1400" dirty="0">
                <a:latin typeface="Consolas" panose="020B0609020204030204" pitchFamily="49" charset="0"/>
              </a:rPr>
              <a:t>([1, 2])</a:t>
            </a:r>
          </a:p>
          <a:p>
            <a:r>
              <a:rPr lang="en-CA" sz="1400" dirty="0">
                <a:latin typeface="Consolas" panose="020B0609020204030204" pitchFamily="49" charset="0"/>
              </a:rPr>
              <a:t>[1, 2]</a:t>
            </a:r>
          </a:p>
        </p:txBody>
      </p:sp>
      <p:pic>
        <p:nvPicPr>
          <p:cNvPr id="1026" name="Picture 2" descr="Image result for smart student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485" y="2076664"/>
            <a:ext cx="1142277" cy="207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850571" y="4559245"/>
                <a:ext cx="3407229" cy="995529"/>
              </a:xfrm>
              <a:prstGeom prst="rect">
                <a:avLst/>
              </a:prstGeom>
              <a:noFill/>
              <a:ln w="6032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CA" sz="1400" dirty="0">
                    <a:latin typeface="Consolas" panose="020B0609020204030204" pitchFamily="49" charset="0"/>
                  </a:rPr>
                  <a:t>&gt;&gt;&gt;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sz="1400" b="0" i="1" smtClean="0">
                            <a:latin typeface="Cambria Math" panose="02040503050406030204" pitchFamily="18" charset="0"/>
                          </a:rPr>
                          <m:t>(0, 1.2, 0.1)</m:t>
                        </m:r>
                      </m:sub>
                    </m:sSub>
                  </m:oMath>
                </a14:m>
                <a:r>
                  <a:rPr lang="en-CA" sz="1400" dirty="0">
                    <a:latin typeface="Consolas" panose="020B0609020204030204" pitchFamily="49" charset="0"/>
                  </a:rPr>
                  <a:t>([0, 0])</a:t>
                </a:r>
              </a:p>
              <a:p>
                <a:r>
                  <a:rPr lang="en-CA" sz="1400" dirty="0">
                    <a:latin typeface="Consolas" panose="020B0609020204030204" pitchFamily="49" charset="0"/>
                  </a:rPr>
                  <a:t>[0, 0]</a:t>
                </a:r>
              </a:p>
              <a:p>
                <a:r>
                  <a:rPr lang="en-CA" sz="1400" dirty="0">
                    <a:latin typeface="Consolas" panose="020B0609020204030204" pitchFamily="49" charset="0"/>
                  </a:rPr>
                  <a:t>&gt;&gt;&gt;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4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sz="1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4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CA" sz="1400" b="0" i="1" smtClean="0">
                            <a:latin typeface="Cambria Math" panose="02040503050406030204" pitchFamily="18" charset="0"/>
                          </a:rPr>
                          <m:t>, 1.2, 0.1)</m:t>
                        </m:r>
                      </m:sub>
                    </m:sSub>
                  </m:oMath>
                </a14:m>
                <a:r>
                  <a:rPr lang="en-CA" sz="1400" dirty="0">
                    <a:latin typeface="Consolas" panose="020B0609020204030204" pitchFamily="49" charset="0"/>
                  </a:rPr>
                  <a:t>([1, 2]) </a:t>
                </a:r>
              </a:p>
              <a:p>
                <a:r>
                  <a:rPr lang="en-CA" sz="1400" dirty="0">
                    <a:latin typeface="Consolas" panose="020B0609020204030204" pitchFamily="49" charset="0"/>
                  </a:rPr>
                  <a:t>[1.3, 2.8]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0571" y="4559245"/>
                <a:ext cx="3407229" cy="995529"/>
              </a:xfrm>
              <a:prstGeom prst="rect">
                <a:avLst/>
              </a:prstGeom>
              <a:blipFill>
                <a:blip r:embed="rId3"/>
                <a:stretch>
                  <a:fillRect b="-1734"/>
                </a:stretch>
              </a:blipFill>
              <a:ln w="6032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Image result for computer clip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59" y="5132165"/>
            <a:ext cx="1839210" cy="156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loud Callout 8"/>
          <p:cNvSpPr/>
          <p:nvPr/>
        </p:nvSpPr>
        <p:spPr>
          <a:xfrm>
            <a:off x="6406902" y="1296818"/>
            <a:ext cx="2438400" cy="1226289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>
                <a:solidFill>
                  <a:srgbClr val="002060"/>
                </a:solidFill>
              </a:rPr>
              <a:t>Change the </a:t>
            </a:r>
            <a:r>
              <a:rPr lang="en-CA">
                <a:solidFill>
                  <a:srgbClr val="002060"/>
                </a:solidFill>
                <a:latin typeface="Consolas" panose="020B0609020204030204" pitchFamily="49" charset="0"/>
              </a:rPr>
              <a:t>for</a:t>
            </a:r>
            <a:r>
              <a:rPr lang="en-CA">
                <a:solidFill>
                  <a:srgbClr val="002060"/>
                </a:solidFill>
              </a:rPr>
              <a:t> to </a:t>
            </a:r>
            <a:r>
              <a:rPr lang="en-CA">
                <a:solidFill>
                  <a:srgbClr val="002060"/>
                </a:solidFill>
                <a:latin typeface="Consolas" panose="020B0609020204030204" pitchFamily="49" charset="0"/>
              </a:rPr>
              <a:t>while</a:t>
            </a:r>
            <a:r>
              <a:rPr lang="en-CA">
                <a:solidFill>
                  <a:srgbClr val="002060"/>
                </a:solidFill>
              </a:rPr>
              <a:t>?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6327583" y="4008300"/>
            <a:ext cx="2438400" cy="1226289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519196" y="4374579"/>
                <a:ext cx="20551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002060"/>
                    </a:solidFill>
                  </a:rPr>
                  <a:t>Change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CA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dirty="0">
                    <a:solidFill>
                      <a:srgbClr val="002060"/>
                    </a:solidFill>
                  </a:rPr>
                  <a:t> to 1.3?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9196" y="4374579"/>
                <a:ext cx="2055179" cy="369332"/>
              </a:xfrm>
              <a:prstGeom prst="rect">
                <a:avLst/>
              </a:prstGeom>
              <a:blipFill>
                <a:blip r:embed="rId5"/>
                <a:stretch>
                  <a:fillRect l="-2071" t="-10000" r="-2071" b="-2666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295400" y="6193971"/>
                <a:ext cx="3352800" cy="399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d>
                            <m:d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CA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d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p>
                        <m:sSup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6193971"/>
                <a:ext cx="3352800" cy="3999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486400" y="304800"/>
            <a:ext cx="2667000" cy="369332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Shotgun debugging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848600" y="674132"/>
            <a:ext cx="304800" cy="6226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09854" y="5632183"/>
            <a:ext cx="1728469" cy="738664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1400" dirty="0"/>
              <a:t>Machine learning (kind of)</a:t>
            </a:r>
            <a:br>
              <a:rPr lang="en-CA" sz="1400" dirty="0"/>
            </a:br>
            <a:r>
              <a:rPr lang="en-CA" sz="1400" dirty="0"/>
              <a:t>"gradient descent"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7936528" y="5069065"/>
            <a:ext cx="453162" cy="53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6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Supervised Machine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5389" y="1600200"/>
                <a:ext cx="7339012" cy="320040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CA" dirty="0"/>
                  <a:t>Training set:</a:t>
                </a: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Training example 1: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</m:e>
                    </m:d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                  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</m:oMath>
                </a14:m>
                <a:endParaRPr lang="en-CA" sz="1200" dirty="0">
                  <a:solidFill>
                    <a:srgbClr val="000000"/>
                  </a:solidFill>
                </a:endParaRP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Training example 2:</a:t>
                </a:r>
                <a14:m>
                  <m:oMath xmlns:m="http://schemas.openxmlformats.org/officeDocument/2006/math">
                    <m:r>
                      <a:rPr lang="en-CA" sz="12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e>
                    </m:d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                  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endParaRPr lang="en-US" sz="1200" dirty="0">
                  <a:solidFill>
                    <a:srgbClr val="000000"/>
                  </a:solidFill>
                </a:endParaRPr>
              </a:p>
              <a:p>
                <a:pPr marL="274407" lvl="1" indent="0">
                  <a:lnSpc>
                    <a:spcPct val="100000"/>
                  </a:lnSpc>
                  <a:buNone/>
                </a:pPr>
                <a:r>
                  <a:rPr lang="en-US" sz="1200" dirty="0">
                    <a:solidFill>
                      <a:srgbClr val="000000"/>
                    </a:solidFill>
                  </a:rPr>
                  <a:t>…</a:t>
                </a: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Training example 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d>
                          </m:sup>
                        </m:sSubSup>
                      </m:e>
                    </m:d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               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sz="1200" dirty="0">
                  <a:solidFill>
                    <a:srgbClr val="000000"/>
                  </a:solidFill>
                </a:endParaRPr>
              </a:p>
              <a:p>
                <a:r>
                  <a:rPr lang="en-CA" dirty="0"/>
                  <a:t>Test set:</a:t>
                </a: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Test Example 1: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 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</m:oMath>
                </a14:m>
                <a:endParaRPr lang="en-CA" sz="1200" dirty="0">
                  <a:solidFill>
                    <a:srgbClr val="000000"/>
                  </a:solidFill>
                </a:endParaRP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Test Example 2: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+2)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</m:d>
                          </m:sup>
                        </m:sSubSup>
                      </m:e>
                    </m:d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  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+2)</m:t>
                        </m:r>
                      </m:sup>
                    </m:sSup>
                  </m:oMath>
                </a14:m>
                <a:endParaRPr lang="en-US" sz="1200" dirty="0">
                  <a:solidFill>
                    <a:srgbClr val="000000"/>
                  </a:solidFill>
                </a:endParaRP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…</a:t>
                </a:r>
              </a:p>
              <a:p>
                <a:pPr lvl="1">
                  <a:lnSpc>
                    <a:spcPct val="100000"/>
                  </a:lnSpc>
                  <a:buFont typeface="Arial"/>
                  <a:buChar char="•"/>
                </a:pPr>
                <a:r>
                  <a:rPr lang="en-US" sz="1200" dirty="0">
                    <a:solidFill>
                      <a:srgbClr val="000000"/>
                    </a:solidFill>
                  </a:rPr>
                  <a:t>Test Example K: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sz="1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CA" sz="1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</m:d>
                          </m:sup>
                        </m:sSub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…., </m:t>
                        </m:r>
                        <m:sSubSup>
                          <m:sSubSupPr>
                            <m:ctrlP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CA" sz="1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  <m:sup>
                            <m:d>
                              <m:dPr>
                                <m:ctrlP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CA" sz="120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>
                    <a:solidFill>
                      <a:srgbClr val="000000"/>
                    </a:solidFill>
                  </a:rPr>
                  <a:t>output: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CA" sz="1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sz="1200" dirty="0">
                  <a:solidFill>
                    <a:srgbClr val="000000"/>
                  </a:solidFill>
                </a:endParaRPr>
              </a:p>
              <a:p>
                <a:pPr lvl="1"/>
                <a:endParaRPr lang="en-CA" dirty="0"/>
              </a:p>
              <a:p>
                <a:pPr>
                  <a:lnSpc>
                    <a:spcPct val="100000"/>
                  </a:lnSpc>
                  <a:buFont typeface="Arial"/>
                  <a:buChar char="•"/>
                </a:pPr>
                <a:endParaRPr lang="en-US" sz="2102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5389" y="1600200"/>
                <a:ext cx="7339012" cy="3200400"/>
              </a:xfrm>
              <a:blipFill>
                <a:blip r:embed="rId2"/>
                <a:stretch>
                  <a:fillRect l="-831" t="-342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32749" y="4972452"/>
                <a:ext cx="7392295" cy="1415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14373" indent="-214373">
                  <a:buFont typeface="Arial" panose="020B0604020202020204" pitchFamily="34" charset="0"/>
                  <a:buChar char="•"/>
                </a:pPr>
                <a:r>
                  <a:rPr lang="en-CA" sz="2200" dirty="0"/>
                  <a:t>Goal: Find a </a:t>
                </a:r>
                <a14:m>
                  <m:oMath xmlns:m="http://schemas.openxmlformats.org/officeDocument/2006/math">
                    <m:r>
                      <a:rPr lang="en-CA" sz="2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CA" sz="2200" dirty="0"/>
                  <a:t>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sz="2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CA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2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CA" sz="2200" i="1">
                        <a:latin typeface="Cambria Math" panose="02040503050406030204" pitchFamily="18" charset="0"/>
                      </a:rPr>
                      <m:t>≈</m:t>
                    </m:r>
                    <m:sSup>
                      <m:sSup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sz="2200" dirty="0"/>
                  <a:t> for </a:t>
                </a:r>
                <a14:m>
                  <m:oMath xmlns:m="http://schemas.openxmlformats.org/officeDocument/2006/math">
                    <m:r>
                      <a:rPr lang="en-CA" sz="22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CA" sz="2200" i="1">
                        <a:latin typeface="Cambria Math" panose="02040503050406030204" pitchFamily="18" charset="0"/>
                      </a:rPr>
                      <m:t>∈1, …, </m:t>
                    </m:r>
                    <m:r>
                      <a:rPr lang="en-CA" sz="22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endParaRPr lang="en-CA" sz="2200" dirty="0"/>
              </a:p>
              <a:p>
                <a:pPr marL="214373" indent="-214373">
                  <a:buFont typeface="Arial" panose="020B0604020202020204" pitchFamily="34" charset="0"/>
                  <a:buChar char="•"/>
                </a:pPr>
                <a:r>
                  <a:rPr lang="en-CA" sz="2200" dirty="0"/>
                  <a:t>Hope: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CA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CA" sz="2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CA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2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CA" sz="2200" i="1">
                        <a:latin typeface="Cambria Math" panose="02040503050406030204" pitchFamily="18" charset="0"/>
                      </a:rPr>
                      <m:t>≈</m:t>
                    </m:r>
                    <m:sSup>
                      <m:sSup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CA" sz="2200" dirty="0"/>
                  <a:t>  for any </a:t>
                </a:r>
                <a14:m>
                  <m:oMath xmlns:m="http://schemas.openxmlformats.org/officeDocument/2006/math">
                    <m:r>
                      <a:rPr lang="en-CA" sz="22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CA" sz="2200" dirty="0"/>
                  <a:t> </a:t>
                </a:r>
              </a:p>
              <a:p>
                <a:pPr marL="214373" indent="-214373">
                  <a:buFont typeface="Arial" panose="020B0604020202020204" pitchFamily="34" charset="0"/>
                  <a:buChar char="•"/>
                </a:pPr>
                <a:r>
                  <a:rPr lang="en-CA" sz="2200" dirty="0"/>
                  <a:t>For new input </a:t>
                </a:r>
                <a14:m>
                  <m:oMath xmlns:m="http://schemas.openxmlformats.org/officeDocument/2006/math">
                    <m:r>
                      <a:rPr lang="en-CA" sz="22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CA" sz="2200" dirty="0"/>
                  <a:t>, predict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sz="2200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CA" sz="22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 sz="22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A" sz="2200" dirty="0"/>
              </a:p>
              <a:p>
                <a:endParaRPr lang="en-CA" sz="135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749" y="4972452"/>
                <a:ext cx="7392295" cy="1415900"/>
              </a:xfrm>
              <a:prstGeom prst="rect">
                <a:avLst/>
              </a:prstGeom>
              <a:blipFill>
                <a:blip r:embed="rId3"/>
                <a:stretch>
                  <a:fillRect l="-990" t="-86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546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Sample ML task: Recognizing Justin Bieber</a:t>
            </a:r>
          </a:p>
        </p:txBody>
      </p:sp>
      <p:pic>
        <p:nvPicPr>
          <p:cNvPr id="4" name="Content Placeholder 4" descr="Screen Clippi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02" y="1782131"/>
            <a:ext cx="3051332" cy="837360"/>
          </a:xfrm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8975" y="6489734"/>
            <a:ext cx="1476617" cy="201467"/>
          </a:xfrm>
        </p:spPr>
        <p:txBody>
          <a:bodyPr/>
          <a:lstStyle/>
          <a:p>
            <a:fld id="{9E7F3095-738A-4790-83C5-52C005F4D7A2}" type="slidenum">
              <a:rPr lang="en-CA" smtClean="0"/>
              <a:t>7</a:t>
            </a:fld>
            <a:endParaRPr lang="en-CA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255" y="1784794"/>
            <a:ext cx="1844038" cy="83736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522" y="1765824"/>
            <a:ext cx="949490" cy="837361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534" y="2703649"/>
            <a:ext cx="1800196" cy="954707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137" y="3849181"/>
            <a:ext cx="1950124" cy="769027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891" y="2706959"/>
            <a:ext cx="1847509" cy="990142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093" y="3889118"/>
            <a:ext cx="1063425" cy="718393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041" y="3889118"/>
            <a:ext cx="899095" cy="729091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659" y="3880723"/>
            <a:ext cx="2040798" cy="722120"/>
          </a:xfrm>
          <a:prstGeom prst="rect">
            <a:avLst/>
          </a:prstGeom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093" y="4906432"/>
            <a:ext cx="2641151" cy="778339"/>
          </a:xfrm>
          <a:prstGeom prst="rect">
            <a:avLst/>
          </a:prstGeom>
        </p:spPr>
      </p:pic>
      <p:pic>
        <p:nvPicPr>
          <p:cNvPr id="15" name="Picture 14" descr="Screen Clippi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398" y="4906432"/>
            <a:ext cx="727177" cy="777809"/>
          </a:xfrm>
          <a:prstGeom prst="rect">
            <a:avLst/>
          </a:prstGeom>
        </p:spPr>
      </p:pic>
      <p:pic>
        <p:nvPicPr>
          <p:cNvPr id="16" name="Picture 15" descr="Screen Clippi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436" y="4864144"/>
            <a:ext cx="2022539" cy="801342"/>
          </a:xfrm>
          <a:prstGeom prst="rect">
            <a:avLst/>
          </a:prstGeom>
        </p:spPr>
      </p:pic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836" y="4864144"/>
            <a:ext cx="504295" cy="727080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093" y="2777988"/>
            <a:ext cx="941492" cy="870417"/>
          </a:xfrm>
          <a:prstGeom prst="rect">
            <a:avLst/>
          </a:prstGeom>
        </p:spPr>
      </p:pic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332" y="2826140"/>
            <a:ext cx="669672" cy="841145"/>
          </a:xfrm>
          <a:prstGeom prst="rect">
            <a:avLst/>
          </a:prstGeom>
        </p:spPr>
      </p:pic>
      <p:pic>
        <p:nvPicPr>
          <p:cNvPr id="20" name="Picture 2" descr="Image result for jimi hendrix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751" y="2768035"/>
            <a:ext cx="680102" cy="8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3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Justin Bieber looks like to a computer</a:t>
            </a:r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lum/>
            <a:alphaModFix/>
          </a:blip>
          <a:stretch>
            <a:fillRect/>
          </a:stretch>
        </p:blipFill>
        <p:spPr>
          <a:xfrm>
            <a:off x="1195388" y="1996841"/>
            <a:ext cx="7339012" cy="3778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66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700" dirty="0"/>
              <a:t>Images           Vectors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02442"/>
              </p:ext>
            </p:extLst>
          </p:nvPr>
        </p:nvGraphicFramePr>
        <p:xfrm>
          <a:off x="1447800" y="2438400"/>
          <a:ext cx="220980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2450">
                  <a:extLst>
                    <a:ext uri="{9D8B030D-6E8A-4147-A177-3AD203B41FA5}">
                      <a16:colId xmlns:a16="http://schemas.microsoft.com/office/drawing/2014/main" val="3199009999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3428143256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1428209078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1002804497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630188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699803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26661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74943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22910"/>
              </p:ext>
            </p:extLst>
          </p:nvPr>
        </p:nvGraphicFramePr>
        <p:xfrm>
          <a:off x="4343400" y="2438400"/>
          <a:ext cx="2133600" cy="198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val="319900999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42814325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42820907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002804497"/>
                    </a:ext>
                  </a:extLst>
                </a:gridCol>
              </a:tblGrid>
              <a:tr h="496062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630188"/>
                  </a:ext>
                </a:extLst>
              </a:tr>
              <a:tr h="496062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699803"/>
                  </a:ext>
                </a:extLst>
              </a:tr>
              <a:tr h="496062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rgbClr val="000000"/>
                          </a:solidFill>
                        </a:rPr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266610"/>
                  </a:ext>
                </a:extLst>
              </a:tr>
              <a:tr h="496062"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749437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286594"/>
              </p:ext>
            </p:extLst>
          </p:nvPr>
        </p:nvGraphicFramePr>
        <p:xfrm>
          <a:off x="7467600" y="1417648"/>
          <a:ext cx="533400" cy="5270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val="236915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68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59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515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1961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228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766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38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368171"/>
                  </a:ext>
                </a:extLst>
              </a:tr>
              <a:tr h="255976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459689"/>
                  </a:ext>
                </a:extLst>
              </a:tr>
              <a:tr h="214771">
                <a:tc>
                  <a:txBody>
                    <a:bodyPr/>
                    <a:lstStyle/>
                    <a:p>
                      <a:r>
                        <a:rPr lang="en-CA" dirty="0"/>
                        <a:t>60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51427"/>
                  </a:ext>
                </a:extLst>
              </a:tr>
              <a:tr h="173567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5788520"/>
                  </a:ext>
                </a:extLst>
              </a:tr>
              <a:tr h="132362">
                <a:tc>
                  <a:txBody>
                    <a:bodyPr/>
                    <a:lstStyle/>
                    <a:p>
                      <a:r>
                        <a:rPr lang="en-CA" dirty="0"/>
                        <a:t>255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53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149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671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47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dirty="0"/>
                        <a:t>128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708902"/>
                  </a:ext>
                </a:extLst>
              </a:tr>
            </a:tbl>
          </a:graphicData>
        </a:graphic>
      </p:graphicFrame>
      <p:sp>
        <p:nvSpPr>
          <p:cNvPr id="9" name="Left-Right Arrow 8"/>
          <p:cNvSpPr/>
          <p:nvPr/>
        </p:nvSpPr>
        <p:spPr>
          <a:xfrm>
            <a:off x="2552700" y="1009216"/>
            <a:ext cx="911352" cy="4084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Left-Right Arrow 9"/>
          <p:cNvSpPr/>
          <p:nvPr/>
        </p:nvSpPr>
        <p:spPr>
          <a:xfrm>
            <a:off x="3681984" y="3250692"/>
            <a:ext cx="609600" cy="3566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Left-Right Arrow 10"/>
          <p:cNvSpPr/>
          <p:nvPr/>
        </p:nvSpPr>
        <p:spPr>
          <a:xfrm>
            <a:off x="6667500" y="3467682"/>
            <a:ext cx="609600" cy="3566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726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th 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0C675A-9AD3-40BB-AC57-0E9EFA3E4F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1264</Words>
  <Application>Microsoft Office PowerPoint</Application>
  <PresentationFormat>On-screen Show (4:3)</PresentationFormat>
  <Paragraphs>397</Paragraphs>
  <Slides>34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Math 16x9</vt:lpstr>
      <vt:lpstr>Understanding How Neural Networks See  (and Read)</vt:lpstr>
      <vt:lpstr>About this lecture</vt:lpstr>
      <vt:lpstr>(Supervised) Machine Learning (ML)</vt:lpstr>
      <vt:lpstr>Machine Learning vs. Intro to Programming</vt:lpstr>
      <vt:lpstr>Machine Learning vs. Intro to Programming</vt:lpstr>
      <vt:lpstr>Supervised Machine Learning</vt:lpstr>
      <vt:lpstr>Sample ML task: Recognizing Justin Bieber</vt:lpstr>
      <vt:lpstr>What Justin Bieber looks like to a computer</vt:lpstr>
      <vt:lpstr>Images           Vectors</vt:lpstr>
      <vt:lpstr>The Face Recognition Task</vt:lpstr>
      <vt:lpstr>Face Recognition using 1-Nearest Neighbors (1NN)</vt:lpstr>
      <vt:lpstr>Are the two images a and b close?</vt:lpstr>
      <vt:lpstr>Sample task</vt:lpstr>
      <vt:lpstr>The Simplest Possible Neural Network for Face Recognition</vt:lpstr>
      <vt:lpstr>Training a neural network</vt:lpstr>
      <vt:lpstr>Face recognition</vt:lpstr>
      <vt:lpstr>An interpretation</vt:lpstr>
      <vt:lpstr>Visualizing the parameters W</vt:lpstr>
      <vt:lpstr>Deep Neural Networks: Introducing Hidden Layers</vt:lpstr>
      <vt:lpstr>Why a hidden layer?</vt:lpstr>
      <vt:lpstr>Recap: Face Recognition with ML</vt:lpstr>
      <vt:lpstr>Visualizing a One-Hidden-Layer NN</vt:lpstr>
      <vt:lpstr>Deep Neural Networks as a Model of Computation</vt:lpstr>
      <vt:lpstr>What are the hidden units doing?</vt:lpstr>
      <vt:lpstr>Units in Layer 3</vt:lpstr>
      <vt:lpstr>Units in Layer 4</vt:lpstr>
      <vt:lpstr>Units in Layer 5</vt:lpstr>
      <vt:lpstr>Deep Neural Networks</vt:lpstr>
      <vt:lpstr>The Deep Learning Hypothesis</vt:lpstr>
      <vt:lpstr>From images to language</vt:lpstr>
      <vt:lpstr>Predicting the next word</vt:lpstr>
      <vt:lpstr>In math</vt:lpstr>
      <vt:lpstr>But what to do about the fact that there can be different numbers of words in the input?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67</cp:revision>
  <dcterms:created xsi:type="dcterms:W3CDTF">2017-05-12T19:58:12Z</dcterms:created>
  <dcterms:modified xsi:type="dcterms:W3CDTF">2025-10-31T23:30:00Z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