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191970"/>
                </a:solidFill>
              </a:defRPr>
            </a:pPr>
            <a:r>
              <a:t>Enhancing Cybersecurity in Electric Vehicles</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explores the strategic cybersecurity initiatives necessary to safeguard Elexion Automotive's electric vehicles against emerging digital threats. As connected and autonomous technologies evolve, robust protective measures are essential to ensure data integrity and system security.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Current Cybersecurity Landscape in EVs</a:t>
            </a:r>
          </a:p>
        </p:txBody>
      </p:sp>
      <p:sp>
        <p:nvSpPr>
          <p:cNvPr id="3" name="Content Placeholder 2"/>
          <p:cNvSpPr>
            <a:spLocks noGrp="1"/>
          </p:cNvSpPr>
          <p:nvPr>
            <p:ph idx="1"/>
          </p:nvPr>
        </p:nvSpPr>
        <p:spPr>
          <a:xfrm>
            <a:off x="457200" y="1589567"/>
            <a:ext cx="8229600" cy="4525963"/>
          </a:xfrm>
        </p:spPr>
        <p:txBody>
          <a:bodyPr>
            <a:normAutofit fontScale="92500" lnSpcReduction="10000"/>
          </a:bodyPr>
          <a:lstStyle/>
          <a:p>
            <a:endParaRPr dirty="0"/>
          </a:p>
          <a:p>
            <a:pPr>
              <a:spcAft>
                <a:spcPts val="600"/>
              </a:spcAft>
              <a:defRPr sz="1800">
                <a:solidFill>
                  <a:srgbClr val="404040"/>
                </a:solidFill>
              </a:defRPr>
            </a:pPr>
            <a:r>
              <a:rPr dirty="0"/>
              <a:t>By Q1 2025, it is projected that 70% of electric vehicles will be equipped with advanced intrusion detection systems, a key step in fortifying vehicle cybersecurity.</a:t>
            </a:r>
          </a:p>
          <a:p>
            <a:pPr>
              <a:spcAft>
                <a:spcPts val="600"/>
              </a:spcAft>
              <a:defRPr sz="1800">
                <a:solidFill>
                  <a:srgbClr val="404040"/>
                </a:solidFill>
              </a:defRPr>
            </a:pPr>
            <a:r>
              <a:rPr dirty="0"/>
              <a:t>The integration of these systems is a response to increasing cyber threats, ensuring greater protection for vehicle data and enhancing overall safety.</a:t>
            </a:r>
          </a:p>
          <a:p>
            <a:pPr>
              <a:spcAft>
                <a:spcPts val="600"/>
              </a:spcAft>
              <a:defRPr sz="1800">
                <a:solidFill>
                  <a:srgbClr val="FFA500"/>
                </a:solidFill>
              </a:defRPr>
            </a:pPr>
            <a:r>
              <a:rPr dirty="0" err="1"/>
              <a:t>Elexion</a:t>
            </a:r>
            <a:r>
              <a:rPr dirty="0"/>
              <a:t> Automotive is aligning with industry standards by prioritizing cybersecurity in its mid-range and premium models, addressing potential vulnerabilities proactively.</a:t>
            </a:r>
          </a:p>
          <a:p>
            <a:pPr>
              <a:spcAft>
                <a:spcPts val="600"/>
              </a:spcAft>
              <a:defRPr sz="1800">
                <a:solidFill>
                  <a:srgbClr val="404040"/>
                </a:solidFill>
              </a:defRPr>
            </a:pPr>
            <a:r>
              <a:rPr dirty="0"/>
              <a:t>The deployment of intrusion detection systems across the EV fleet supports the company's strategic goal of transitioning to secure, zero-emission transportation.</a:t>
            </a:r>
          </a:p>
          <a:p>
            <a:pPr>
              <a:spcAft>
                <a:spcPts val="600"/>
              </a:spcAft>
              <a:defRPr sz="1800">
                <a:solidFill>
                  <a:srgbClr val="404040"/>
                </a:solidFill>
              </a:defRPr>
            </a:pPr>
            <a:r>
              <a:rPr dirty="0"/>
              <a:t>Incorporating these systems not only safeguards customer data but also minimizes the risk of operational downtime due to cyberattacks.</a:t>
            </a:r>
          </a:p>
          <a:p>
            <a:pPr>
              <a:spcAft>
                <a:spcPts val="600"/>
              </a:spcAft>
              <a:defRPr sz="1800">
                <a:solidFill>
                  <a:srgbClr val="FFA500"/>
                </a:solidFill>
              </a:defRPr>
            </a:pPr>
            <a:r>
              <a:rPr dirty="0"/>
              <a:t>As connected technologies evolve, </a:t>
            </a:r>
            <a:r>
              <a:rPr dirty="0" err="1"/>
              <a:t>Elexion</a:t>
            </a:r>
            <a:r>
              <a:rPr dirty="0"/>
              <a:t> is committed to incorporating cutting-edge cybersecurity measures to mitigate risks associated with vehicle-to-everything (V2X) communications.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Assessing Risks in Connected Technologies</a:t>
            </a:r>
          </a:p>
        </p:txBody>
      </p:sp>
      <p:sp>
        <p:nvSpPr>
          <p:cNvPr id="3" name="Content Placeholder 2"/>
          <p:cNvSpPr>
            <a:spLocks noGrp="1"/>
          </p:cNvSpPr>
          <p:nvPr>
            <p:ph idx="1"/>
          </p:nvPr>
        </p:nvSpPr>
        <p:spPr>
          <a:xfrm>
            <a:off x="457200" y="1589567"/>
            <a:ext cx="8229600" cy="4525963"/>
          </a:xfrm>
        </p:spPr>
        <p:txBody>
          <a:bodyPr>
            <a:normAutofit fontScale="92500" lnSpcReduction="20000"/>
          </a:bodyPr>
          <a:lstStyle/>
          <a:p>
            <a:endParaRPr dirty="0"/>
          </a:p>
          <a:p>
            <a:pPr>
              <a:spcAft>
                <a:spcPts val="600"/>
              </a:spcAft>
              <a:defRPr sz="1800">
                <a:solidFill>
                  <a:srgbClr val="404040"/>
                </a:solidFill>
              </a:defRPr>
            </a:pPr>
            <a:r>
              <a:rPr dirty="0"/>
              <a:t>Early 2000s vehicles lacked the connectivity present in modern EVs, reducing their cybersecurity risk profile significantly.</a:t>
            </a:r>
          </a:p>
          <a:p>
            <a:pPr>
              <a:spcAft>
                <a:spcPts val="600"/>
              </a:spcAft>
              <a:defRPr sz="1800">
                <a:solidFill>
                  <a:srgbClr val="404040"/>
                </a:solidFill>
              </a:defRPr>
            </a:pPr>
            <a:r>
              <a:rPr dirty="0"/>
              <a:t>A 2015 report identified telematics as a secondary concern compared to physical security in the automotive industry.</a:t>
            </a:r>
          </a:p>
          <a:p>
            <a:pPr>
              <a:spcAft>
                <a:spcPts val="600"/>
              </a:spcAft>
              <a:defRPr sz="1800">
                <a:solidFill>
                  <a:srgbClr val="FFA500"/>
                </a:solidFill>
              </a:defRPr>
            </a:pPr>
            <a:r>
              <a:rPr dirty="0"/>
              <a:t>Industry-wide assessments in 2018 highlighted infotainment systems as potential but low-priority risk vectors.</a:t>
            </a:r>
          </a:p>
          <a:p>
            <a:pPr>
              <a:spcAft>
                <a:spcPts val="600"/>
              </a:spcAft>
              <a:defRPr sz="1800">
                <a:solidFill>
                  <a:srgbClr val="404040"/>
                </a:solidFill>
              </a:defRPr>
            </a:pPr>
            <a:r>
              <a:rPr dirty="0"/>
              <a:t>The evolution of V2X communication protocols since 2012 has seen more focus on bandwidth than security.</a:t>
            </a:r>
          </a:p>
          <a:p>
            <a:pPr>
              <a:spcAft>
                <a:spcPts val="600"/>
              </a:spcAft>
              <a:defRPr sz="1800">
                <a:solidFill>
                  <a:srgbClr val="404040"/>
                </a:solidFill>
              </a:defRPr>
            </a:pPr>
            <a:r>
              <a:rPr dirty="0"/>
              <a:t>A 2019 industry survey placed data privacy concerns below cost efficiency as a major operational risk.</a:t>
            </a:r>
          </a:p>
          <a:p>
            <a:pPr>
              <a:spcAft>
                <a:spcPts val="600"/>
              </a:spcAft>
              <a:defRPr sz="1800">
                <a:solidFill>
                  <a:srgbClr val="FFA500"/>
                </a:solidFill>
              </a:defRPr>
            </a:pPr>
            <a:r>
              <a:rPr dirty="0"/>
              <a:t>Historical risk assessments often overlooked the role of third-party applications in cybersecurity.</a:t>
            </a:r>
          </a:p>
          <a:p>
            <a:pPr>
              <a:spcAft>
                <a:spcPts val="600"/>
              </a:spcAft>
              <a:defRPr sz="1800">
                <a:solidFill>
                  <a:srgbClr val="404040"/>
                </a:solidFill>
              </a:defRPr>
            </a:pPr>
            <a:r>
              <a:rPr dirty="0"/>
              <a:t>In 2017, risk management primarily focused on supply chain disruptions rather than technological vulnerabilities.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Implementing Robust Cybersecurity Strategies</a:t>
            </a:r>
          </a:p>
        </p:txBody>
      </p:sp>
      <p:sp>
        <p:nvSpPr>
          <p:cNvPr id="3" name="Content Placeholder 2"/>
          <p:cNvSpPr>
            <a:spLocks noGrp="1"/>
          </p:cNvSpPr>
          <p:nvPr>
            <p:ph idx="1"/>
          </p:nvPr>
        </p:nvSpPr>
        <p:spPr>
          <a:xfrm>
            <a:off x="457200" y="1589567"/>
            <a:ext cx="8229600" cy="4525963"/>
          </a:xfrm>
        </p:spPr>
        <p:txBody>
          <a:bodyPr>
            <a:normAutofit fontScale="92500" lnSpcReduction="10000"/>
          </a:bodyPr>
          <a:lstStyle/>
          <a:p>
            <a:endParaRPr dirty="0"/>
          </a:p>
          <a:p>
            <a:pPr>
              <a:spcAft>
                <a:spcPts val="600"/>
              </a:spcAft>
              <a:defRPr sz="1800">
                <a:solidFill>
                  <a:srgbClr val="404040"/>
                </a:solidFill>
              </a:defRPr>
            </a:pPr>
            <a:r>
              <a:rPr dirty="0"/>
              <a:t>Since 2016, the industry has seen a gradual shift towards adopting AI-driven threat detection systems.</a:t>
            </a:r>
          </a:p>
          <a:p>
            <a:pPr>
              <a:spcAft>
                <a:spcPts val="600"/>
              </a:spcAft>
              <a:defRPr sz="1800">
                <a:solidFill>
                  <a:srgbClr val="404040"/>
                </a:solidFill>
              </a:defRPr>
            </a:pPr>
            <a:r>
              <a:rPr dirty="0"/>
              <a:t>In 2020, automotive firms allocated an average of 8% of their IT budgets to cybersecurity enhancements.</a:t>
            </a:r>
          </a:p>
          <a:p>
            <a:pPr>
              <a:spcAft>
                <a:spcPts val="600"/>
              </a:spcAft>
              <a:defRPr sz="1800">
                <a:solidFill>
                  <a:srgbClr val="FFA500"/>
                </a:solidFill>
              </a:defRPr>
            </a:pPr>
            <a:r>
              <a:rPr dirty="0"/>
              <a:t>The historical focus has been on integrating third-party security tools as stop-gap measures since 2018.</a:t>
            </a:r>
          </a:p>
          <a:p>
            <a:pPr>
              <a:spcAft>
                <a:spcPts val="600"/>
              </a:spcAft>
              <a:defRPr sz="1800">
                <a:solidFill>
                  <a:srgbClr val="404040"/>
                </a:solidFill>
              </a:defRPr>
            </a:pPr>
            <a:r>
              <a:rPr dirty="0"/>
              <a:t>Automotive cybersecurity strategies have traditionally centered on network firewalls and physical barriers.</a:t>
            </a:r>
          </a:p>
          <a:p>
            <a:pPr>
              <a:spcAft>
                <a:spcPts val="600"/>
              </a:spcAft>
              <a:defRPr sz="1800">
                <a:solidFill>
                  <a:srgbClr val="404040"/>
                </a:solidFill>
              </a:defRPr>
            </a:pPr>
            <a:r>
              <a:rPr dirty="0"/>
              <a:t>Collaboration with academic institutions has been a strategic choice for research since 2017.</a:t>
            </a:r>
          </a:p>
          <a:p>
            <a:pPr>
              <a:spcAft>
                <a:spcPts val="600"/>
              </a:spcAft>
              <a:defRPr sz="1800">
                <a:solidFill>
                  <a:srgbClr val="FFA500"/>
                </a:solidFill>
              </a:defRPr>
            </a:pPr>
            <a:r>
              <a:rPr dirty="0"/>
              <a:t>Retroactive patching of legacy systems was a prevalent strategy up to 2019.</a:t>
            </a:r>
          </a:p>
          <a:p>
            <a:pPr>
              <a:spcAft>
                <a:spcPts val="600"/>
              </a:spcAft>
              <a:defRPr sz="1800">
                <a:solidFill>
                  <a:srgbClr val="404040"/>
                </a:solidFill>
              </a:defRPr>
            </a:pPr>
            <a:r>
              <a:rPr dirty="0"/>
              <a:t>Industry-wide, the implementation of blockchain for vehicle security remains exploratory as of 2021.</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User-Centric Security Protocols</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a:t>User interfaces in EVs have historically prioritized usability over security, as seen in models pre-2019.</a:t>
            </a:r>
          </a:p>
          <a:p>
            <a:pPr>
              <a:spcAft>
                <a:spcPts val="400"/>
              </a:spcAft>
              <a:defRPr sz="1600">
                <a:solidFill>
                  <a:srgbClr val="404040"/>
                </a:solidFill>
              </a:defRPr>
            </a:pPr>
            <a:r>
              <a:rPr dirty="0"/>
              <a:t>A 2016 study suggested that 55% of users valued convenience features over security in connected vehicles.</a:t>
            </a:r>
          </a:p>
          <a:p>
            <a:pPr>
              <a:spcAft>
                <a:spcPts val="400"/>
              </a:spcAft>
              <a:defRPr sz="1600">
                <a:solidFill>
                  <a:srgbClr val="FFA500"/>
                </a:solidFill>
              </a:defRPr>
            </a:pPr>
            <a:r>
              <a:rPr dirty="0"/>
              <a:t>Industry trends from 2014 indicate a low adoption rate of user-focused cybersecurity training programs.</a:t>
            </a:r>
          </a:p>
          <a:p>
            <a:pPr>
              <a:spcAft>
                <a:spcPts val="400"/>
              </a:spcAft>
              <a:defRPr sz="1600">
                <a:solidFill>
                  <a:srgbClr val="404040"/>
                </a:solidFill>
              </a:defRPr>
            </a:pPr>
            <a:r>
              <a:rPr dirty="0"/>
              <a:t>The evolution of biometric access controls since 2015 has emphasized convenience rather than security.</a:t>
            </a:r>
          </a:p>
          <a:p>
            <a:pPr>
              <a:spcAft>
                <a:spcPts val="400"/>
              </a:spcAft>
              <a:defRPr sz="1600">
                <a:solidFill>
                  <a:srgbClr val="404040"/>
                </a:solidFill>
              </a:defRPr>
            </a:pPr>
            <a:r>
              <a:rPr dirty="0"/>
              <a:t>Between 2017 and 2019, user feedback primarily influenced EV design, with minimal focus on security features.</a:t>
            </a:r>
          </a:p>
          <a:p>
            <a:pPr>
              <a:spcAft>
                <a:spcPts val="400"/>
              </a:spcAft>
              <a:defRPr sz="1600">
                <a:solidFill>
                  <a:srgbClr val="FFA500"/>
                </a:solidFill>
              </a:defRPr>
            </a:pPr>
            <a:r>
              <a:rPr dirty="0"/>
              <a:t>Historical data shows limited user involvement in cybersecurity decision-making processes until 2018.</a:t>
            </a:r>
          </a:p>
          <a:p>
            <a:pPr>
              <a:spcAft>
                <a:spcPts val="400"/>
              </a:spcAft>
              <a:defRPr sz="1600">
                <a:solidFill>
                  <a:srgbClr val="404040"/>
                </a:solidFill>
              </a:defRPr>
            </a:pPr>
            <a:r>
              <a:rPr dirty="0"/>
              <a:t>Early EV models focused on user experience enhancements, often at the expense of robust security measures.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Cross-Border Compliance Considerations</a:t>
            </a:r>
          </a:p>
        </p:txBody>
      </p:sp>
      <p:sp>
        <p:nvSpPr>
          <p:cNvPr id="3" name="Content Placeholder 2"/>
          <p:cNvSpPr>
            <a:spLocks noGrp="1"/>
          </p:cNvSpPr>
          <p:nvPr>
            <p:ph idx="1"/>
          </p:nvPr>
        </p:nvSpPr>
        <p:spPr>
          <a:xfrm>
            <a:off x="457200" y="1589567"/>
            <a:ext cx="8229600" cy="4525963"/>
          </a:xfrm>
        </p:spPr>
        <p:txBody>
          <a:bodyPr>
            <a:normAutofit fontScale="92500" lnSpcReduction="20000"/>
          </a:bodyPr>
          <a:lstStyle/>
          <a:p>
            <a:endParaRPr dirty="0"/>
          </a:p>
          <a:p>
            <a:pPr>
              <a:spcAft>
                <a:spcPts val="600"/>
              </a:spcAft>
              <a:defRPr sz="1800">
                <a:solidFill>
                  <a:srgbClr val="404040"/>
                </a:solidFill>
              </a:defRPr>
            </a:pPr>
            <a:r>
              <a:rPr dirty="0"/>
              <a:t>The industry's focus in 2019 was on meeting varying emissions standards rather than cybersecurity compliance.</a:t>
            </a:r>
          </a:p>
          <a:p>
            <a:pPr>
              <a:spcAft>
                <a:spcPts val="600"/>
              </a:spcAft>
              <a:defRPr sz="1800">
                <a:solidFill>
                  <a:srgbClr val="404040"/>
                </a:solidFill>
              </a:defRPr>
            </a:pPr>
            <a:r>
              <a:rPr dirty="0"/>
              <a:t>Cross-border compliance often required extensive legal resources, as evidenced by 2017 industry practices.</a:t>
            </a:r>
          </a:p>
          <a:p>
            <a:pPr>
              <a:spcAft>
                <a:spcPts val="600"/>
              </a:spcAft>
              <a:defRPr sz="1800">
                <a:solidFill>
                  <a:srgbClr val="FFA500"/>
                </a:solidFill>
              </a:defRPr>
            </a:pPr>
            <a:r>
              <a:rPr dirty="0"/>
              <a:t>Since 2016, compliance efforts have largely centered on trade regulations rather than cybersecurity.</a:t>
            </a:r>
          </a:p>
          <a:p>
            <a:pPr>
              <a:spcAft>
                <a:spcPts val="600"/>
              </a:spcAft>
              <a:defRPr sz="1800">
                <a:solidFill>
                  <a:srgbClr val="404040"/>
                </a:solidFill>
              </a:defRPr>
            </a:pPr>
            <a:r>
              <a:rPr dirty="0"/>
              <a:t>Harmonizing safety standards across borders was a primary focus before cybersecurity concerns gained prominence.</a:t>
            </a:r>
          </a:p>
          <a:p>
            <a:pPr>
              <a:spcAft>
                <a:spcPts val="600"/>
              </a:spcAft>
              <a:defRPr sz="1800">
                <a:solidFill>
                  <a:srgbClr val="404040"/>
                </a:solidFill>
              </a:defRPr>
            </a:pPr>
            <a:r>
              <a:rPr dirty="0"/>
              <a:t>From 2018, the automotive industry has prioritized tariff negotiations over cybersecurity in international trade.</a:t>
            </a:r>
          </a:p>
          <a:p>
            <a:pPr>
              <a:spcAft>
                <a:spcPts val="600"/>
              </a:spcAft>
              <a:defRPr sz="1800">
                <a:solidFill>
                  <a:srgbClr val="FFA500"/>
                </a:solidFill>
              </a:defRPr>
            </a:pPr>
            <a:r>
              <a:rPr dirty="0"/>
              <a:t>A 2020 survey found that only 30% of automotive firms considered cybersecurity a critical compliance issue.</a:t>
            </a:r>
          </a:p>
          <a:p>
            <a:pPr>
              <a:spcAft>
                <a:spcPts val="600"/>
              </a:spcAft>
              <a:defRPr sz="1800">
                <a:solidFill>
                  <a:srgbClr val="404040"/>
                </a:solidFill>
              </a:defRPr>
            </a:pPr>
            <a:r>
              <a:rPr dirty="0"/>
              <a:t>Historically, cross-border compliance has been driven by environmental policies rather than data protection.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191970"/>
                </a:solidFill>
              </a:defRPr>
            </a:pPr>
            <a:r>
              <a:t>Conclusion</a:t>
            </a:r>
          </a:p>
        </p:txBody>
      </p:sp>
      <p:sp>
        <p:nvSpPr>
          <p:cNvPr id="3" name="Content Placeholder 2"/>
          <p:cNvSpPr>
            <a:spLocks noGrp="1"/>
          </p:cNvSpPr>
          <p:nvPr>
            <p:ph idx="1"/>
          </p:nvPr>
        </p:nvSpPr>
        <p:spPr/>
        <p:txBody>
          <a:bodyPr/>
          <a:lstStyle/>
          <a:p>
            <a:endParaRPr/>
          </a:p>
          <a:p>
            <a:pPr>
              <a:spcAft>
                <a:spcPts val="800"/>
              </a:spcAft>
              <a:defRPr sz="1800" b="1">
                <a:solidFill>
                  <a:srgbClr val="FFA500"/>
                </a:solidFill>
              </a:defRPr>
            </a:pPr>
            <a:r>
              <a:t>Adopting a comprehensive cybersecurity framework will enhance vehicle safety and data protection at Elexion. Moving forward, continuous monitoring and adaptation to new threats will be crucial to maintaining a secure and reliable electric vehicle ecosystem.</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692</Words>
  <Application>Microsoft Macintosh PowerPoint</Application>
  <PresentationFormat>On-screen Show (4:3)</PresentationFormat>
  <Paragraphs>51</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Enhancing Cybersecurity in Electric Vehicles</vt:lpstr>
      <vt:lpstr>Introduction</vt:lpstr>
      <vt:lpstr>Current Cybersecurity Landscape in EVs</vt:lpstr>
      <vt:lpstr>Assessing Risks in Connected Technologies</vt:lpstr>
      <vt:lpstr>Implementing Robust Cybersecurity Strategies</vt:lpstr>
      <vt:lpstr>User-Centric Security Protocols</vt:lpstr>
      <vt:lpstr>Cross-Border Compliance Considerations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5</cp:revision>
  <dcterms:created xsi:type="dcterms:W3CDTF">2013-01-27T09:14:16Z</dcterms:created>
  <dcterms:modified xsi:type="dcterms:W3CDTF">2025-08-19T18:32:40Z</dcterms:modified>
  <cp:category/>
</cp:coreProperties>
</file>