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02" r:id="rId3"/>
    <p:sldId id="303" r:id="rId4"/>
    <p:sldId id="287" r:id="rId5"/>
    <p:sldId id="291" r:id="rId6"/>
    <p:sldId id="289" r:id="rId7"/>
    <p:sldId id="292" r:id="rId8"/>
    <p:sldId id="293" r:id="rId9"/>
    <p:sldId id="294" r:id="rId10"/>
    <p:sldId id="304" r:id="rId11"/>
    <p:sldId id="278" r:id="rId12"/>
    <p:sldId id="298" r:id="rId13"/>
    <p:sldId id="299" r:id="rId14"/>
    <p:sldId id="25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547"/>
    <a:srgbClr val="66C0FF"/>
    <a:srgbClr val="FF6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82555" autoAdjust="0"/>
  </p:normalViewPr>
  <p:slideViewPr>
    <p:cSldViewPr snapToGrid="0">
      <p:cViewPr varScale="1">
        <p:scale>
          <a:sx n="91" d="100"/>
          <a:sy n="91" d="100"/>
        </p:scale>
        <p:origin x="1038" y="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ManiFM</c:v>
                </c:pt>
              </c:strCache>
            </c:strRef>
          </c:tx>
          <c:spPr>
            <a:solidFill>
              <a:srgbClr val="FFE2B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Barrett</c:v>
                </c:pt>
                <c:pt idx="1">
                  <c:v>Allegro</c:v>
                </c:pt>
                <c:pt idx="2">
                  <c:v>Shadow</c:v>
                </c:pt>
                <c:pt idx="3">
                  <c:v>Average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42.6</c:v>
                </c:pt>
                <c:pt idx="3">
                  <c:v>42.6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CE-5249-BC07-C72B0B4BEC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DFC</c:v>
                </c:pt>
              </c:strCache>
            </c:strRef>
          </c:tx>
          <c:spPr>
            <a:solidFill>
              <a:srgbClr val="80C4F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Barrett</c:v>
                </c:pt>
                <c:pt idx="1">
                  <c:v>Allegro</c:v>
                </c:pt>
                <c:pt idx="2">
                  <c:v>Shadow</c:v>
                </c:pt>
                <c:pt idx="3">
                  <c:v>Average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86.3</c:v>
                </c:pt>
                <c:pt idx="1">
                  <c:v>76.209999999999994</c:v>
                </c:pt>
                <c:pt idx="2">
                  <c:v>58.8</c:v>
                </c:pt>
                <c:pt idx="3">
                  <c:v>73.7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CE-5249-BC07-C72B0B4BEC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GenDexGrasp</c:v>
                </c:pt>
              </c:strCache>
            </c:strRef>
          </c:tx>
          <c:spPr>
            <a:solidFill>
              <a:srgbClr val="B8E8C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Barrett</c:v>
                </c:pt>
                <c:pt idx="1">
                  <c:v>Allegro</c:v>
                </c:pt>
                <c:pt idx="2">
                  <c:v>Shadow</c:v>
                </c:pt>
                <c:pt idx="3">
                  <c:v>Average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67</c:v>
                </c:pt>
                <c:pt idx="1">
                  <c:v>51</c:v>
                </c:pt>
                <c:pt idx="2">
                  <c:v>54.2</c:v>
                </c:pt>
                <c:pt idx="3">
                  <c:v>57.4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CE-5249-BC07-C72B0B4BECE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Ours</c:v>
                </c:pt>
              </c:strCache>
            </c:strRef>
          </c:tx>
          <c:spPr>
            <a:solidFill>
              <a:srgbClr val="FF9B8D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Barrett</c:v>
                </c:pt>
                <c:pt idx="1">
                  <c:v>Allegro</c:v>
                </c:pt>
                <c:pt idx="2">
                  <c:v>Shadow</c:v>
                </c:pt>
                <c:pt idx="3">
                  <c:v>Average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87.3</c:v>
                </c:pt>
                <c:pt idx="1">
                  <c:v>92.3</c:v>
                </c:pt>
                <c:pt idx="2">
                  <c:v>83</c:v>
                </c:pt>
                <c:pt idx="3">
                  <c:v>87.53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CE-5249-BC07-C72B0B4BEC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8560608"/>
        <c:axId val="838562320"/>
        <c:axId val="0"/>
      </c:bar3DChart>
      <c:catAx>
        <c:axId val="838560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838562320"/>
        <c:crosses val="autoZero"/>
        <c:auto val="1"/>
        <c:lblAlgn val="ctr"/>
        <c:lblOffset val="100"/>
        <c:noMultiLvlLbl val="0"/>
      </c:catAx>
      <c:valAx>
        <c:axId val="838562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legreya Black" pitchFamily="2" charset="0"/>
                <a:ea typeface="+mn-ea"/>
                <a:cs typeface="+mn-cs"/>
              </a:defRPr>
            </a:pPr>
            <a:endParaRPr lang="zh-CN"/>
          </a:p>
        </c:txPr>
        <c:crossAx val="838560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 i="0">
          <a:latin typeface="Alegreya Black" pitchFamily="2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70BFB-4CA6-4FC8-9657-3350FDD2B510}" type="datetimeFigureOut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56387-EC81-422B-BF5C-99E2420CC0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927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Hi, everyone! Here we present our work: D(R, O) Grasp: A Unified Representation of Robot and Object Interaction for Cross-Embodiment Dexterous Grasping.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dirty="0"/>
                  <a:t>Hi, everyone! Here we present our work:</a:t>
                </a:r>
                <a:r>
                  <a:rPr lang="en-US" altLang="zh-CN" sz="1200" b="0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 </a:t>
                </a:r>
                <a:r>
                  <a:rPr lang="zh-CN" altLang="en-US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𝓓</a:t>
                </a:r>
                <a:r>
                  <a:rPr lang="en-US" altLang="zh-CN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(</a:t>
                </a:r>
                <a:r>
                  <a:rPr lang="zh-CN" altLang="en-US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𝓡</a:t>
                </a:r>
                <a:r>
                  <a:rPr lang="en-US" altLang="zh-CN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𝓞</a:t>
                </a:r>
                <a:r>
                  <a:rPr lang="en-US" altLang="zh-CN" sz="1200" b="1" i="0" dirty="0">
                    <a:latin typeface="Cambria Math" panose="02040503050406030204" pitchFamily="18" charset="0"/>
                    <a:ea typeface="微软雅黑" panose="020B0503020204020204" pitchFamily="34" charset="-122"/>
                  </a:rPr>
                  <a:t>) </a:t>
                </a:r>
                <a:r>
                  <a:rPr lang="en-US" altLang="zh-CN" sz="1200" b="0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Grasp: A Unified Representation of Robot and Object Interaction for Cross-Embodiment Dexterous Grasping.</a:t>
                </a:r>
                <a:endParaRPr lang="zh-CN" altLang="en-US" sz="1200" b="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  <a:p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92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D0A34-5A32-6D22-1CD1-425C86A95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C218D5-7147-29B9-5E38-05EACD656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680F646-2BC6-7173-2576-9DA86A940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2800" dirty="0"/>
              <a:t>At a high level, 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our pipeline takes point clouds as input, predicts the D(R, O) representation, and derives joint values. 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B79C0C5-FB7E-1D2C-5395-19B589E848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128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We also introduce configuration-invariant pretraining, using contrastive learning to match points across different hand configurations.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13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800" dirty="0">
                <a:effectLst/>
                <a:latin typeface="等线" panose="02010600030101010101" pitchFamily="2" charset="-122"/>
                <a:cs typeface="Times New Roman" panose="02020603050405020304" pitchFamily="18" charset="0"/>
              </a:rPr>
              <a:t>In Isaac Gym, our method generated diverse grasps and achieved an 87.53% success rate on unseen objects, much higher than baselines.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CFD58-18B9-3B40-A4C6-042A8BB627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269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800" dirty="0">
                <a:effectLst/>
                <a:latin typeface="等线" panose="02010600030101010101" pitchFamily="2" charset="-122"/>
                <a:cs typeface="Times New Roman" panose="02020603050405020304" pitchFamily="18" charset="0"/>
              </a:rPr>
              <a:t>Real-world experiments with the LEAP Hand on 10 unseen objects showed an average success rate of 89%, further highlighting our method’s effectiveness.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30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/>
              <a:t>Feel free to reach me out during the poster session for further discussion. Thank you for your attention.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40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Dexterous grasping poses a challenge due to the precise interaction required between the robotic hand and the object.</a:t>
            </a:r>
            <a:endParaRPr lang="zh-CN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1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Both robot-centric and object-centric methods have their drawbacks. To address the limitations of each, [CLICK] we introduce D(R,O), an interaction-centric representation that captures the relationship between the robot and the object.</a:t>
            </a:r>
            <a:endParaRPr lang="zh-CN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65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54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013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393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35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36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D(R,O) representation is a point-to-point distance matrix between the hand and the object at the grasp pose, implicitly encoding the grasp.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56387-EC81-422B-BF5C-99E2420CC0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94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385A4B-F8F6-2C5D-7BA7-65ECBCA87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4FF4BA5-EA98-4F0A-9B04-B216BA185C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FD3FA8-F6BE-1E98-B853-93EDC3B9C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C017-2818-4CA7-BB65-E1847479B78A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A7EAB0-62AB-C7B8-3670-2E29B22E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63949C-AD71-8D63-97B3-E164BE138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642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9FAF2-D6F6-2093-21C9-0989CAED2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C41767-9FAA-8046-F468-F2312426F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F1DE91-315E-4E0E-3228-15974E9E2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D804-920C-43B9-B982-E8274495FE53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D791D9-8A4D-EBA0-269B-FEFC9C46E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2EB436-4189-837D-1825-97FEB249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11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95C944D-A84F-A09F-87B9-9E5286DFE3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F1AF44-C040-2AFA-3555-A8620B140C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91B41C-8231-6AB9-F8FC-F69F7732A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54545-8406-4D25-BCA8-FEE1D15FD040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9376D4-C539-1EA6-4724-EB445CF8E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132DC6-C8B6-7013-167D-DE8E6F96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19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0F659-0D98-9850-4FFC-5124DD25A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0C1E5C-99AF-A726-B0BA-7CD9BDF7F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7732FD-0C7E-810F-219C-FDB3C7BE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6105-CCD6-49E5-AB83-74003F14CFB6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AB84E1-ED65-9BC9-548E-8A6D5B513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DAC318-82B1-FC69-6D29-4EB9A1F16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8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72D30-CE70-0043-620D-145DC7DD3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F330DC-F166-DC8A-D71A-1F6B66E62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BC7248-A79E-6F8B-BF7E-2A7DB67E8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D6090-2560-4AE2-AB5C-AA47967DDE1B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AA093A-C727-F66D-04BB-EF5841691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E61D5C-BBC5-EFC4-0BBA-C6C55605A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347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49578A-089F-D57D-C19A-63E63BAC5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3887E8-6389-8100-5FC6-4AC19E4831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62BB5B-AB6A-F41F-B09A-AE3093352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E585DD-41AE-6979-A945-1738C1B8E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69B9-ADA6-4D13-8F27-8AA4E9E098A6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F306B9-59D8-C135-85DC-3F218E4B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3AAA46-CFCC-AC3F-EA29-67AB20E8A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22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C38370-7857-CC7D-ACE8-E07768D7B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52567F-48D6-19ED-C807-41AA2C85F8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BC425F-F864-3D12-7B5E-5B78F4821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E7BC2E-C40D-8F08-788A-CE8BB4ED3A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FAF889B-C9E0-B0A2-6477-456446705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F60F01A-F775-F064-6C28-7CC09AE52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4A23B-152B-407E-BAC0-5163A7945D9D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E52C37C-AAAD-45CA-2072-3A77D7648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FF47009-0BB3-2434-3EDE-572AC562A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52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C41833-78F0-1DE9-2F16-756311988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9D46A9-E0AD-C3A4-464D-452D4A5B8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6340-ADC0-43F7-A531-ADBFA4622880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7E3805-7668-D195-8BCD-787C41CC8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F062A1B-8279-D6A1-3CB1-C5F0F404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5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5A602C1-0381-5A1D-973A-FB93EC023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DE1E7-8837-45E1-82E0-9746E3E6BB1F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DA017A-C1A5-FD9F-1F7C-914FC66C0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8F496B-84C7-B710-7723-BD985D71C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14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695442-9984-BC37-EC5D-A131FB09A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9C7BE1-0081-DCD4-448E-AC812EBC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72694C-18D8-427F-834D-BE9E63561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670B47-C905-5702-FB79-46AFD5F50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C220-6745-4A99-A2DF-C1E903E93BA9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716796-2A15-1115-16EF-F3C6474DC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391EE5-0934-C0F4-9B24-934D48CEB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20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D86399-02E2-8875-5404-310AB6502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2FBBDC2-15DD-F651-839F-F863A6AF52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3F9A4D-44FB-AA11-BE4B-0A41AE70F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F411BC-B9AF-7679-E81C-E6CC8B4F5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F61FD-0134-4C1C-834D-3377228EF133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4BA8DA-EC4B-42C6-583D-D271DC8AD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3D254E-A0EE-B7E2-BB3B-9E59AA523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894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E43A11-0091-7EE9-919E-94721D7AC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F5F9C1-A626-057B-D2A9-95D43BF52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DDECC2-1E20-39C6-7F1C-DB2F9021B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425329-C897-4C67-9E6B-CA347777E488}" type="datetime1">
              <a:rPr lang="zh-CN" altLang="en-US" smtClean="0"/>
              <a:t>2024/10/28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1E5C38-9978-D3E7-F153-0B8D7DCB76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9E9945-77E6-0DAC-F5F5-512B1582B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3AAA07-6BA3-4268-8BBA-DAF66F99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6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40.png"/><Relationship Id="rId10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5.pn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mp4"/><Relationship Id="rId13" Type="http://schemas.microsoft.com/office/2007/relationships/media" Target="../media/media8.mp4"/><Relationship Id="rId18" Type="http://schemas.openxmlformats.org/officeDocument/2006/relationships/video" Target="../media/media10.mp4"/><Relationship Id="rId26" Type="http://schemas.openxmlformats.org/officeDocument/2006/relationships/image" Target="../media/image29.png"/><Relationship Id="rId3" Type="http://schemas.microsoft.com/office/2007/relationships/media" Target="../media/media3.mp4"/><Relationship Id="rId21" Type="http://schemas.openxmlformats.org/officeDocument/2006/relationships/slideLayout" Target="../slideLayouts/slideLayout7.xml"/><Relationship Id="rId7" Type="http://schemas.microsoft.com/office/2007/relationships/media" Target="../media/media5.mp4"/><Relationship Id="rId12" Type="http://schemas.openxmlformats.org/officeDocument/2006/relationships/video" Target="../media/media7.mp4"/><Relationship Id="rId17" Type="http://schemas.microsoft.com/office/2007/relationships/media" Target="../media/media10.mp4"/><Relationship Id="rId25" Type="http://schemas.openxmlformats.org/officeDocument/2006/relationships/image" Target="../media/image28.png"/><Relationship Id="rId2" Type="http://schemas.openxmlformats.org/officeDocument/2006/relationships/video" Target="../media/media2.mp4"/><Relationship Id="rId16" Type="http://schemas.openxmlformats.org/officeDocument/2006/relationships/video" Target="../media/media9.mp4"/><Relationship Id="rId20" Type="http://schemas.openxmlformats.org/officeDocument/2006/relationships/video" Target="../media/media11.mp4"/><Relationship Id="rId29" Type="http://schemas.openxmlformats.org/officeDocument/2006/relationships/image" Target="../media/image32.png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microsoft.com/office/2007/relationships/media" Target="../media/media7.mp4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5" Type="http://schemas.microsoft.com/office/2007/relationships/media" Target="../media/media4.mp4"/><Relationship Id="rId15" Type="http://schemas.microsoft.com/office/2007/relationships/media" Target="../media/media9.mp4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video" Target="../media/media6.mp4"/><Relationship Id="rId19" Type="http://schemas.microsoft.com/office/2007/relationships/media" Target="../media/media11.mp4"/><Relationship Id="rId31" Type="http://schemas.openxmlformats.org/officeDocument/2006/relationships/image" Target="../media/image34.png"/><Relationship Id="rId4" Type="http://schemas.openxmlformats.org/officeDocument/2006/relationships/video" Target="../media/media3.mp4"/><Relationship Id="rId9" Type="http://schemas.microsoft.com/office/2007/relationships/media" Target="../media/media6.mp4"/><Relationship Id="rId14" Type="http://schemas.openxmlformats.org/officeDocument/2006/relationships/video" Target="../media/media8.mp4"/><Relationship Id="rId22" Type="http://schemas.openxmlformats.org/officeDocument/2006/relationships/notesSlide" Target="../notesSlides/notesSlide13.xml"/><Relationship Id="rId27" Type="http://schemas.openxmlformats.org/officeDocument/2006/relationships/image" Target="../media/image30.png"/><Relationship Id="rId30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9ED1F2-925C-BFB4-CB42-BB39ADB28085}"/>
                  </a:ext>
                </a:extLst>
              </p:cNvPr>
              <p:cNvSpPr txBox="1"/>
              <p:nvPr/>
            </p:nvSpPr>
            <p:spPr>
              <a:xfrm>
                <a:off x="784485" y="477688"/>
                <a:ext cx="10736769" cy="1305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𝓓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(</m:t>
                    </m:r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𝓡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𝓞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) </m:t>
                    </m:r>
                  </m:oMath>
                </a14:m>
                <a:r>
                  <a:rPr lang="en-US" altLang="zh-CN" sz="2800" b="1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Grasp: A Unified Representation of Robot and Object Interaction for Cross-Embodiment Dexterous Grasping</a:t>
                </a:r>
                <a:endParaRPr lang="zh-CN" altLang="en-US" sz="2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9ED1F2-925C-BFB4-CB42-BB39ADB28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485" y="477688"/>
                <a:ext cx="10736769" cy="1305165"/>
              </a:xfrm>
              <a:prstGeom prst="rect">
                <a:avLst/>
              </a:prstGeom>
              <a:blipFill>
                <a:blip r:embed="rId3"/>
                <a:stretch>
                  <a:fillRect r="-1022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151C05A-A1DF-CC59-9BCB-EDCA9FE96361}"/>
              </a:ext>
            </a:extLst>
          </p:cNvPr>
          <p:cNvSpPr txBox="1"/>
          <p:nvPr/>
        </p:nvSpPr>
        <p:spPr>
          <a:xfrm>
            <a:off x="5243338" y="2166868"/>
            <a:ext cx="6272014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Zhenyu Wei∗, Zhixuan Xu∗, Jingxiang Guo, Yiwen Hou, Chongkai Gao, Zhehao Cai,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Jiayu Luo, 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 Shao</a:t>
            </a:r>
            <a:endParaRPr lang="zh-CN" alt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6" name="Picture 2" descr="National University of Singapore | King's College London">
            <a:extLst>
              <a:ext uri="{FF2B5EF4-FFF2-40B4-BE49-F238E27FC236}">
                <a16:creationId xmlns:a16="http://schemas.microsoft.com/office/drawing/2014/main" id="{5A4A8AA7-1D75-C91E-E1B2-2D95722565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2"/>
          <a:stretch/>
        </p:blipFill>
        <p:spPr bwMode="auto">
          <a:xfrm>
            <a:off x="6096000" y="3752772"/>
            <a:ext cx="1933349" cy="102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5C0A5A6-7129-90C3-D19B-D41E088AA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25" y="2128602"/>
            <a:ext cx="4421213" cy="38621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81F38DD-584F-36DA-2E86-14B65B775D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971" y="3695457"/>
            <a:ext cx="3299283" cy="1084612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A8263563-E9B8-33B2-910C-63F8715B9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39565" r="14638" b="39841"/>
          <a:stretch/>
        </p:blipFill>
        <p:spPr bwMode="auto">
          <a:xfrm>
            <a:off x="7240942" y="5059392"/>
            <a:ext cx="2753380" cy="80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6C26F75-4CED-D3D5-764E-82F8D1021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20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3848E-27E6-8C07-8FC9-7AC30F633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8363E1-68EF-C281-FAA4-5FEA544D00F3}"/>
                  </a:ext>
                </a:extLst>
              </p:cNvPr>
              <p:cNvSpPr txBox="1"/>
              <p:nvPr/>
            </p:nvSpPr>
            <p:spPr>
              <a:xfrm>
                <a:off x="3485085" y="461320"/>
                <a:ext cx="522183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zh-CN" altLang="en-US" sz="3600" b="1" dirty="0" smtClean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𝓓</m:t>
                    </m:r>
                    <m:r>
                      <a:rPr lang="en-US" altLang="zh-CN" sz="36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(</m:t>
                    </m:r>
                    <m:r>
                      <a:rPr lang="zh-CN" altLang="en-US" sz="36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𝓡</m:t>
                    </m:r>
                    <m:r>
                      <a:rPr lang="en-US" altLang="zh-CN" sz="36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zh-CN" altLang="en-US" sz="36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𝓞</m:t>
                    </m:r>
                    <m:r>
                      <a:rPr lang="en-US" altLang="zh-CN" sz="36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) </m:t>
                    </m:r>
                  </m:oMath>
                </a14:m>
                <a:r>
                  <a:rPr lang="en-US" altLang="zh-CN" sz="4000" b="1" dirty="0">
                    <a:solidFill>
                      <a:srgbClr val="66C0FF"/>
                    </a:solidFill>
                    <a:effectLst>
                      <a:outerShdw blurRad="50800" dist="63500" dir="3600000" algn="ctr" rotWithShape="0">
                        <a:srgbClr val="66C0FF">
                          <a:alpha val="43000"/>
                        </a:srgb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</a:rPr>
                  <a:t>Grasp Pipeline</a:t>
                </a:r>
                <a:endParaRPr lang="zh-CN" altLang="en-US" sz="3600" b="1" dirty="0">
                  <a:solidFill>
                    <a:srgbClr val="66C0FF"/>
                  </a:solidFill>
                  <a:effectLst>
                    <a:outerShdw blurRad="50800" dist="25400" dir="1800000" algn="ctr" rotWithShape="0">
                      <a:srgbClr val="FF9547"/>
                    </a:outerShdw>
                  </a:effectLst>
                  <a:latin typeface="Alegreya" pitchFamily="2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CC8C024-878A-ACE7-FA8A-9F9C3E068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085" y="461320"/>
                <a:ext cx="5221830" cy="707886"/>
              </a:xfrm>
              <a:prstGeom prst="rect">
                <a:avLst/>
              </a:prstGeom>
              <a:blipFill>
                <a:blip r:embed="rId5"/>
                <a:stretch>
                  <a:fillRect t="-18103" r="-4439" b="-46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24A3E6D-E756-51CC-CE2A-40E1DC89A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1414055-FDDE-D898-ED80-365472E310FB}"/>
              </a:ext>
            </a:extLst>
          </p:cNvPr>
          <p:cNvGrpSpPr/>
          <p:nvPr/>
        </p:nvGrpSpPr>
        <p:grpSpPr>
          <a:xfrm>
            <a:off x="780333" y="1995850"/>
            <a:ext cx="1487169" cy="3646740"/>
            <a:chOff x="780333" y="1995850"/>
            <a:chExt cx="1487169" cy="364674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D99B5192-1FED-4EB5-B9FC-CDD01FBDADB1}"/>
                    </a:ext>
                  </a:extLst>
                </p:cNvPr>
                <p:cNvSpPr txBox="1"/>
                <p:nvPr/>
              </p:nvSpPr>
              <p:spPr>
                <a:xfrm>
                  <a:off x="1873741" y="1995850"/>
                  <a:ext cx="393761" cy="4389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CN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p>
                            <m:r>
                              <a:rPr lang="zh-CN" altLang="en-US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𝓡</m:t>
                            </m:r>
                          </m:sup>
                        </m:sSup>
                      </m:oMath>
                    </m:oMathPara>
                  </a14:m>
                  <a:endPara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legreya" pitchFamily="2" charset="0"/>
                  </a:endParaRPr>
                </a:p>
              </p:txBody>
            </p:sp>
          </mc:Choice>
          <mc:Fallback xmlns=""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D99B5192-1FED-4EB5-B9FC-CDD01FBDAD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3741" y="1995850"/>
                  <a:ext cx="393761" cy="438966"/>
                </a:xfrm>
                <a:prstGeom prst="rect">
                  <a:avLst/>
                </a:prstGeom>
                <a:blipFill>
                  <a:blip r:embed="rId6"/>
                  <a:stretch>
                    <a:fillRect t="-20833" r="-90769" b="-5138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5698BB67-668B-9D29-CFE7-948F7D1CC0CA}"/>
                    </a:ext>
                  </a:extLst>
                </p:cNvPr>
                <p:cNvSpPr txBox="1"/>
                <p:nvPr/>
              </p:nvSpPr>
              <p:spPr>
                <a:xfrm>
                  <a:off x="1879275" y="4043333"/>
                  <a:ext cx="376129" cy="44050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CN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p>
                            <m:r>
                              <a:rPr lang="zh-CN" altLang="en-US" sz="2800" b="1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𝓞</m:t>
                            </m:r>
                          </m:sup>
                        </m:sSup>
                      </m:oMath>
                    </m:oMathPara>
                  </a14:m>
                  <a:endParaRPr lang="zh-CN" alt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legreya" pitchFamily="2" charset="0"/>
                  </a:endParaRPr>
                </a:p>
              </p:txBody>
            </p:sp>
          </mc:Choice>
          <mc:Fallback xmlns=""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5698BB67-668B-9D29-CFE7-948F7D1CC0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275" y="4043333"/>
                  <a:ext cx="376129" cy="440505"/>
                </a:xfrm>
                <a:prstGeom prst="rect">
                  <a:avLst/>
                </a:prstGeom>
                <a:blipFill>
                  <a:blip r:embed="rId7"/>
                  <a:stretch>
                    <a:fillRect t="-20548" r="-93548" b="-4931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DA28909-3B43-CA53-8949-C237515C3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16" t="16691" r="33519" b="4987"/>
            <a:stretch/>
          </p:blipFill>
          <p:spPr>
            <a:xfrm rot="11007014">
              <a:off x="780333" y="2005559"/>
              <a:ext cx="1440075" cy="179574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BC1F9ED-2920-24AE-99CB-997F18BD7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93" t="37408" r="40739" b="29163"/>
            <a:stretch/>
          </p:blipFill>
          <p:spPr>
            <a:xfrm>
              <a:off x="840828" y="4295115"/>
              <a:ext cx="1234843" cy="1347475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171128EC-E953-E661-99CE-5DFEBC89EA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150" y="2434816"/>
            <a:ext cx="2240693" cy="2824246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7E82E8D4-5AE3-B3DD-452F-760C5D842AA8}"/>
              </a:ext>
            </a:extLst>
          </p:cNvPr>
          <p:cNvGrpSpPr/>
          <p:nvPr/>
        </p:nvGrpSpPr>
        <p:grpSpPr>
          <a:xfrm>
            <a:off x="2559382" y="3090446"/>
            <a:ext cx="2060028" cy="752560"/>
            <a:chOff x="2274308" y="3090446"/>
            <a:chExt cx="2060028" cy="752560"/>
          </a:xfrm>
        </p:grpSpPr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7018D2AF-CD9B-EC08-1DE8-CF05EE758804}"/>
                </a:ext>
              </a:extLst>
            </p:cNvPr>
            <p:cNvSpPr/>
            <p:nvPr/>
          </p:nvSpPr>
          <p:spPr>
            <a:xfrm>
              <a:off x="2274308" y="3429000"/>
              <a:ext cx="2060028" cy="414006"/>
            </a:xfrm>
            <a:prstGeom prst="rightArrow">
              <a:avLst>
                <a:gd name="adj1" fmla="val 50000"/>
                <a:gd name="adj2" fmla="val 67771"/>
              </a:avLst>
            </a:prstGeom>
            <a:solidFill>
              <a:srgbClr val="66C0FF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  <a:effectLst>
              <a:outerShdw blurRad="76200" dist="38100" dir="3600000" algn="ctr" rotWithShape="0">
                <a:srgbClr val="66C0FF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C3F9BDB-B533-E827-C9F3-3D312A5C6843}"/>
                </a:ext>
              </a:extLst>
            </p:cNvPr>
            <p:cNvSpPr txBox="1"/>
            <p:nvPr/>
          </p:nvSpPr>
          <p:spPr>
            <a:xfrm>
              <a:off x="2566260" y="3090446"/>
              <a:ext cx="1272077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rgbClr val="3987FD"/>
                  </a:solidFill>
                  <a:latin typeface="Alegreya" pitchFamily="2" charset="0"/>
                  <a:ea typeface="微软雅黑" panose="020B0503020204020204" pitchFamily="34" charset="-122"/>
                </a:rPr>
                <a:t>Network</a:t>
              </a:r>
              <a:endParaRPr lang="zh-CN" altLang="en-US" sz="2200" b="1" dirty="0">
                <a:solidFill>
                  <a:srgbClr val="3987FD"/>
                </a:solidFill>
                <a:latin typeface="Alegreya" pitchFamily="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5F6FB15-8C15-6EAE-BA7A-9C596E074828}"/>
              </a:ext>
            </a:extLst>
          </p:cNvPr>
          <p:cNvGrpSpPr/>
          <p:nvPr/>
        </p:nvGrpSpPr>
        <p:grpSpPr>
          <a:xfrm>
            <a:off x="7275609" y="3090446"/>
            <a:ext cx="2060028" cy="752560"/>
            <a:chOff x="7298253" y="3090446"/>
            <a:chExt cx="2060028" cy="752560"/>
          </a:xfrm>
        </p:grpSpPr>
        <p:sp>
          <p:nvSpPr>
            <p:cNvPr id="12" name="箭头: 右 11">
              <a:extLst>
                <a:ext uri="{FF2B5EF4-FFF2-40B4-BE49-F238E27FC236}">
                  <a16:creationId xmlns:a16="http://schemas.microsoft.com/office/drawing/2014/main" id="{E6959EFA-1899-00A9-472B-DF1FAC3DDA56}"/>
                </a:ext>
              </a:extLst>
            </p:cNvPr>
            <p:cNvSpPr/>
            <p:nvPr/>
          </p:nvSpPr>
          <p:spPr>
            <a:xfrm>
              <a:off x="7298253" y="3429000"/>
              <a:ext cx="2060028" cy="414006"/>
            </a:xfrm>
            <a:prstGeom prst="rightArrow">
              <a:avLst>
                <a:gd name="adj1" fmla="val 50000"/>
                <a:gd name="adj2" fmla="val 67771"/>
              </a:avLst>
            </a:prstGeom>
            <a:solidFill>
              <a:srgbClr val="66C0FF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  <a:effectLst>
              <a:outerShdw blurRad="76200" dist="38100" dir="3600000" algn="ctr" rotWithShape="0">
                <a:srgbClr val="66C0FF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8A87B3B-14AB-3130-F690-DC9511D57A21}"/>
                </a:ext>
              </a:extLst>
            </p:cNvPr>
            <p:cNvSpPr txBox="1"/>
            <p:nvPr/>
          </p:nvSpPr>
          <p:spPr>
            <a:xfrm>
              <a:off x="7399334" y="3090446"/>
              <a:ext cx="169927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rgbClr val="3987FD"/>
                  </a:solidFill>
                  <a:latin typeface="Alegreya" pitchFamily="2" charset="0"/>
                  <a:ea typeface="微软雅黑" panose="020B0503020204020204" pitchFamily="34" charset="-122"/>
                </a:rPr>
                <a:t>Optimization</a:t>
              </a:r>
              <a:endParaRPr lang="zh-CN" altLang="en-US" sz="2200" b="1" dirty="0">
                <a:solidFill>
                  <a:srgbClr val="3987FD"/>
                </a:solidFill>
                <a:latin typeface="Alegreya" pitchFamily="2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0D07835-1BB7-E4E2-91DD-796C38B25E31}"/>
              </a:ext>
            </a:extLst>
          </p:cNvPr>
          <p:cNvSpPr txBox="1"/>
          <p:nvPr/>
        </p:nvSpPr>
        <p:spPr>
          <a:xfrm>
            <a:off x="9602705" y="4704074"/>
            <a:ext cx="17092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legreya" pitchFamily="2" charset="0"/>
              </a:rPr>
              <a:t>Joint Values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legreya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3AFE8B-8F50-317A-0FCE-59F4EF62C5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4" t="34419" r="42169" b="26679"/>
          <a:stretch/>
        </p:blipFill>
        <p:spPr>
          <a:xfrm>
            <a:off x="9497440" y="2330700"/>
            <a:ext cx="1919746" cy="238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83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示&#10;&#10;描述已自动生成">
            <a:extLst>
              <a:ext uri="{FF2B5EF4-FFF2-40B4-BE49-F238E27FC236}">
                <a16:creationId xmlns:a16="http://schemas.microsoft.com/office/drawing/2014/main" id="{1E0B1AB5-2698-35AC-E605-E8B236D1F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6" y="2337186"/>
            <a:ext cx="3561144" cy="20652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3C722BA-A9DB-6082-3D89-E919FE7B5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5" t="22304" r="37917" b="17843"/>
          <a:stretch/>
        </p:blipFill>
        <p:spPr>
          <a:xfrm rot="15484717">
            <a:off x="7489120" y="1905376"/>
            <a:ext cx="1625996" cy="14632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135E29-E27D-1912-CD75-DF1A965680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9" t="16145" r="36302" b="26950"/>
          <a:stretch/>
        </p:blipFill>
        <p:spPr>
          <a:xfrm rot="13185507">
            <a:off x="9011973" y="1855033"/>
            <a:ext cx="1267160" cy="15631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2904469-EC4E-407B-E7FB-39DADAF147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0" t="27776" r="42054" b="11095"/>
          <a:stretch/>
        </p:blipFill>
        <p:spPr>
          <a:xfrm>
            <a:off x="9009361" y="4071997"/>
            <a:ext cx="1272383" cy="155577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58133A0-3274-3E1B-E623-697027C54D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9" t="19817" r="42447" b="12574"/>
          <a:stretch/>
        </p:blipFill>
        <p:spPr>
          <a:xfrm rot="3068237">
            <a:off x="7418970" y="4115471"/>
            <a:ext cx="1468674" cy="1468827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F520F54-C4E6-AA82-DF37-0C4EEA639204}"/>
              </a:ext>
            </a:extLst>
          </p:cNvPr>
          <p:cNvCxnSpPr/>
          <p:nvPr/>
        </p:nvCxnSpPr>
        <p:spPr>
          <a:xfrm>
            <a:off x="7562193" y="3790400"/>
            <a:ext cx="271955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C7103B56-CC0F-906A-0FBD-02266190E492}"/>
              </a:ext>
            </a:extLst>
          </p:cNvPr>
          <p:cNvSpPr txBox="1"/>
          <p:nvPr/>
        </p:nvSpPr>
        <p:spPr>
          <a:xfrm>
            <a:off x="2052402" y="543363"/>
            <a:ext cx="8087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66C0FF"/>
                </a:solidFill>
                <a:effectLst>
                  <a:outerShdw blurRad="50800" dist="63500" dir="3600000" algn="ctr" rotWithShape="0">
                    <a:srgbClr val="66C0FF">
                      <a:alpha val="43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</a:rPr>
              <a:t>Configuration-invariant Pretraining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E89797-BAEA-B481-7E38-B2E9C832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820A32-A02E-5179-A4D6-A8F03B2B713B}"/>
              </a:ext>
            </a:extLst>
          </p:cNvPr>
          <p:cNvSpPr txBox="1"/>
          <p:nvPr/>
        </p:nvSpPr>
        <p:spPr>
          <a:xfrm>
            <a:off x="1390549" y="4547540"/>
            <a:ext cx="369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8600"/>
                </a:solidFill>
                <a:latin typeface="Alegreya" pitchFamily="2" charset="0"/>
                <a:ea typeface="微软雅黑" panose="020B0503020204020204" pitchFamily="34" charset="-122"/>
              </a:rPr>
              <a:t>Point-level</a:t>
            </a:r>
          </a:p>
          <a:p>
            <a:pPr algn="ctr"/>
            <a:r>
              <a:rPr lang="en-US" altLang="zh-CN" sz="2400" b="1" dirty="0">
                <a:solidFill>
                  <a:srgbClr val="FF8600"/>
                </a:solidFill>
                <a:latin typeface="Alegreya" pitchFamily="2" charset="0"/>
                <a:ea typeface="微软雅黑" panose="020B0503020204020204" pitchFamily="34" charset="-122"/>
              </a:rPr>
              <a:t>Contrastive Learning</a:t>
            </a:r>
            <a:endParaRPr lang="zh-CN" altLang="en-US" sz="2400" b="1" dirty="0">
              <a:solidFill>
                <a:srgbClr val="FF8600"/>
              </a:solidFill>
              <a:latin typeface="Alegreya" pitchFamily="2" charset="0"/>
              <a:ea typeface="微软雅黑" panose="020B0503020204020204" pitchFamily="34" charset="-122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id="{6D469489-D949-78AF-3D2E-1C5E5937FED7}"/>
              </a:ext>
            </a:extLst>
          </p:cNvPr>
          <p:cNvSpPr/>
          <p:nvPr/>
        </p:nvSpPr>
        <p:spPr>
          <a:xfrm>
            <a:off x="5418978" y="3562601"/>
            <a:ext cx="1403581" cy="414006"/>
          </a:xfrm>
          <a:prstGeom prst="rightArrow">
            <a:avLst>
              <a:gd name="adj1" fmla="val 50000"/>
              <a:gd name="adj2" fmla="val 67771"/>
            </a:avLst>
          </a:prstGeom>
          <a:solidFill>
            <a:srgbClr val="66C0FF"/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outerShdw blurRad="76200" dist="38100" dir="3600000" algn="ctr" rotWithShape="0">
              <a:srgbClr val="66C0FF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4025C1A-C10A-86F9-7E8A-F8525DDD3D73}"/>
              </a:ext>
            </a:extLst>
          </p:cNvPr>
          <p:cNvGraphicFramePr/>
          <p:nvPr/>
        </p:nvGraphicFramePr>
        <p:xfrm>
          <a:off x="8747431" y="1010092"/>
          <a:ext cx="3342969" cy="5640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5F78336F-F400-38BB-428E-D6D7E250D0C4}"/>
              </a:ext>
            </a:extLst>
          </p:cNvPr>
          <p:cNvSpPr/>
          <p:nvPr/>
        </p:nvSpPr>
        <p:spPr>
          <a:xfrm>
            <a:off x="9641329" y="1441720"/>
            <a:ext cx="1958486" cy="3439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13E74D-EF74-60AE-2A1F-0299F8CF18AF}"/>
              </a:ext>
            </a:extLst>
          </p:cNvPr>
          <p:cNvSpPr txBox="1"/>
          <p:nvPr/>
        </p:nvSpPr>
        <p:spPr>
          <a:xfrm>
            <a:off x="10783230" y="1093654"/>
            <a:ext cx="101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87.53%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A21F6E7-3A98-2ACA-62B4-4C75E467797D}"/>
              </a:ext>
            </a:extLst>
          </p:cNvPr>
          <p:cNvSpPr txBox="1"/>
          <p:nvPr/>
        </p:nvSpPr>
        <p:spPr>
          <a:xfrm>
            <a:off x="8675175" y="744842"/>
            <a:ext cx="348747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altLang="zh-CN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 Success Rate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3C85DC-58C8-036F-187D-FE4BFF23741D}"/>
              </a:ext>
            </a:extLst>
          </p:cNvPr>
          <p:cNvSpPr txBox="1"/>
          <p:nvPr/>
        </p:nvSpPr>
        <p:spPr>
          <a:xfrm>
            <a:off x="3270484" y="302206"/>
            <a:ext cx="5651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66C0FF"/>
                </a:solidFill>
                <a:effectLst>
                  <a:outerShdw blurRad="50800" dist="63500" dir="3600000" algn="ctr" rotWithShape="0">
                    <a:srgbClr val="66C0FF">
                      <a:alpha val="43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</a:rPr>
              <a:t>Simulation Result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F81411B-7F5A-5101-23E1-7345A4034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12</a:t>
            </a:fld>
            <a:endParaRPr lang="zh-CN" altLang="en-US"/>
          </a:p>
        </p:txBody>
      </p:sp>
      <p:pic>
        <p:nvPicPr>
          <p:cNvPr id="4" name="viser-2x-compressed">
            <a:hlinkClick r:id="" action="ppaction://media"/>
            <a:extLst>
              <a:ext uri="{FF2B5EF4-FFF2-40B4-BE49-F238E27FC236}">
                <a16:creationId xmlns:a16="http://schemas.microsoft.com/office/drawing/2014/main" id="{2CF5286C-2EF4-CAE6-8AF4-73F3F3372A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600" y="1247749"/>
            <a:ext cx="8595371" cy="4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4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13" objId="39"/>
        <p14:stopEvt time="2207" objId="39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B6477E1D-BF9D-FF77-212F-874495AE86CF}"/>
              </a:ext>
            </a:extLst>
          </p:cNvPr>
          <p:cNvSpPr txBox="1"/>
          <p:nvPr/>
        </p:nvSpPr>
        <p:spPr>
          <a:xfrm>
            <a:off x="862092" y="294245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Toilet Cleaner </a:t>
            </a:r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3B75DA-17AE-E4DD-E09F-56F1772DC649}"/>
              </a:ext>
            </a:extLst>
          </p:cNvPr>
          <p:cNvSpPr txBox="1"/>
          <p:nvPr/>
        </p:nvSpPr>
        <p:spPr>
          <a:xfrm>
            <a:off x="3055263" y="294245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Cup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32D779-EE9F-1A80-26B2-43039BBD394D}"/>
              </a:ext>
            </a:extLst>
          </p:cNvPr>
          <p:cNvSpPr txBox="1"/>
          <p:nvPr/>
        </p:nvSpPr>
        <p:spPr>
          <a:xfrm>
            <a:off x="5248434" y="294245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Brush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EE783B-A6C1-27B0-DE6B-C71AC3695FFD}"/>
              </a:ext>
            </a:extLst>
          </p:cNvPr>
          <p:cNvSpPr txBox="1"/>
          <p:nvPr/>
        </p:nvSpPr>
        <p:spPr>
          <a:xfrm>
            <a:off x="9634777" y="5555573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Cube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0E04B2-8A8D-6A37-9612-6D7FD1B1976A}"/>
              </a:ext>
            </a:extLst>
          </p:cNvPr>
          <p:cNvSpPr txBox="1"/>
          <p:nvPr/>
        </p:nvSpPr>
        <p:spPr>
          <a:xfrm>
            <a:off x="3055262" y="5555573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Tea Box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762567-C396-19AC-FC0C-472DCC8CCE07}"/>
              </a:ext>
            </a:extLst>
          </p:cNvPr>
          <p:cNvSpPr txBox="1"/>
          <p:nvPr/>
        </p:nvSpPr>
        <p:spPr>
          <a:xfrm>
            <a:off x="862092" y="556444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Duck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862A3A-B1A4-47B7-5A92-A34006D7EA7F}"/>
              </a:ext>
            </a:extLst>
          </p:cNvPr>
          <p:cNvSpPr txBox="1"/>
          <p:nvPr/>
        </p:nvSpPr>
        <p:spPr>
          <a:xfrm>
            <a:off x="9634777" y="295133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Apple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D4E85AA-C776-C296-A4D1-78E42B514F0F}"/>
              </a:ext>
            </a:extLst>
          </p:cNvPr>
          <p:cNvSpPr txBox="1"/>
          <p:nvPr/>
        </p:nvSpPr>
        <p:spPr>
          <a:xfrm>
            <a:off x="5248434" y="556444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Bag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8CEAB83-304E-65B1-9735-CF069707EC51}"/>
              </a:ext>
            </a:extLst>
          </p:cNvPr>
          <p:cNvSpPr txBox="1"/>
          <p:nvPr/>
        </p:nvSpPr>
        <p:spPr>
          <a:xfrm>
            <a:off x="7441605" y="556444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Cookie Box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007B5FC-21B5-A6A7-106B-6F16F9338DFB}"/>
              </a:ext>
            </a:extLst>
          </p:cNvPr>
          <p:cNvSpPr txBox="1"/>
          <p:nvPr/>
        </p:nvSpPr>
        <p:spPr>
          <a:xfrm>
            <a:off x="7441605" y="295133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Dinosaur</a:t>
            </a:r>
          </a:p>
          <a:p>
            <a:pPr algn="ctr"/>
            <a:r>
              <a:rPr lang="en-US" altLang="zh-CN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9/10</a:t>
            </a:r>
            <a:endParaRPr lang="zh-CN" altLang="en-US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AACAA76-22C8-3927-594E-84B572EE16C5}"/>
              </a:ext>
            </a:extLst>
          </p:cNvPr>
          <p:cNvSpPr txBox="1"/>
          <p:nvPr/>
        </p:nvSpPr>
        <p:spPr>
          <a:xfrm>
            <a:off x="3609203" y="6246476"/>
            <a:ext cx="4973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Success Rate = 89%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3616C8-DFCB-08F8-7900-6E1A8F380CCC}"/>
              </a:ext>
            </a:extLst>
          </p:cNvPr>
          <p:cNvSpPr txBox="1"/>
          <p:nvPr/>
        </p:nvSpPr>
        <p:spPr>
          <a:xfrm>
            <a:off x="3270484" y="211040"/>
            <a:ext cx="5651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66C0FF"/>
                </a:solidFill>
                <a:effectLst>
                  <a:outerShdw blurRad="50800" dist="63500" dir="3600000" algn="ctr" rotWithShape="0">
                    <a:srgbClr val="66C0FF">
                      <a:alpha val="43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</a:rPr>
              <a:t>Real-world Experiments</a:t>
            </a:r>
            <a:endParaRPr lang="zh-CN" altLang="en-US" sz="4000" b="1" dirty="0">
              <a:solidFill>
                <a:srgbClr val="66C0FF"/>
              </a:solidFill>
              <a:effectLst>
                <a:outerShdw blurRad="50800" dist="63500" dir="3600000" algn="ctr" rotWithShape="0">
                  <a:srgbClr val="66C0FF">
                    <a:alpha val="43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</a:endParaRPr>
          </a:p>
        </p:txBody>
      </p:sp>
      <p:pic>
        <p:nvPicPr>
          <p:cNvPr id="46" name="duck_compressed">
            <a:hlinkClick r:id="" action="ppaction://media"/>
            <a:extLst>
              <a:ext uri="{FF2B5EF4-FFF2-40B4-BE49-F238E27FC236}">
                <a16:creationId xmlns:a16="http://schemas.microsoft.com/office/drawing/2014/main" id="{AF6B3F0C-E2E3-69F8-7E16-213D958BF8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68824" y="3713362"/>
            <a:ext cx="1828800" cy="1828800"/>
          </a:xfrm>
          <a:prstGeom prst="rect">
            <a:avLst/>
          </a:prstGeom>
        </p:spPr>
      </p:pic>
      <p:pic>
        <p:nvPicPr>
          <p:cNvPr id="47" name="tea_box_compressed">
            <a:hlinkClick r:id="" action="ppaction://media"/>
            <a:extLst>
              <a:ext uri="{FF2B5EF4-FFF2-40B4-BE49-F238E27FC236}">
                <a16:creationId xmlns:a16="http://schemas.microsoft.com/office/drawing/2014/main" id="{98C4CB91-666F-0526-E39C-342AC4FF7EF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3054447" y="3713362"/>
            <a:ext cx="1828800" cy="1828800"/>
          </a:xfrm>
          <a:prstGeom prst="rect">
            <a:avLst/>
          </a:prstGeom>
        </p:spPr>
      </p:pic>
      <p:pic>
        <p:nvPicPr>
          <p:cNvPr id="48" name="toilet_cleaner_compressed">
            <a:hlinkClick r:id="" action="ppaction://media"/>
            <a:extLst>
              <a:ext uri="{FF2B5EF4-FFF2-40B4-BE49-F238E27FC236}">
                <a16:creationId xmlns:a16="http://schemas.microsoft.com/office/drawing/2014/main" id="{944F8231-FADB-0FA0-BC44-19924F9D584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62091" y="1077960"/>
            <a:ext cx="1828800" cy="1828800"/>
          </a:xfrm>
          <a:prstGeom prst="rect">
            <a:avLst/>
          </a:prstGeom>
        </p:spPr>
      </p:pic>
      <p:pic>
        <p:nvPicPr>
          <p:cNvPr id="49" name="apple_compressed">
            <a:hlinkClick r:id="" action="ppaction://media"/>
            <a:extLst>
              <a:ext uri="{FF2B5EF4-FFF2-40B4-BE49-F238E27FC236}">
                <a16:creationId xmlns:a16="http://schemas.microsoft.com/office/drawing/2014/main" id="{25C3E6CE-B638-AE75-06A2-1A3DB802E62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634770" y="1081139"/>
            <a:ext cx="1828800" cy="1828800"/>
          </a:xfrm>
          <a:prstGeom prst="rect">
            <a:avLst/>
          </a:prstGeom>
        </p:spPr>
      </p:pic>
      <p:pic>
        <p:nvPicPr>
          <p:cNvPr id="50" name="bag_compressed">
            <a:hlinkClick r:id="" action="ppaction://media"/>
            <a:extLst>
              <a:ext uri="{FF2B5EF4-FFF2-40B4-BE49-F238E27FC236}">
                <a16:creationId xmlns:a16="http://schemas.microsoft.com/office/drawing/2014/main" id="{305367D2-B83B-332D-F1E5-F4B0362C921D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243394" y="3703161"/>
            <a:ext cx="1828800" cy="1828800"/>
          </a:xfrm>
          <a:prstGeom prst="rect">
            <a:avLst/>
          </a:prstGeom>
        </p:spPr>
      </p:pic>
      <p:pic>
        <p:nvPicPr>
          <p:cNvPr id="51" name="brush_compressed">
            <a:hlinkClick r:id="" action="ppaction://media"/>
            <a:extLst>
              <a:ext uri="{FF2B5EF4-FFF2-40B4-BE49-F238E27FC236}">
                <a16:creationId xmlns:a16="http://schemas.microsoft.com/office/drawing/2014/main" id="{08E68D38-3258-0B01-B04E-65AED00C1AE7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248432" y="1086834"/>
            <a:ext cx="1828800" cy="1828800"/>
          </a:xfrm>
          <a:prstGeom prst="rect">
            <a:avLst/>
          </a:prstGeom>
        </p:spPr>
      </p:pic>
      <p:pic>
        <p:nvPicPr>
          <p:cNvPr id="52" name="cookie_box_compressed">
            <a:hlinkClick r:id="" action="ppaction://media"/>
            <a:extLst>
              <a:ext uri="{FF2B5EF4-FFF2-40B4-BE49-F238E27FC236}">
                <a16:creationId xmlns:a16="http://schemas.microsoft.com/office/drawing/2014/main" id="{8627E4F4-94E6-8F99-5278-78FD29DCBAEA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7446632" y="3713362"/>
            <a:ext cx="1828800" cy="1828800"/>
          </a:xfrm>
          <a:prstGeom prst="rect">
            <a:avLst/>
          </a:prstGeom>
        </p:spPr>
      </p:pic>
      <p:pic>
        <p:nvPicPr>
          <p:cNvPr id="53" name="cube_compressed">
            <a:hlinkClick r:id="" action="ppaction://media"/>
            <a:extLst>
              <a:ext uri="{FF2B5EF4-FFF2-40B4-BE49-F238E27FC236}">
                <a16:creationId xmlns:a16="http://schemas.microsoft.com/office/drawing/2014/main" id="{3A1C7B68-B5DB-5115-E8FD-8BE4F928D955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637221" y="3705648"/>
            <a:ext cx="1828800" cy="1828800"/>
          </a:xfrm>
          <a:prstGeom prst="rect">
            <a:avLst/>
          </a:prstGeom>
        </p:spPr>
      </p:pic>
      <p:pic>
        <p:nvPicPr>
          <p:cNvPr id="54" name="cup_compressed">
            <a:hlinkClick r:id="" action="ppaction://media"/>
            <a:extLst>
              <a:ext uri="{FF2B5EF4-FFF2-40B4-BE49-F238E27FC236}">
                <a16:creationId xmlns:a16="http://schemas.microsoft.com/office/drawing/2014/main" id="{DD2A42DE-59BB-70E7-0A57-5CD2D037264C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3055256" y="1086834"/>
            <a:ext cx="1828800" cy="1828800"/>
          </a:xfrm>
          <a:prstGeom prst="rect">
            <a:avLst/>
          </a:prstGeom>
        </p:spPr>
      </p:pic>
      <p:pic>
        <p:nvPicPr>
          <p:cNvPr id="55" name="dinosaur_compressed">
            <a:hlinkClick r:id="" action="ppaction://media"/>
            <a:extLst>
              <a:ext uri="{FF2B5EF4-FFF2-40B4-BE49-F238E27FC236}">
                <a16:creationId xmlns:a16="http://schemas.microsoft.com/office/drawing/2014/main" id="{60015773-38EB-BEEC-DCE2-4408EAC56549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7441597" y="1086834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7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75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073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86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05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23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607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3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16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474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0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</p:cTn>
                <p:tgtEl>
                  <p:spTgt spid="5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video>
              <p:cMediaNode>
                <p:cTn id="37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</p:cTn>
                <p:tgtEl>
                  <p:spTgt spid="47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video>
              <p:cMediaNode>
                <p:cTn id="49" fill="hold" display="0">
                  <p:stCondLst>
                    <p:cond delay="indefinite"/>
                  </p:stCondLst>
                </p:cTn>
                <p:tgtEl>
                  <p:spTgt spid="51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video>
              <p:cMediaNode>
                <p:cTn id="55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video>
              <p:cMediaNode>
                <p:cTn id="61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video>
              <p:cMediaNode>
                <p:cTn id="67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video>
              <p:cMediaNode>
                <p:cTn id="73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video>
              <p:cMediaNode>
                <p:cTn id="79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4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57" objId="3"/>
        <p14:playEvt time="63" objId="4"/>
        <p14:playEvt time="66" objId="5"/>
        <p14:playEvt time="69" objId="6"/>
        <p14:playEvt time="131" objId="8"/>
        <p14:playEvt time="577" objId="10"/>
        <p14:playEvt time="580" objId="11"/>
        <p14:playEvt time="583" objId="24"/>
        <p14:playEvt time="588" objId="25"/>
        <p14:playEvt time="593" objId="26"/>
        <p14:stopEvt time="7645" objId="3"/>
        <p14:stopEvt time="7645" objId="4"/>
        <p14:stopEvt time="7645" objId="5"/>
        <p14:stopEvt time="7645" objId="6"/>
        <p14:stopEvt time="7645" objId="8"/>
        <p14:stopEvt time="7645" objId="10"/>
        <p14:stopEvt time="7645" objId="11"/>
        <p14:stopEvt time="7645" objId="24"/>
        <p14:stopEvt time="7645" objId="25"/>
        <p14:stopEvt time="7645" objId="26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9ED1F2-925C-BFB4-CB42-BB39ADB28085}"/>
                  </a:ext>
                </a:extLst>
              </p:cNvPr>
              <p:cNvSpPr txBox="1"/>
              <p:nvPr/>
            </p:nvSpPr>
            <p:spPr>
              <a:xfrm>
                <a:off x="727612" y="322954"/>
                <a:ext cx="10736769" cy="1305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𝓓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(</m:t>
                    </m:r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𝓡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zh-CN" altLang="en-US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𝓞</m:t>
                    </m:r>
                    <m:r>
                      <a:rPr lang="en-US" altLang="zh-CN" sz="2800" b="1" i="0" dirty="0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) </m:t>
                    </m:r>
                  </m:oMath>
                </a14:m>
                <a:r>
                  <a:rPr lang="en-US" altLang="zh-CN" sz="2800" b="1" dirty="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Grasp: A Unified Representation of Robot and Object Interaction for Cross-Embodiment Dexterous Grasping</a:t>
                </a:r>
                <a:endParaRPr lang="zh-CN" altLang="en-US" sz="2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9ED1F2-925C-BFB4-CB42-BB39ADB28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612" y="322954"/>
                <a:ext cx="10736769" cy="1305165"/>
              </a:xfrm>
              <a:prstGeom prst="rect">
                <a:avLst/>
              </a:prstGeom>
              <a:blipFill>
                <a:blip r:embed="rId3"/>
                <a:stretch>
                  <a:fillRect r="-1022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151C05A-A1DF-CC59-9BCB-EDCA9FE96361}"/>
              </a:ext>
            </a:extLst>
          </p:cNvPr>
          <p:cNvSpPr txBox="1"/>
          <p:nvPr/>
        </p:nvSpPr>
        <p:spPr>
          <a:xfrm>
            <a:off x="2112685" y="1628119"/>
            <a:ext cx="7966622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Zhenyu Wei∗, Zhixuan Xu∗, Jingxiang Guo, Yiwen Hou, Chongkai Gao, Zhehao Cai,</a:t>
            </a:r>
            <a:r>
              <a:rPr lang="zh-CN" altLang="en-US" sz="2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Jiayu Luo, Lin Shao</a:t>
            </a:r>
            <a:endParaRPr lang="zh-CN" altLang="en-US" sz="22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6" name="Picture 2" descr="National University of Singapore | King's College London">
            <a:extLst>
              <a:ext uri="{FF2B5EF4-FFF2-40B4-BE49-F238E27FC236}">
                <a16:creationId xmlns:a16="http://schemas.microsoft.com/office/drawing/2014/main" id="{5A4A8AA7-1D75-C91E-E1B2-2D95722565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2"/>
          <a:stretch/>
        </p:blipFill>
        <p:spPr bwMode="auto">
          <a:xfrm>
            <a:off x="307552" y="5590892"/>
            <a:ext cx="1776875" cy="94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81F38DD-584F-36DA-2E86-14B65B775D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082" y="5481355"/>
            <a:ext cx="3179465" cy="104522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6A092-8FE6-1182-4225-48EA609143FF}"/>
              </a:ext>
            </a:extLst>
          </p:cNvPr>
          <p:cNvSpPr txBox="1"/>
          <p:nvPr/>
        </p:nvSpPr>
        <p:spPr>
          <a:xfrm>
            <a:off x="2483664" y="3018663"/>
            <a:ext cx="72246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Thank you for your attention!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0FF109-3F5E-25DC-4420-320C0461299F}"/>
              </a:ext>
            </a:extLst>
          </p:cNvPr>
          <p:cNvSpPr txBox="1"/>
          <p:nvPr/>
        </p:nvSpPr>
        <p:spPr>
          <a:xfrm>
            <a:off x="10167502" y="4409453"/>
            <a:ext cx="1849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videos and materials: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8D16D9-A7F7-53B1-195C-F10C9AEA00D2}"/>
              </a:ext>
            </a:extLst>
          </p:cNvPr>
          <p:cNvSpPr txBox="1"/>
          <p:nvPr/>
        </p:nvSpPr>
        <p:spPr>
          <a:xfrm>
            <a:off x="8225916" y="6508561"/>
            <a:ext cx="4036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zh-CN" sz="1600" dirty="0"/>
              <a:t>https://nus-lins-lab.github.io/drograspweb/</a:t>
            </a:r>
            <a:endParaRPr lang="zh-CN" altLang="en-U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0E81638-C2E0-340D-668B-17AB9E88F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725" y="4990468"/>
            <a:ext cx="1584723" cy="158472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ABCE05C-1932-E604-BAF3-EBD40B2CC3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t="39565" r="14638" b="39841"/>
          <a:stretch/>
        </p:blipFill>
        <p:spPr bwMode="auto">
          <a:xfrm>
            <a:off x="5560456" y="5616293"/>
            <a:ext cx="2486535" cy="7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5FE95641-BEBA-59CC-1F14-6CA2AB485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5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B0CB7A0-48BC-1B02-D445-EB7984507F06}"/>
              </a:ext>
            </a:extLst>
          </p:cNvPr>
          <p:cNvSpPr txBox="1"/>
          <p:nvPr/>
        </p:nvSpPr>
        <p:spPr>
          <a:xfrm>
            <a:off x="904184" y="643865"/>
            <a:ext cx="10201618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Dexterous grasping poses a challenge due to the </a:t>
            </a:r>
            <a:r>
              <a:rPr lang="en-US" altLang="zh-CN" sz="2800" b="1" dirty="0">
                <a:solidFill>
                  <a:srgbClr val="FF9547"/>
                </a:solidFill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precise interaction </a:t>
            </a:r>
            <a:r>
              <a:rPr lang="en-US" altLang="zh-CN" sz="2800" b="1" dirty="0"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required between the robotic hand and the object.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C1C5A8-4B9F-9A88-00E8-3E8FA835F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63" y="2626247"/>
            <a:ext cx="6852074" cy="2908803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48C5B8-62AA-09ED-C88C-F9E75BC08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2124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0CB7A0-48BC-1B02-D445-EB7984507F06}"/>
                  </a:ext>
                </a:extLst>
              </p:cNvPr>
              <p:cNvSpPr txBox="1"/>
              <p:nvPr/>
            </p:nvSpPr>
            <p:spPr>
              <a:xfrm>
                <a:off x="2084234" y="4024727"/>
                <a:ext cx="8023532" cy="1423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We propose </a:t>
                </a:r>
                <a14:m>
                  <m:oMath xmlns:m="http://schemas.openxmlformats.org/officeDocument/2006/math">
                    <m:r>
                      <a:rPr lang="zh-CN" altLang="en-US" sz="2800" b="1" dirty="0" smtClean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𝓓</m:t>
                    </m:r>
                    <m:r>
                      <a:rPr lang="en-US" altLang="zh-CN" sz="28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(</m:t>
                    </m:r>
                    <m:r>
                      <a:rPr lang="zh-CN" altLang="en-US" sz="28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𝓡</m:t>
                    </m:r>
                    <m:r>
                      <a:rPr lang="en-US" altLang="zh-CN" sz="28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zh-CN" altLang="en-US" sz="28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𝓞</m:t>
                    </m:r>
                    <m:r>
                      <a:rPr lang="en-US" altLang="zh-CN" sz="2800" b="1" dirty="0">
                        <a:solidFill>
                          <a:srgbClr val="66C0FF"/>
                        </a:solidFill>
                        <a:effectLst>
                          <a:outerShdw blurRad="50800" dist="63500" dir="3600000" algn="ctr" rotWithShape="0">
                            <a:srgbClr val="66C0FF">
                              <a:alpha val="43000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) </m:t>
                    </m:r>
                  </m:oMath>
                </a14:m>
                <a:r>
                  <a:rPr lang="en-US" altLang="zh-CN" sz="3200" b="1" dirty="0">
                    <a:solidFill>
                      <a:srgbClr val="66C0FF"/>
                    </a:solidFill>
                    <a:effectLst>
                      <a:outerShdw blurRad="50800" dist="63500" dir="3600000" algn="ctr" rotWithShape="0">
                        <a:srgbClr val="66C0FF">
                          <a:alpha val="43000"/>
                        </a:srgb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</a:rPr>
                  <a:t>Grasp</a:t>
                </a:r>
                <a:r>
                  <a:rPr lang="en-US" altLang="zh-CN" sz="2800" b="1" dirty="0">
                    <a:solidFill>
                      <a:srgbClr val="66C0FF"/>
                    </a:solidFill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2800" b="1" dirty="0"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framework, capturing the relationship between the robot and the object.</a:t>
                </a: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0CB7A0-48BC-1B02-D445-EB7984507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234" y="4024727"/>
                <a:ext cx="8023532" cy="1423467"/>
              </a:xfrm>
              <a:prstGeom prst="rect">
                <a:avLst/>
              </a:prstGeom>
              <a:blipFill>
                <a:blip r:embed="rId3"/>
                <a:stretch>
                  <a:fillRect l="-159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E74FCB5-4FCB-3059-E267-2514A0A11277}"/>
              </a:ext>
            </a:extLst>
          </p:cNvPr>
          <p:cNvSpPr txBox="1"/>
          <p:nvPr/>
        </p:nvSpPr>
        <p:spPr>
          <a:xfrm>
            <a:off x="433465" y="3014688"/>
            <a:ext cx="280799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legreya" pitchFamily="2" charset="0"/>
                <a:ea typeface="微软雅黑" panose="020B0503020204020204" pitchFamily="34" charset="-122"/>
              </a:rPr>
              <a:t>robot-centric</a:t>
            </a:r>
            <a:endParaRPr lang="en-US" altLang="zh-CN" b="1" dirty="0">
              <a:solidFill>
                <a:srgbClr val="FF0000"/>
              </a:solidFill>
              <a:latin typeface="Alegreya" pitchFamily="2" charset="0"/>
              <a:ea typeface="微软雅黑" panose="020B0503020204020204" pitchFamily="34" charset="-122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B34F3C23-58F9-70B5-A968-FC13314D63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614" y="959705"/>
            <a:ext cx="2016882" cy="215868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53F54BC-9595-7EF6-1BC5-56A1F8729517}"/>
              </a:ext>
            </a:extLst>
          </p:cNvPr>
          <p:cNvGrpSpPr/>
          <p:nvPr/>
        </p:nvGrpSpPr>
        <p:grpSpPr>
          <a:xfrm>
            <a:off x="4863017" y="959705"/>
            <a:ext cx="2465965" cy="2162323"/>
            <a:chOff x="5168433" y="577707"/>
            <a:chExt cx="2286844" cy="210483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981F190-AD2E-421A-70F1-DC613398F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36"/>
            <a:stretch/>
          </p:blipFill>
          <p:spPr>
            <a:xfrm>
              <a:off x="6386601" y="577707"/>
              <a:ext cx="1068676" cy="2039088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FF11C4F4-1A84-6C0E-DB0A-ED291EF11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9317" t="24111" r="30840"/>
            <a:stretch/>
          </p:blipFill>
          <p:spPr>
            <a:xfrm>
              <a:off x="5168433" y="577707"/>
              <a:ext cx="814648" cy="2104833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D139932-C8A0-EF29-0335-C4AD40856560}"/>
              </a:ext>
            </a:extLst>
          </p:cNvPr>
          <p:cNvSpPr txBox="1"/>
          <p:nvPr/>
        </p:nvSpPr>
        <p:spPr>
          <a:xfrm>
            <a:off x="4204833" y="3019687"/>
            <a:ext cx="3751937" cy="679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legreya" pitchFamily="2" charset="0"/>
                <a:ea typeface="微软雅黑" panose="020B0503020204020204" pitchFamily="34" charset="-122"/>
              </a:rPr>
              <a:t>object-centric</a:t>
            </a:r>
            <a:endParaRPr lang="en-US" altLang="zh-CN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BB5ED3-70EA-F1DE-821B-1C6AB5A96D0A}"/>
              </a:ext>
            </a:extLst>
          </p:cNvPr>
          <p:cNvSpPr txBox="1"/>
          <p:nvPr/>
        </p:nvSpPr>
        <p:spPr>
          <a:xfrm>
            <a:off x="8673446" y="3014688"/>
            <a:ext cx="318585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rgbClr val="66C0FF"/>
                </a:solidFill>
                <a:effectLst>
                  <a:outerShdw blurRad="50800" dist="63500" dir="3600000" algn="ctr" rotWithShape="0">
                    <a:srgbClr val="66C0FF">
                      <a:alpha val="43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</a:rPr>
              <a:t>interaction-centric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EFDC42-D5B8-AC2E-2A7B-8E9C644C674F}"/>
              </a:ext>
            </a:extLst>
          </p:cNvPr>
          <p:cNvSpPr txBox="1"/>
          <p:nvPr/>
        </p:nvSpPr>
        <p:spPr>
          <a:xfrm>
            <a:off x="3373771" y="2708851"/>
            <a:ext cx="401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[1]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20BFBC-8CAD-1276-97D5-DDAE26022BE4}"/>
              </a:ext>
            </a:extLst>
          </p:cNvPr>
          <p:cNvSpPr txBox="1"/>
          <p:nvPr/>
        </p:nvSpPr>
        <p:spPr>
          <a:xfrm>
            <a:off x="7110533" y="2708851"/>
            <a:ext cx="436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[3]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60A344A-9865-F262-BC9A-AB105FBE18AA}"/>
              </a:ext>
            </a:extLst>
          </p:cNvPr>
          <p:cNvSpPr txBox="1"/>
          <p:nvPr/>
        </p:nvSpPr>
        <p:spPr>
          <a:xfrm>
            <a:off x="-21473" y="6027003"/>
            <a:ext cx="11880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[1] Xu et al. "Unidexgrasp: Universal robotic dexterous grasping via learning diverse proposal generation and goal-conditioned policy." Proceedings of the IEEE/CVF Conference on Computer Vision and Pattern Recognition. 2023.</a:t>
            </a:r>
          </a:p>
          <a:p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</a:rPr>
              <a:t>[2] </a:t>
            </a:r>
            <a:r>
              <a:rPr lang="en-US" altLang="zh-CN" sz="12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Shao et al. "Unigrasp: Learning a unified model to grasp with multifingered robotic hands." </a:t>
            </a:r>
            <a:r>
              <a:rPr lang="en-US" altLang="zh-CN" sz="1200" b="0" i="1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IEEE Robotics and Automation Letters</a:t>
            </a:r>
            <a:r>
              <a:rPr lang="en-US" altLang="zh-CN" sz="12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 5.2 (2020): 2286-2293.</a:t>
            </a:r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</a:rPr>
              <a:t>[3] </a:t>
            </a:r>
            <a:r>
              <a:rPr lang="en-US" altLang="zh-CN" sz="12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Li et al. "Gendexgrasp: Generalizable dexterous grasping." </a:t>
            </a:r>
            <a:r>
              <a:rPr lang="en-US" altLang="zh-CN" sz="1200" b="0" i="1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2023 IEEE International Conference on Robotics and Automation (ICRA)</a:t>
            </a:r>
            <a:r>
              <a:rPr lang="en-US" altLang="zh-CN" sz="12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. IEEE, 2023.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2DEEF90-7435-594F-5634-15E353F5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1026" name="Picture 2" descr="input">
            <a:extLst>
              <a:ext uri="{FF2B5EF4-FFF2-40B4-BE49-F238E27FC236}">
                <a16:creationId xmlns:a16="http://schemas.microsoft.com/office/drawing/2014/main" id="{3D37E532-48FA-C2D9-AC0C-CB1E5EBF76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2" r="1"/>
          <a:stretch/>
        </p:blipFill>
        <p:spPr bwMode="auto">
          <a:xfrm>
            <a:off x="299942" y="1090776"/>
            <a:ext cx="3076822" cy="198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1626C73-F5E6-67DE-4533-225B9C1B0717}"/>
              </a:ext>
            </a:extLst>
          </p:cNvPr>
          <p:cNvSpPr txBox="1"/>
          <p:nvPr/>
        </p:nvSpPr>
        <p:spPr>
          <a:xfrm>
            <a:off x="5741474" y="2708851"/>
            <a:ext cx="462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[2]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1086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DFEFC3-F236-8FC1-9818-7E44112D75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34344" r="9374" b="21060"/>
          <a:stretch/>
        </p:blipFill>
        <p:spPr>
          <a:xfrm>
            <a:off x="0" y="0"/>
            <a:ext cx="7843983" cy="6858001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865120" y="548640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3200400" y="548640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3548611" y="548640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5196840" y="1668780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DF0AEF5-4B6F-A83F-51B0-3C99BB700C18}"/>
              </a:ext>
            </a:extLst>
          </p:cNvPr>
          <p:cNvSpPr/>
          <p:nvPr/>
        </p:nvSpPr>
        <p:spPr>
          <a:xfrm>
            <a:off x="1256298" y="5151966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1856200" y="5319606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1037089" y="6166273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1843731" y="624331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7E7F3A1-42A2-3254-300C-C8533FA37FA2}"/>
                  </a:ext>
                </a:extLst>
              </p:cNvPr>
              <p:cNvSpPr txBox="1"/>
              <p:nvPr/>
            </p:nvSpPr>
            <p:spPr>
              <a:xfrm>
                <a:off x="8327479" y="2828835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7E7F3A1-42A2-3254-300C-C8533FA37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7479" y="2828835"/>
                <a:ext cx="3417832" cy="1200329"/>
              </a:xfrm>
              <a:prstGeom prst="rect">
                <a:avLst/>
              </a:prstGeom>
              <a:blipFill>
                <a:blip r:embed="rId4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FF0DB2C-507F-52C3-C989-9F372239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05F519A6-AF09-69C3-A59F-D3E9B27DFF0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rcRect t="57620" r="63057" b="21060"/>
          <a:stretch/>
        </p:blipFill>
        <p:spPr>
          <a:xfrm>
            <a:off x="0" y="0"/>
            <a:ext cx="676656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8CCBBAF-06E5-332F-5BAD-9CEE17EA07B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7000"/>
          </a:blip>
          <a:srcRect t="57871" r="63116" b="21072"/>
          <a:stretch/>
        </p:blipFill>
        <p:spPr>
          <a:xfrm>
            <a:off x="0" y="0"/>
            <a:ext cx="6763746" cy="68580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289886" y="5183985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2150686" y="436131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2450637" y="371059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3119427" y="4172449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DF0AEF5-4B6F-A83F-51B0-3C99BB700C18}"/>
              </a:ext>
            </a:extLst>
          </p:cNvPr>
          <p:cNvSpPr/>
          <p:nvPr/>
        </p:nvSpPr>
        <p:spPr>
          <a:xfrm>
            <a:off x="2950017" y="3429000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4088168" y="383716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2457526" y="569710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3920528" y="586474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592659-714A-DEFC-D13D-D8D126E2B9EE}"/>
              </a:ext>
            </a:extLst>
          </p:cNvPr>
          <p:cNvSpPr txBox="1"/>
          <p:nvPr/>
        </p:nvSpPr>
        <p:spPr>
          <a:xfrm>
            <a:off x="2587060" y="4062488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667567-EB74-6C25-67A0-64584F9DED78}"/>
              </a:ext>
            </a:extLst>
          </p:cNvPr>
          <p:cNvSpPr txBox="1"/>
          <p:nvPr/>
        </p:nvSpPr>
        <p:spPr>
          <a:xfrm>
            <a:off x="1864815" y="3410492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CA791A-902B-EFE1-B66F-ED82FB1A76D2}"/>
              </a:ext>
            </a:extLst>
          </p:cNvPr>
          <p:cNvSpPr txBox="1"/>
          <p:nvPr/>
        </p:nvSpPr>
        <p:spPr>
          <a:xfrm>
            <a:off x="1517225" y="4222757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0B57F5-2073-1E3A-6762-161EDDF314C2}"/>
              </a:ext>
            </a:extLst>
          </p:cNvPr>
          <p:cNvSpPr txBox="1"/>
          <p:nvPr/>
        </p:nvSpPr>
        <p:spPr>
          <a:xfrm>
            <a:off x="1640100" y="5090015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0C3854A0-39EB-0D68-E2D1-024682BB0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177326"/>
              </p:ext>
            </p:extLst>
          </p:nvPr>
        </p:nvGraphicFramePr>
        <p:xfrm>
          <a:off x="8548149" y="2601578"/>
          <a:ext cx="2179260" cy="221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4815">
                  <a:extLst>
                    <a:ext uri="{9D8B030D-6E8A-4147-A177-3AD203B41FA5}">
                      <a16:colId xmlns:a16="http://schemas.microsoft.com/office/drawing/2014/main" val="2592551109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1990599011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3076317155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4120713458"/>
                    </a:ext>
                  </a:extLst>
                </a:gridCol>
              </a:tblGrid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8476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3764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28558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6348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38D64CBD-92A7-1481-C36F-E00E6482F906}"/>
              </a:ext>
            </a:extLst>
          </p:cNvPr>
          <p:cNvSpPr txBox="1"/>
          <p:nvPr/>
        </p:nvSpPr>
        <p:spPr>
          <a:xfrm>
            <a:off x="7820796" y="260353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E65C13B-0247-B841-7893-EB2D944D6059}"/>
              </a:ext>
            </a:extLst>
          </p:cNvPr>
          <p:cNvSpPr txBox="1"/>
          <p:nvPr/>
        </p:nvSpPr>
        <p:spPr>
          <a:xfrm>
            <a:off x="7805803" y="3172853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38E5C1C-7202-6785-69CE-F5EC8EFEB7EB}"/>
              </a:ext>
            </a:extLst>
          </p:cNvPr>
          <p:cNvSpPr txBox="1"/>
          <p:nvPr/>
        </p:nvSpPr>
        <p:spPr>
          <a:xfrm>
            <a:off x="7797995" y="3721039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2A2ABE-0667-4C27-9C3E-58A6B15815E7}"/>
              </a:ext>
            </a:extLst>
          </p:cNvPr>
          <p:cNvSpPr txBox="1"/>
          <p:nvPr/>
        </p:nvSpPr>
        <p:spPr>
          <a:xfrm>
            <a:off x="7812279" y="4266101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F57BE88-A177-AC6A-1BC7-E970121B02CA}"/>
              </a:ext>
            </a:extLst>
          </p:cNvPr>
          <p:cNvSpPr txBox="1"/>
          <p:nvPr/>
        </p:nvSpPr>
        <p:spPr>
          <a:xfrm>
            <a:off x="8465715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E3742D1-1E30-0979-F086-1FEBA3F60017}"/>
              </a:ext>
            </a:extLst>
          </p:cNvPr>
          <p:cNvSpPr txBox="1"/>
          <p:nvPr/>
        </p:nvSpPr>
        <p:spPr>
          <a:xfrm>
            <a:off x="9014520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17F640D-08A4-3FBD-2C41-BB78E83A0ACC}"/>
              </a:ext>
            </a:extLst>
          </p:cNvPr>
          <p:cNvSpPr txBox="1"/>
          <p:nvPr/>
        </p:nvSpPr>
        <p:spPr>
          <a:xfrm>
            <a:off x="9554427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01A5323-F6D3-F69A-07CD-3A0D33965008}"/>
              </a:ext>
            </a:extLst>
          </p:cNvPr>
          <p:cNvSpPr txBox="1"/>
          <p:nvPr/>
        </p:nvSpPr>
        <p:spPr>
          <a:xfrm>
            <a:off x="10093818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1FB31BD-4302-B222-C069-1FE3336DA22B}"/>
              </a:ext>
            </a:extLst>
          </p:cNvPr>
          <p:cNvSpPr txBox="1"/>
          <p:nvPr/>
        </p:nvSpPr>
        <p:spPr>
          <a:xfrm>
            <a:off x="2748306" y="2983288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B704AE-5ADD-3D3A-C528-1797C29D4B5F}"/>
              </a:ext>
            </a:extLst>
          </p:cNvPr>
          <p:cNvSpPr txBox="1"/>
          <p:nvPr/>
        </p:nvSpPr>
        <p:spPr>
          <a:xfrm>
            <a:off x="4176859" y="343777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EFDBE54-9032-77B6-487E-2268939A9A91}"/>
              </a:ext>
            </a:extLst>
          </p:cNvPr>
          <p:cNvSpPr txBox="1"/>
          <p:nvPr/>
        </p:nvSpPr>
        <p:spPr>
          <a:xfrm>
            <a:off x="2125732" y="5948613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FEC396A-6F1D-41FE-56A5-55E1528BD6B6}"/>
              </a:ext>
            </a:extLst>
          </p:cNvPr>
          <p:cNvSpPr txBox="1"/>
          <p:nvPr/>
        </p:nvSpPr>
        <p:spPr>
          <a:xfrm>
            <a:off x="4112609" y="6005792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ADFA34C-6671-882C-7A7F-2DE4C276884E}"/>
                  </a:ext>
                </a:extLst>
              </p:cNvPr>
              <p:cNvSpPr txBox="1"/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ADFA34C-6671-882C-7A7F-2DE4C2768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blipFill>
                <a:blip r:embed="rId5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1448BB2-C1BB-09B7-51E4-282E5EFF2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702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 advClick="0" advTm="1000">
        <p159:morph option="byObject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CCBBAF-06E5-332F-5BAD-9CEE17EA07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rcRect t="57871" r="63116" b="21072"/>
          <a:stretch/>
        </p:blipFill>
        <p:spPr>
          <a:xfrm>
            <a:off x="2814" y="-17782"/>
            <a:ext cx="6763746" cy="687578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289886" y="5183985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2150686" y="436131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2450637" y="371059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solidFill>
                  <a:schemeClr val="bg1"/>
                </a:solidFill>
              </a:ln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2AA1E28-1F2F-5172-4948-73E8BDC1DB2A}"/>
              </a:ext>
            </a:extLst>
          </p:cNvPr>
          <p:cNvCxnSpPr>
            <a:cxnSpLocks/>
          </p:cNvCxnSpPr>
          <p:nvPr/>
        </p:nvCxnSpPr>
        <p:spPr>
          <a:xfrm flipH="1" flipV="1">
            <a:off x="3119427" y="3592749"/>
            <a:ext cx="165870" cy="768563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1861F6C-AA50-B109-1EBF-EB0DE6F7F403}"/>
              </a:ext>
            </a:extLst>
          </p:cNvPr>
          <p:cNvCxnSpPr>
            <a:cxnSpLocks/>
          </p:cNvCxnSpPr>
          <p:nvPr/>
        </p:nvCxnSpPr>
        <p:spPr>
          <a:xfrm flipV="1">
            <a:off x="3285297" y="3988676"/>
            <a:ext cx="970511" cy="372636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4CCF22E-7C11-8B7E-0CE1-052E3DA09070}"/>
              </a:ext>
            </a:extLst>
          </p:cNvPr>
          <p:cNvCxnSpPr>
            <a:cxnSpLocks/>
          </p:cNvCxnSpPr>
          <p:nvPr/>
        </p:nvCxnSpPr>
        <p:spPr>
          <a:xfrm>
            <a:off x="3285297" y="4361312"/>
            <a:ext cx="802871" cy="1671072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52BE014-4C3C-C16B-4638-2E82BDB27A6E}"/>
              </a:ext>
            </a:extLst>
          </p:cNvPr>
          <p:cNvCxnSpPr>
            <a:cxnSpLocks/>
          </p:cNvCxnSpPr>
          <p:nvPr/>
        </p:nvCxnSpPr>
        <p:spPr>
          <a:xfrm flipH="1">
            <a:off x="2625166" y="4361312"/>
            <a:ext cx="660131" cy="1503432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60B8951C-C584-12B6-8535-3E40C20560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030378"/>
              </p:ext>
            </p:extLst>
          </p:nvPr>
        </p:nvGraphicFramePr>
        <p:xfrm>
          <a:off x="8548149" y="2601578"/>
          <a:ext cx="2179260" cy="221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4815">
                  <a:extLst>
                    <a:ext uri="{9D8B030D-6E8A-4147-A177-3AD203B41FA5}">
                      <a16:colId xmlns:a16="http://schemas.microsoft.com/office/drawing/2014/main" val="2592551109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1990599011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3076317155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4120713458"/>
                    </a:ext>
                  </a:extLst>
                </a:gridCol>
              </a:tblGrid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8476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3764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28558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6348"/>
                  </a:ext>
                </a:extLst>
              </a:tr>
            </a:tbl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id="{9C0202A8-CD37-8303-562A-E179DA80D561}"/>
              </a:ext>
            </a:extLst>
          </p:cNvPr>
          <p:cNvSpPr txBox="1"/>
          <p:nvPr/>
        </p:nvSpPr>
        <p:spPr>
          <a:xfrm>
            <a:off x="7820796" y="260353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BCD65C-BF48-5681-EF3F-24491E27C711}"/>
              </a:ext>
            </a:extLst>
          </p:cNvPr>
          <p:cNvSpPr txBox="1"/>
          <p:nvPr/>
        </p:nvSpPr>
        <p:spPr>
          <a:xfrm>
            <a:off x="7805803" y="3172853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10DAF81-D0DD-8F6F-1B75-CB008572C328}"/>
              </a:ext>
            </a:extLst>
          </p:cNvPr>
          <p:cNvSpPr txBox="1"/>
          <p:nvPr/>
        </p:nvSpPr>
        <p:spPr>
          <a:xfrm>
            <a:off x="7797995" y="3721039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8486124-F5C5-81AA-8E75-ED63DAE7ADD1}"/>
              </a:ext>
            </a:extLst>
          </p:cNvPr>
          <p:cNvSpPr txBox="1"/>
          <p:nvPr/>
        </p:nvSpPr>
        <p:spPr>
          <a:xfrm>
            <a:off x="7812279" y="4266101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1062BC2-9458-25D9-987E-526EE0846C17}"/>
              </a:ext>
            </a:extLst>
          </p:cNvPr>
          <p:cNvSpPr txBox="1"/>
          <p:nvPr/>
        </p:nvSpPr>
        <p:spPr>
          <a:xfrm>
            <a:off x="8465715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E2D56C2-97CB-09D0-3789-954329B0C74C}"/>
              </a:ext>
            </a:extLst>
          </p:cNvPr>
          <p:cNvSpPr txBox="1"/>
          <p:nvPr/>
        </p:nvSpPr>
        <p:spPr>
          <a:xfrm>
            <a:off x="9014520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A1537E6-8803-4CA7-653A-4107D97BAFEE}"/>
              </a:ext>
            </a:extLst>
          </p:cNvPr>
          <p:cNvSpPr txBox="1"/>
          <p:nvPr/>
        </p:nvSpPr>
        <p:spPr>
          <a:xfrm>
            <a:off x="9554427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D6BD6D8-81D8-8508-6F86-D2420647C1A1}"/>
              </a:ext>
            </a:extLst>
          </p:cNvPr>
          <p:cNvSpPr txBox="1"/>
          <p:nvPr/>
        </p:nvSpPr>
        <p:spPr>
          <a:xfrm>
            <a:off x="10093818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E7D949D-5F62-76D2-52BB-27044DF540A4}"/>
              </a:ext>
            </a:extLst>
          </p:cNvPr>
          <p:cNvSpPr txBox="1"/>
          <p:nvPr/>
        </p:nvSpPr>
        <p:spPr>
          <a:xfrm>
            <a:off x="2587060" y="4062488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D246BF3-3A2D-623F-10ED-239ED0A8DFE1}"/>
              </a:ext>
            </a:extLst>
          </p:cNvPr>
          <p:cNvSpPr txBox="1"/>
          <p:nvPr/>
        </p:nvSpPr>
        <p:spPr>
          <a:xfrm>
            <a:off x="4176859" y="343777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>
                      <a:alpha val="99000"/>
                    </a:schemeClr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ln w="12700">
                <a:solidFill>
                  <a:schemeClr val="bg1">
                    <a:alpha val="99000"/>
                  </a:schemeClr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6DE3304-4881-C169-685D-D257F27BC032}"/>
              </a:ext>
            </a:extLst>
          </p:cNvPr>
          <p:cNvSpPr txBox="1"/>
          <p:nvPr/>
        </p:nvSpPr>
        <p:spPr>
          <a:xfrm>
            <a:off x="2125732" y="5948613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2792BA0-7410-4A3F-48C5-F86FFF3B046D}"/>
              </a:ext>
            </a:extLst>
          </p:cNvPr>
          <p:cNvSpPr txBox="1"/>
          <p:nvPr/>
        </p:nvSpPr>
        <p:spPr>
          <a:xfrm>
            <a:off x="4112609" y="6005792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AF217C95-6F1B-1461-EC5E-02DF398FC33F}"/>
                  </a:ext>
                </a:extLst>
              </p:cNvPr>
              <p:cNvSpPr txBox="1"/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AF217C95-6F1B-1461-EC5E-02DF398FC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blipFill>
                <a:blip r:embed="rId4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3119427" y="4172449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4088168" y="383716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2457526" y="569710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3920528" y="586474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solidFill>
                  <a:schemeClr val="bg1"/>
                </a:solidFill>
              </a:ln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50AA568-4816-27DA-3AA2-052084EE22F6}"/>
              </a:ext>
            </a:extLst>
          </p:cNvPr>
          <p:cNvSpPr/>
          <p:nvPr/>
        </p:nvSpPr>
        <p:spPr>
          <a:xfrm>
            <a:off x="2950017" y="3429000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27FCA0-CF5E-E8D6-6CD4-88DFC645FD44}"/>
              </a:ext>
            </a:extLst>
          </p:cNvPr>
          <p:cNvSpPr txBox="1"/>
          <p:nvPr/>
        </p:nvSpPr>
        <p:spPr>
          <a:xfrm>
            <a:off x="2748306" y="2983288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6AC0B38-B1E3-32D3-86A4-6235F975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85413"/>
      </p:ext>
    </p:extLst>
  </p:cSld>
  <p:clrMapOvr>
    <a:masterClrMapping/>
  </p:clrMapOvr>
  <p:transition advClick="0" advTm="5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CCBBAF-06E5-332F-5BAD-9CEE17EA07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rcRect t="57871" r="63116" b="21072"/>
          <a:stretch/>
        </p:blipFill>
        <p:spPr>
          <a:xfrm>
            <a:off x="2814" y="-17782"/>
            <a:ext cx="6763746" cy="687578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289886" y="5183985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2150686" y="436131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3119427" y="4172449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2AA1E28-1F2F-5172-4948-73E8BDC1DB2A}"/>
              </a:ext>
            </a:extLst>
          </p:cNvPr>
          <p:cNvCxnSpPr>
            <a:cxnSpLocks/>
          </p:cNvCxnSpPr>
          <p:nvPr/>
        </p:nvCxnSpPr>
        <p:spPr>
          <a:xfrm flipV="1">
            <a:off x="2625166" y="3592749"/>
            <a:ext cx="494261" cy="276518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1861F6C-AA50-B109-1EBF-EB0DE6F7F403}"/>
              </a:ext>
            </a:extLst>
          </p:cNvPr>
          <p:cNvCxnSpPr>
            <a:cxnSpLocks/>
          </p:cNvCxnSpPr>
          <p:nvPr/>
        </p:nvCxnSpPr>
        <p:spPr>
          <a:xfrm>
            <a:off x="2586567" y="3869267"/>
            <a:ext cx="1669241" cy="119409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4CCF22E-7C11-8B7E-0CE1-052E3DA09070}"/>
              </a:ext>
            </a:extLst>
          </p:cNvPr>
          <p:cNvCxnSpPr>
            <a:cxnSpLocks/>
          </p:cNvCxnSpPr>
          <p:nvPr/>
        </p:nvCxnSpPr>
        <p:spPr>
          <a:xfrm>
            <a:off x="2586567" y="3869267"/>
            <a:ext cx="1501601" cy="2163117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52BE014-4C3C-C16B-4638-2E82BDB27A6E}"/>
              </a:ext>
            </a:extLst>
          </p:cNvPr>
          <p:cNvCxnSpPr>
            <a:cxnSpLocks/>
          </p:cNvCxnSpPr>
          <p:nvPr/>
        </p:nvCxnSpPr>
        <p:spPr>
          <a:xfrm>
            <a:off x="2625166" y="3869267"/>
            <a:ext cx="0" cy="1995477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8EF5938-FC80-9699-535F-0002435AE122}"/>
                  </a:ext>
                </a:extLst>
              </p:cNvPr>
              <p:cNvSpPr txBox="1"/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8EF5938-FC80-9699-535F-0002435AE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blipFill>
                <a:blip r:embed="rId4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文本框 32">
            <a:extLst>
              <a:ext uri="{FF2B5EF4-FFF2-40B4-BE49-F238E27FC236}">
                <a16:creationId xmlns:a16="http://schemas.microsoft.com/office/drawing/2014/main" id="{989B2B90-BBB4-716C-37EB-D82580765FED}"/>
              </a:ext>
            </a:extLst>
          </p:cNvPr>
          <p:cNvSpPr txBox="1"/>
          <p:nvPr/>
        </p:nvSpPr>
        <p:spPr>
          <a:xfrm>
            <a:off x="7820796" y="260353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EC96D24-EFD7-CD1D-C747-54B6F73BC1EC}"/>
              </a:ext>
            </a:extLst>
          </p:cNvPr>
          <p:cNvSpPr txBox="1"/>
          <p:nvPr/>
        </p:nvSpPr>
        <p:spPr>
          <a:xfrm>
            <a:off x="7805803" y="3172853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AD8FF0F-E0F9-8918-CD74-4CDF53E4521E}"/>
              </a:ext>
            </a:extLst>
          </p:cNvPr>
          <p:cNvSpPr txBox="1"/>
          <p:nvPr/>
        </p:nvSpPr>
        <p:spPr>
          <a:xfrm>
            <a:off x="7797995" y="3721039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847BCCF-7F43-10D4-FAB6-F8128C5D2FF5}"/>
              </a:ext>
            </a:extLst>
          </p:cNvPr>
          <p:cNvSpPr txBox="1"/>
          <p:nvPr/>
        </p:nvSpPr>
        <p:spPr>
          <a:xfrm>
            <a:off x="7812279" y="4266101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26B6FC5-A74D-F1D0-16DE-B14232A6D9DB}"/>
              </a:ext>
            </a:extLst>
          </p:cNvPr>
          <p:cNvSpPr txBox="1"/>
          <p:nvPr/>
        </p:nvSpPr>
        <p:spPr>
          <a:xfrm>
            <a:off x="8465715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F13233-A4BD-3847-E9F8-F5B2AB56387D}"/>
              </a:ext>
            </a:extLst>
          </p:cNvPr>
          <p:cNvSpPr txBox="1"/>
          <p:nvPr/>
        </p:nvSpPr>
        <p:spPr>
          <a:xfrm>
            <a:off x="9014520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41D146C-ABE6-8303-7D1F-E2EF4BFA6952}"/>
              </a:ext>
            </a:extLst>
          </p:cNvPr>
          <p:cNvSpPr txBox="1"/>
          <p:nvPr/>
        </p:nvSpPr>
        <p:spPr>
          <a:xfrm>
            <a:off x="9554427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0F11815-2905-E114-14D4-76470A1C1571}"/>
              </a:ext>
            </a:extLst>
          </p:cNvPr>
          <p:cNvSpPr txBox="1"/>
          <p:nvPr/>
        </p:nvSpPr>
        <p:spPr>
          <a:xfrm>
            <a:off x="10093818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C29EE49-DE4A-DA13-492A-E8B9AB452440}"/>
              </a:ext>
            </a:extLst>
          </p:cNvPr>
          <p:cNvSpPr txBox="1"/>
          <p:nvPr/>
        </p:nvSpPr>
        <p:spPr>
          <a:xfrm>
            <a:off x="1864815" y="3410492"/>
            <a:ext cx="76847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EB72A91-2055-EEDA-E7AC-1B500D729115}"/>
              </a:ext>
            </a:extLst>
          </p:cNvPr>
          <p:cNvSpPr txBox="1"/>
          <p:nvPr/>
        </p:nvSpPr>
        <p:spPr>
          <a:xfrm>
            <a:off x="2748306" y="2983288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B366DB3-2758-C41D-EF33-A88ECBDB087C}"/>
              </a:ext>
            </a:extLst>
          </p:cNvPr>
          <p:cNvSpPr txBox="1"/>
          <p:nvPr/>
        </p:nvSpPr>
        <p:spPr>
          <a:xfrm>
            <a:off x="4176859" y="3437774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A1EF69A-9915-409A-6C66-9834F94832F4}"/>
              </a:ext>
            </a:extLst>
          </p:cNvPr>
          <p:cNvSpPr txBox="1"/>
          <p:nvPr/>
        </p:nvSpPr>
        <p:spPr>
          <a:xfrm>
            <a:off x="2125732" y="5948613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80D93E1-F8C8-15A6-B20E-2EC3BE8F12A8}"/>
              </a:ext>
            </a:extLst>
          </p:cNvPr>
          <p:cNvSpPr txBox="1"/>
          <p:nvPr/>
        </p:nvSpPr>
        <p:spPr>
          <a:xfrm>
            <a:off x="4112609" y="6005792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2450637" y="371059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DF0AEF5-4B6F-A83F-51B0-3C99BB700C18}"/>
              </a:ext>
            </a:extLst>
          </p:cNvPr>
          <p:cNvSpPr/>
          <p:nvPr/>
        </p:nvSpPr>
        <p:spPr>
          <a:xfrm>
            <a:off x="2950017" y="3429000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4088168" y="383716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2457526" y="569710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3920528" y="586474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CABE58DE-1E8F-0C2E-2559-65B7423073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697522"/>
              </p:ext>
            </p:extLst>
          </p:nvPr>
        </p:nvGraphicFramePr>
        <p:xfrm>
          <a:off x="8548149" y="2601578"/>
          <a:ext cx="2179260" cy="221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4815">
                  <a:extLst>
                    <a:ext uri="{9D8B030D-6E8A-4147-A177-3AD203B41FA5}">
                      <a16:colId xmlns:a16="http://schemas.microsoft.com/office/drawing/2014/main" val="2592551109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1990599011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3076317155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4120713458"/>
                    </a:ext>
                  </a:extLst>
                </a:gridCol>
              </a:tblGrid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8476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3764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28558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6348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677090C-8B40-C0E7-47BA-A8D81525F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420771"/>
      </p:ext>
    </p:extLst>
  </p:cSld>
  <p:clrMapOvr>
    <a:masterClrMapping/>
  </p:clrMapOvr>
  <p:transition advClick="0" advTm="5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CCBBAF-06E5-332F-5BAD-9CEE17EA07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rcRect t="57871" r="63116" b="21072"/>
          <a:stretch/>
        </p:blipFill>
        <p:spPr>
          <a:xfrm>
            <a:off x="2814" y="-17782"/>
            <a:ext cx="6763746" cy="6875782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3119427" y="4172449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2450637" y="371059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2AA1E28-1F2F-5172-4948-73E8BDC1DB2A}"/>
              </a:ext>
            </a:extLst>
          </p:cNvPr>
          <p:cNvCxnSpPr>
            <a:cxnSpLocks/>
          </p:cNvCxnSpPr>
          <p:nvPr/>
        </p:nvCxnSpPr>
        <p:spPr>
          <a:xfrm flipV="1">
            <a:off x="2289886" y="3592749"/>
            <a:ext cx="829541" cy="945265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1861F6C-AA50-B109-1EBF-EB0DE6F7F403}"/>
              </a:ext>
            </a:extLst>
          </p:cNvPr>
          <p:cNvCxnSpPr>
            <a:cxnSpLocks/>
          </p:cNvCxnSpPr>
          <p:nvPr/>
        </p:nvCxnSpPr>
        <p:spPr>
          <a:xfrm flipV="1">
            <a:off x="2289886" y="3988676"/>
            <a:ext cx="1965922" cy="549338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4CCF22E-7C11-8B7E-0CE1-052E3DA09070}"/>
              </a:ext>
            </a:extLst>
          </p:cNvPr>
          <p:cNvCxnSpPr>
            <a:cxnSpLocks/>
          </p:cNvCxnSpPr>
          <p:nvPr/>
        </p:nvCxnSpPr>
        <p:spPr>
          <a:xfrm>
            <a:off x="2289886" y="4538014"/>
            <a:ext cx="1798282" cy="1494370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7B898B60-351B-18BE-14C1-DEA455426B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083696"/>
              </p:ext>
            </p:extLst>
          </p:nvPr>
        </p:nvGraphicFramePr>
        <p:xfrm>
          <a:off x="8548149" y="2601578"/>
          <a:ext cx="2179260" cy="221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4815">
                  <a:extLst>
                    <a:ext uri="{9D8B030D-6E8A-4147-A177-3AD203B41FA5}">
                      <a16:colId xmlns:a16="http://schemas.microsoft.com/office/drawing/2014/main" val="2592551109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1990599011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3076317155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4120713458"/>
                    </a:ext>
                  </a:extLst>
                </a:gridCol>
              </a:tblGrid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8476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3764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28558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6348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D5B5D905-F2BE-609C-24F2-A237E5D34830}"/>
              </a:ext>
            </a:extLst>
          </p:cNvPr>
          <p:cNvSpPr txBox="1"/>
          <p:nvPr/>
        </p:nvSpPr>
        <p:spPr>
          <a:xfrm>
            <a:off x="7820796" y="260353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FA22AB1-F65B-F86E-5490-07903AD3FF68}"/>
              </a:ext>
            </a:extLst>
          </p:cNvPr>
          <p:cNvSpPr txBox="1"/>
          <p:nvPr/>
        </p:nvSpPr>
        <p:spPr>
          <a:xfrm>
            <a:off x="7805803" y="3172853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008CFBE-1076-D1EB-4087-FD8E078E296C}"/>
              </a:ext>
            </a:extLst>
          </p:cNvPr>
          <p:cNvSpPr txBox="1"/>
          <p:nvPr/>
        </p:nvSpPr>
        <p:spPr>
          <a:xfrm>
            <a:off x="7797995" y="3721039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EAA43E7-5C3D-3643-1B5A-855BE385FAB2}"/>
              </a:ext>
            </a:extLst>
          </p:cNvPr>
          <p:cNvSpPr txBox="1"/>
          <p:nvPr/>
        </p:nvSpPr>
        <p:spPr>
          <a:xfrm>
            <a:off x="7812279" y="4266101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8600D13-762F-B81F-CE39-C09ACE4A1A06}"/>
              </a:ext>
            </a:extLst>
          </p:cNvPr>
          <p:cNvSpPr txBox="1"/>
          <p:nvPr/>
        </p:nvSpPr>
        <p:spPr>
          <a:xfrm>
            <a:off x="8465715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7143977-C9F3-BB07-AE1C-0646EE389ECE}"/>
              </a:ext>
            </a:extLst>
          </p:cNvPr>
          <p:cNvSpPr txBox="1"/>
          <p:nvPr/>
        </p:nvSpPr>
        <p:spPr>
          <a:xfrm>
            <a:off x="9014520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96DA716-F2A7-81A9-06D7-C96C878CF842}"/>
              </a:ext>
            </a:extLst>
          </p:cNvPr>
          <p:cNvSpPr txBox="1"/>
          <p:nvPr/>
        </p:nvSpPr>
        <p:spPr>
          <a:xfrm>
            <a:off x="9554427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C33A655-5200-AA09-27CC-53DB594E8355}"/>
              </a:ext>
            </a:extLst>
          </p:cNvPr>
          <p:cNvSpPr txBox="1"/>
          <p:nvPr/>
        </p:nvSpPr>
        <p:spPr>
          <a:xfrm>
            <a:off x="10093818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707CBDD-BC65-0C2B-3BCE-C8C5C3C62646}"/>
              </a:ext>
            </a:extLst>
          </p:cNvPr>
          <p:cNvSpPr txBox="1"/>
          <p:nvPr/>
        </p:nvSpPr>
        <p:spPr>
          <a:xfrm>
            <a:off x="1517225" y="4222757"/>
            <a:ext cx="768471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3C8B727-C917-37B8-4D8D-7DC6B147FE7E}"/>
              </a:ext>
            </a:extLst>
          </p:cNvPr>
          <p:cNvSpPr txBox="1"/>
          <p:nvPr/>
        </p:nvSpPr>
        <p:spPr>
          <a:xfrm>
            <a:off x="2748306" y="2983288"/>
            <a:ext cx="692882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9A01644-C235-F7C2-4D69-24C395D66671}"/>
              </a:ext>
            </a:extLst>
          </p:cNvPr>
          <p:cNvSpPr txBox="1"/>
          <p:nvPr/>
        </p:nvSpPr>
        <p:spPr>
          <a:xfrm>
            <a:off x="4176859" y="3437774"/>
            <a:ext cx="692882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BB0DD30-ED6C-55EB-2A14-DEE71B500A24}"/>
              </a:ext>
            </a:extLst>
          </p:cNvPr>
          <p:cNvSpPr txBox="1"/>
          <p:nvPr/>
        </p:nvSpPr>
        <p:spPr>
          <a:xfrm>
            <a:off x="2125732" y="5948613"/>
            <a:ext cx="692882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289886" y="5183985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17DD328-D824-2DF9-5B8E-095D98F61832}"/>
              </a:ext>
            </a:extLst>
          </p:cNvPr>
          <p:cNvSpPr txBox="1"/>
          <p:nvPr/>
        </p:nvSpPr>
        <p:spPr>
          <a:xfrm>
            <a:off x="4112609" y="6005792"/>
            <a:ext cx="692882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A753E42-B908-023A-0EBD-14B7D7197114}"/>
                  </a:ext>
                </a:extLst>
              </p:cNvPr>
              <p:cNvSpPr txBox="1"/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A753E42-B908-023A-0EBD-14B7D71971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blipFill>
                <a:blip r:embed="rId4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椭圆 10">
            <a:extLst>
              <a:ext uri="{FF2B5EF4-FFF2-40B4-BE49-F238E27FC236}">
                <a16:creationId xmlns:a16="http://schemas.microsoft.com/office/drawing/2014/main" id="{1DF0AEF5-4B6F-A83F-51B0-3C99BB700C18}"/>
              </a:ext>
            </a:extLst>
          </p:cNvPr>
          <p:cNvSpPr/>
          <p:nvPr/>
        </p:nvSpPr>
        <p:spPr>
          <a:xfrm>
            <a:off x="2950017" y="3429000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4088168" y="383716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3920528" y="586474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52BE014-4C3C-C16B-4638-2E82BDB27A6E}"/>
              </a:ext>
            </a:extLst>
          </p:cNvPr>
          <p:cNvCxnSpPr>
            <a:cxnSpLocks/>
          </p:cNvCxnSpPr>
          <p:nvPr/>
        </p:nvCxnSpPr>
        <p:spPr>
          <a:xfrm>
            <a:off x="2289886" y="4538014"/>
            <a:ext cx="335280" cy="1326730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2150686" y="436131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2457526" y="569710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BB08CAA-42A6-B510-7264-CA1087293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521270"/>
      </p:ext>
    </p:extLst>
  </p:cSld>
  <p:clrMapOvr>
    <a:masterClrMapping/>
  </p:clrMapOvr>
  <p:transition advClick="0" advTm="5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CCBBAF-06E5-332F-5BAD-9CEE17EA07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7000"/>
          </a:blip>
          <a:srcRect t="57871" r="63116" b="21072"/>
          <a:stretch/>
        </p:blipFill>
        <p:spPr>
          <a:xfrm>
            <a:off x="2814" y="-17782"/>
            <a:ext cx="6763746" cy="6875782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B7577BBF-943C-CE57-EA56-5E1B285EBF3B}"/>
              </a:ext>
            </a:extLst>
          </p:cNvPr>
          <p:cNvSpPr/>
          <p:nvPr/>
        </p:nvSpPr>
        <p:spPr>
          <a:xfrm>
            <a:off x="2150686" y="436131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noFill/>
              </a:ln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6E4A41-AEDE-8D94-EC45-E6D2C155B8BD}"/>
              </a:ext>
            </a:extLst>
          </p:cNvPr>
          <p:cNvSpPr/>
          <p:nvPr/>
        </p:nvSpPr>
        <p:spPr>
          <a:xfrm>
            <a:off x="2450637" y="3710592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noFill/>
              </a:ln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241D37-D335-B8E1-6054-27DF4659C692}"/>
              </a:ext>
            </a:extLst>
          </p:cNvPr>
          <p:cNvSpPr/>
          <p:nvPr/>
        </p:nvSpPr>
        <p:spPr>
          <a:xfrm>
            <a:off x="3119427" y="4172449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noFill/>
              </a:ln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2AA1E28-1F2F-5172-4948-73E8BDC1DB2A}"/>
              </a:ext>
            </a:extLst>
          </p:cNvPr>
          <p:cNvCxnSpPr>
            <a:cxnSpLocks/>
          </p:cNvCxnSpPr>
          <p:nvPr/>
        </p:nvCxnSpPr>
        <p:spPr>
          <a:xfrm flipV="1">
            <a:off x="2450637" y="3592749"/>
            <a:ext cx="668790" cy="1751761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1861F6C-AA50-B109-1EBF-EB0DE6F7F403}"/>
              </a:ext>
            </a:extLst>
          </p:cNvPr>
          <p:cNvCxnSpPr>
            <a:cxnSpLocks/>
          </p:cNvCxnSpPr>
          <p:nvPr/>
        </p:nvCxnSpPr>
        <p:spPr>
          <a:xfrm flipV="1">
            <a:off x="2450637" y="3988676"/>
            <a:ext cx="1805171" cy="1355834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4CCF22E-7C11-8B7E-0CE1-052E3DA09070}"/>
              </a:ext>
            </a:extLst>
          </p:cNvPr>
          <p:cNvCxnSpPr>
            <a:cxnSpLocks/>
          </p:cNvCxnSpPr>
          <p:nvPr/>
        </p:nvCxnSpPr>
        <p:spPr>
          <a:xfrm>
            <a:off x="2485966" y="5344510"/>
            <a:ext cx="1602202" cy="687874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52BE014-4C3C-C16B-4638-2E82BDB27A6E}"/>
              </a:ext>
            </a:extLst>
          </p:cNvPr>
          <p:cNvCxnSpPr>
            <a:cxnSpLocks/>
          </p:cNvCxnSpPr>
          <p:nvPr/>
        </p:nvCxnSpPr>
        <p:spPr>
          <a:xfrm>
            <a:off x="2450637" y="5344510"/>
            <a:ext cx="174529" cy="520234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4378CF70-D8D8-9F76-01C9-4D60D0AC2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621902"/>
              </p:ext>
            </p:extLst>
          </p:nvPr>
        </p:nvGraphicFramePr>
        <p:xfrm>
          <a:off x="8548149" y="2601578"/>
          <a:ext cx="2179260" cy="221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4815">
                  <a:extLst>
                    <a:ext uri="{9D8B030D-6E8A-4147-A177-3AD203B41FA5}">
                      <a16:colId xmlns:a16="http://schemas.microsoft.com/office/drawing/2014/main" val="2592551109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1990599011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3076317155"/>
                    </a:ext>
                  </a:extLst>
                </a:gridCol>
                <a:gridCol w="544815">
                  <a:extLst>
                    <a:ext uri="{9D8B030D-6E8A-4147-A177-3AD203B41FA5}">
                      <a16:colId xmlns:a16="http://schemas.microsoft.com/office/drawing/2014/main" val="4120713458"/>
                    </a:ext>
                  </a:extLst>
                </a:gridCol>
              </a:tblGrid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8476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83764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285587"/>
                  </a:ext>
                </a:extLst>
              </a:tr>
              <a:tr h="554507"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7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 marL="136728" marR="136728" marT="68364" marB="6836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6348"/>
                  </a:ext>
                </a:extLst>
              </a:tr>
            </a:tbl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5D873584-4EDE-B86F-92CD-D35F0D5EEDEF}"/>
              </a:ext>
            </a:extLst>
          </p:cNvPr>
          <p:cNvSpPr txBox="1"/>
          <p:nvPr/>
        </p:nvSpPr>
        <p:spPr>
          <a:xfrm>
            <a:off x="7820796" y="2603534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R1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9887C0C-C1B8-9E78-8ACF-F013F5FDCB9A}"/>
              </a:ext>
            </a:extLst>
          </p:cNvPr>
          <p:cNvSpPr txBox="1"/>
          <p:nvPr/>
        </p:nvSpPr>
        <p:spPr>
          <a:xfrm>
            <a:off x="7805803" y="3172853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R2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3905F88-E25B-E644-4B63-84B695403794}"/>
              </a:ext>
            </a:extLst>
          </p:cNvPr>
          <p:cNvSpPr txBox="1"/>
          <p:nvPr/>
        </p:nvSpPr>
        <p:spPr>
          <a:xfrm>
            <a:off x="7797995" y="3721039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R3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B5A06B8-EAFB-5FDF-25A8-04B8B7478012}"/>
              </a:ext>
            </a:extLst>
          </p:cNvPr>
          <p:cNvSpPr txBox="1"/>
          <p:nvPr/>
        </p:nvSpPr>
        <p:spPr>
          <a:xfrm>
            <a:off x="7812279" y="4266101"/>
            <a:ext cx="7684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340BD9E-C6C0-CE53-C113-B8B5D910EF12}"/>
              </a:ext>
            </a:extLst>
          </p:cNvPr>
          <p:cNvSpPr txBox="1"/>
          <p:nvPr/>
        </p:nvSpPr>
        <p:spPr>
          <a:xfrm>
            <a:off x="8465715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0CF1E56-56F1-1E2D-8AF5-AC7F2EB88A1B}"/>
              </a:ext>
            </a:extLst>
          </p:cNvPr>
          <p:cNvSpPr txBox="1"/>
          <p:nvPr/>
        </p:nvSpPr>
        <p:spPr>
          <a:xfrm>
            <a:off x="9014520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D841D6C-C3EE-2CED-35D1-DF962DAD739D}"/>
              </a:ext>
            </a:extLst>
          </p:cNvPr>
          <p:cNvSpPr txBox="1"/>
          <p:nvPr/>
        </p:nvSpPr>
        <p:spPr>
          <a:xfrm>
            <a:off x="9554427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78E7AC6-BB56-7AC7-69CE-012A46052D73}"/>
              </a:ext>
            </a:extLst>
          </p:cNvPr>
          <p:cNvSpPr txBox="1"/>
          <p:nvPr/>
        </p:nvSpPr>
        <p:spPr>
          <a:xfrm>
            <a:off x="10093818" y="2102386"/>
            <a:ext cx="692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BC21AF8-04E8-258C-1421-4D7239886EF5}"/>
              </a:ext>
            </a:extLst>
          </p:cNvPr>
          <p:cNvSpPr txBox="1"/>
          <p:nvPr/>
        </p:nvSpPr>
        <p:spPr>
          <a:xfrm>
            <a:off x="1640100" y="5090015"/>
            <a:ext cx="76847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FF9547"/>
                </a:solidFill>
                <a:effectLst>
                  <a:outerShdw blurRad="38100" dist="38100" dir="2700000" algn="tl">
                    <a:srgbClr val="FF9547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R4</a:t>
            </a:r>
            <a:endParaRPr lang="zh-CN" altLang="en-US" sz="2800" b="1" dirty="0">
              <a:ln w="12700">
                <a:solidFill>
                  <a:schemeClr val="bg1"/>
                </a:solidFill>
              </a:ln>
              <a:solidFill>
                <a:srgbClr val="FF9547"/>
              </a:solidFill>
              <a:effectLst>
                <a:outerShdw blurRad="38100" dist="38100" dir="2700000" algn="tl">
                  <a:srgbClr val="FF9547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CCE1F43-0549-DE17-92D5-0C2F96CC0087}"/>
              </a:ext>
            </a:extLst>
          </p:cNvPr>
          <p:cNvSpPr txBox="1"/>
          <p:nvPr/>
        </p:nvSpPr>
        <p:spPr>
          <a:xfrm>
            <a:off x="2748306" y="2983288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O1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D4DDAB-980A-54D8-65C5-6929B5F130CF}"/>
              </a:ext>
            </a:extLst>
          </p:cNvPr>
          <p:cNvSpPr txBox="1"/>
          <p:nvPr/>
        </p:nvSpPr>
        <p:spPr>
          <a:xfrm>
            <a:off x="4176859" y="3437774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O2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0AAD1C5-E728-3BE4-63A1-63FA75817C9D}"/>
              </a:ext>
            </a:extLst>
          </p:cNvPr>
          <p:cNvSpPr txBox="1"/>
          <p:nvPr/>
        </p:nvSpPr>
        <p:spPr>
          <a:xfrm>
            <a:off x="2125732" y="5948613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O3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EB34EEF-FECF-6E8E-7ADB-DDC73DCD4387}"/>
              </a:ext>
            </a:extLst>
          </p:cNvPr>
          <p:cNvSpPr txBox="1"/>
          <p:nvPr/>
        </p:nvSpPr>
        <p:spPr>
          <a:xfrm>
            <a:off x="4112609" y="6005792"/>
            <a:ext cx="6928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n w="12700">
                  <a:solidFill>
                    <a:schemeClr val="bg1"/>
                  </a:solidFill>
                </a:ln>
                <a:solidFill>
                  <a:srgbClr val="66C0FF"/>
                </a:solidFill>
                <a:effectLst>
                  <a:outerShdw blurRad="38100" dist="38100" dir="2700000" algn="tl">
                    <a:srgbClr val="66C0FF">
                      <a:alpha val="40000"/>
                    </a:srgbClr>
                  </a:outerShdw>
                </a:effectLst>
                <a:latin typeface="Alegreya" pitchFamily="2" charset="0"/>
                <a:ea typeface="微软雅黑" panose="020B0503020204020204" pitchFamily="34" charset="-122"/>
                <a:cs typeface="Arial" panose="020B0604020202020204" pitchFamily="34" charset="0"/>
              </a:rPr>
              <a:t>O4</a:t>
            </a:r>
            <a:endParaRPr lang="zh-CN" altLang="en-US" sz="3600" b="1" dirty="0">
              <a:ln w="12700">
                <a:solidFill>
                  <a:schemeClr val="bg1"/>
                </a:solidFill>
              </a:ln>
              <a:solidFill>
                <a:srgbClr val="66C0FF"/>
              </a:solidFill>
              <a:effectLst>
                <a:outerShdw blurRad="38100" dist="38100" dir="2700000" algn="tl">
                  <a:srgbClr val="66C0FF">
                    <a:alpha val="40000"/>
                  </a:srgbClr>
                </a:outerShdw>
              </a:effectLst>
              <a:latin typeface="Alegreya" pitchFamily="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6006B44-A799-0E4E-0137-0BC6FA478FC6}"/>
                  </a:ext>
                </a:extLst>
              </p:cNvPr>
              <p:cNvSpPr txBox="1"/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50800" dist="63500" dir="3600000" algn="ctr" rotWithShape="0">
                              <a:schemeClr val="accent3">
                                <a:lumMod val="60000"/>
                                <a:lumOff val="40000"/>
                                <a:alpha val="43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𝓓</m:t>
                      </m:r>
                      <m:d>
                        <m:dPr>
                          <m:ctrlPr>
                            <a:rPr lang="en-US" altLang="zh-CN" sz="3600" b="1" i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dPr>
                        <m:e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𝓡</m:t>
                          </m:r>
                          <m:r>
                            <a:rPr lang="en-US" altLang="zh-CN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,</m:t>
                          </m:r>
                          <m:r>
                            <a:rPr lang="zh-CN" altLang="en-US" sz="3600" b="1" dirty="0">
                              <a:solidFill>
                                <a:schemeClr val="accent3">
                                  <a:lumMod val="60000"/>
                                  <a:lumOff val="40000"/>
                                </a:schemeClr>
                              </a:solidFill>
                              <a:effectLst>
                                <a:outerShdw blurRad="50800" dist="63500" dir="3600000" algn="ctr" rotWithShape="0">
                                  <a:schemeClr val="accent3">
                                    <a:lumMod val="60000"/>
                                    <a:lumOff val="40000"/>
                                    <a:alpha val="43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𝓞</m:t>
                          </m:r>
                        </m:e>
                      </m:d>
                    </m:oMath>
                  </m:oMathPara>
                </a14:m>
                <a:endParaRPr lang="en-US" altLang="zh-CN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63500" dir="3600000" algn="ctr" rotWithShape="0">
                      <a:srgbClr val="66C0FF">
                        <a:alpha val="43000"/>
                      </a:srgbClr>
                    </a:outerShdw>
                  </a:effectLst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360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chemeClr val="accent3">
                          <a:lumMod val="60000"/>
                          <a:lumOff val="40000"/>
                          <a:alpha val="43000"/>
                        </a:schemeClr>
                      </a:outerShdw>
                    </a:effectLst>
                    <a:latin typeface="Alegreya" pitchFamily="2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representation</a:t>
                </a:r>
                <a:endParaRPr lang="zh-CN" altLang="en-US" sz="3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chemeClr val="accent3">
                        <a:lumMod val="60000"/>
                        <a:lumOff val="40000"/>
                        <a:alpha val="43000"/>
                      </a:schemeClr>
                    </a:outerShdw>
                  </a:effectLst>
                  <a:latin typeface="Alegreya" pitchFamily="2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6006B44-A799-0E4E-0137-0BC6FA478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279" y="724138"/>
                <a:ext cx="3417832" cy="1200329"/>
              </a:xfrm>
              <a:prstGeom prst="rect">
                <a:avLst/>
              </a:prstGeom>
              <a:blipFill>
                <a:blip r:embed="rId4"/>
                <a:stretch>
                  <a:fillRect r="-3030" b="-21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椭圆 4">
            <a:extLst>
              <a:ext uri="{FF2B5EF4-FFF2-40B4-BE49-F238E27FC236}">
                <a16:creationId xmlns:a16="http://schemas.microsoft.com/office/drawing/2014/main" id="{4292A519-0FFF-9F69-F068-2DFACC4A08F3}"/>
              </a:ext>
            </a:extLst>
          </p:cNvPr>
          <p:cNvSpPr/>
          <p:nvPr/>
        </p:nvSpPr>
        <p:spPr>
          <a:xfrm>
            <a:off x="2289886" y="5183985"/>
            <a:ext cx="335280" cy="335280"/>
          </a:xfrm>
          <a:prstGeom prst="ellipse">
            <a:avLst/>
          </a:prstGeom>
          <a:solidFill>
            <a:srgbClr val="FF9547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01600">
                <a:noFill/>
              </a:ln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DF0AEF5-4B6F-A83F-51B0-3C99BB700C18}"/>
              </a:ext>
            </a:extLst>
          </p:cNvPr>
          <p:cNvSpPr/>
          <p:nvPr/>
        </p:nvSpPr>
        <p:spPr>
          <a:xfrm>
            <a:off x="2950017" y="3429000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noFill/>
              </a:ln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7C37B7B-9AF4-6B48-23BF-BB41B8D65DCC}"/>
              </a:ext>
            </a:extLst>
          </p:cNvPr>
          <p:cNvSpPr/>
          <p:nvPr/>
        </p:nvSpPr>
        <p:spPr>
          <a:xfrm>
            <a:off x="4088168" y="3837169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noFill/>
              </a:ln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A7FACDB-6469-CEF6-2AFA-345CAC246CCF}"/>
              </a:ext>
            </a:extLst>
          </p:cNvPr>
          <p:cNvSpPr/>
          <p:nvPr/>
        </p:nvSpPr>
        <p:spPr>
          <a:xfrm>
            <a:off x="2457526" y="569710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noFill/>
              </a:ln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B7CA59E-9FE7-2389-0431-D6BDAF20E1CE}"/>
              </a:ext>
            </a:extLst>
          </p:cNvPr>
          <p:cNvSpPr/>
          <p:nvPr/>
        </p:nvSpPr>
        <p:spPr>
          <a:xfrm>
            <a:off x="3920528" y="5864744"/>
            <a:ext cx="335280" cy="335280"/>
          </a:xfrm>
          <a:prstGeom prst="ellipse">
            <a:avLst/>
          </a:prstGeom>
          <a:solidFill>
            <a:srgbClr val="66C0FF"/>
          </a:solidFill>
          <a:ln w="101600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01600">
                <a:noFill/>
              </a:ln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688FDFA-3C4E-DF15-7D81-37C39314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AA07-6BA3-4268-8BBA-DAF66F9963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7500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5560</TotalTime>
  <Words>806</Words>
  <Application>Microsoft Office PowerPoint</Application>
  <PresentationFormat>宽屏</PresentationFormat>
  <Paragraphs>173</Paragraphs>
  <Slides>14</Slides>
  <Notes>14</Notes>
  <HiddenSlides>0</HiddenSlides>
  <MMClips>11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微软雅黑</vt:lpstr>
      <vt:lpstr>Alegreya</vt:lpstr>
      <vt:lpstr>Arial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振宇 卫</dc:creator>
  <cp:lastModifiedBy>振宇 卫</cp:lastModifiedBy>
  <cp:revision>153</cp:revision>
  <dcterms:created xsi:type="dcterms:W3CDTF">2024-09-20T12:28:25Z</dcterms:created>
  <dcterms:modified xsi:type="dcterms:W3CDTF">2024-10-28T13:38:21Z</dcterms:modified>
</cp:coreProperties>
</file>