
<file path=[Content_Types].xml><?xml version="1.0" encoding="utf-8"?>
<Types xmlns="http://schemas.openxmlformats.org/package/2006/content-types">
  <Default Extension="emf" ContentType="image/x-emf"/>
  <Default Extension="gif" ContentType="image/gif"/>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ink/inkAction1.xml" ContentType="application/vnd.ms-office.inkAction+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37"/>
  </p:notesMasterIdLst>
  <p:handoutMasterIdLst>
    <p:handoutMasterId r:id="rId38"/>
  </p:handoutMasterIdLst>
  <p:sldIdLst>
    <p:sldId id="434" r:id="rId2"/>
    <p:sldId id="931" r:id="rId3"/>
    <p:sldId id="932" r:id="rId4"/>
    <p:sldId id="893" r:id="rId5"/>
    <p:sldId id="933" r:id="rId6"/>
    <p:sldId id="907" r:id="rId7"/>
    <p:sldId id="908" r:id="rId8"/>
    <p:sldId id="909" r:id="rId9"/>
    <p:sldId id="910" r:id="rId10"/>
    <p:sldId id="934" r:id="rId11"/>
    <p:sldId id="946" r:id="rId12"/>
    <p:sldId id="863" r:id="rId13"/>
    <p:sldId id="935" r:id="rId14"/>
    <p:sldId id="942" r:id="rId15"/>
    <p:sldId id="988" r:id="rId16"/>
    <p:sldId id="936" r:id="rId17"/>
    <p:sldId id="989" r:id="rId18"/>
    <p:sldId id="937" r:id="rId19"/>
    <p:sldId id="918" r:id="rId20"/>
    <p:sldId id="920" r:id="rId21"/>
    <p:sldId id="921" r:id="rId22"/>
    <p:sldId id="922" r:id="rId23"/>
    <p:sldId id="940" r:id="rId24"/>
    <p:sldId id="924" r:id="rId25"/>
    <p:sldId id="873" r:id="rId26"/>
    <p:sldId id="992" r:id="rId27"/>
    <p:sldId id="990" r:id="rId28"/>
    <p:sldId id="984" r:id="rId29"/>
    <p:sldId id="991" r:id="rId30"/>
    <p:sldId id="939" r:id="rId31"/>
    <p:sldId id="985" r:id="rId32"/>
    <p:sldId id="983" r:id="rId33"/>
    <p:sldId id="930" r:id="rId34"/>
    <p:sldId id="717" r:id="rId35"/>
    <p:sldId id="506" r:id="rId36"/>
  </p:sldIdLst>
  <p:sldSz cx="9144000" cy="6858000" type="screen4x3"/>
  <p:notesSz cx="7315200" cy="9601200"/>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dministrator" initials="A" lastIdx="1" clrIdx="0">
    <p:extLst>
      <p:ext uri="{19B8F6BF-5375-455C-9EA6-DF929625EA0E}">
        <p15:presenceInfo xmlns:p15="http://schemas.microsoft.com/office/powerpoint/2012/main" userId="Administrato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0000FF"/>
    <a:srgbClr val="3333B2"/>
    <a:srgbClr val="00602B"/>
    <a:srgbClr val="007033"/>
    <a:srgbClr val="979797"/>
    <a:srgbClr val="898989"/>
    <a:srgbClr val="FFBDB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1C2874E-EB81-4E19-BAB1-25273A86AB34}" v="4" dt="2022-09-29T14:02:23.280"/>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3929" autoAdjust="0"/>
    <p:restoredTop sz="93457" autoAdjust="0"/>
  </p:normalViewPr>
  <p:slideViewPr>
    <p:cSldViewPr>
      <p:cViewPr varScale="1">
        <p:scale>
          <a:sx n="56" d="100"/>
          <a:sy n="56" d="100"/>
        </p:scale>
        <p:origin x="1192" y="44"/>
      </p:cViewPr>
      <p:guideLst>
        <p:guide orient="horz" pos="2160"/>
        <p:guide pos="2880"/>
      </p:guideLst>
    </p:cSldViewPr>
  </p:slideViewPr>
  <p:outlineViewPr>
    <p:cViewPr>
      <p:scale>
        <a:sx n="33" d="100"/>
        <a:sy n="33" d="100"/>
      </p:scale>
      <p:origin x="0" y="0"/>
    </p:cViewPr>
  </p:outlineViewPr>
  <p:notesTextViewPr>
    <p:cViewPr>
      <p:scale>
        <a:sx n="3" d="2"/>
        <a:sy n="3" d="2"/>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commentAuthors" Target="commentAuthors.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presProps" Target="presProps.xml"/><Relationship Id="rId45"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microsoft.com/office/2016/11/relationships/changesInfo" Target="changesInfos/changesInfo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handoutMaster" Target="handoutMasters/handoutMaster1.xml"/><Relationship Id="rId20" Type="http://schemas.openxmlformats.org/officeDocument/2006/relationships/slide" Target="slides/slide19.xml"/><Relationship Id="rId41"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Il-Min Kim" userId="c0b6e94a-9478-4cbf-8fbd-a04b7bc1e919" providerId="ADAL" clId="{51C2874E-EB81-4E19-BAB1-25273A86AB34}"/>
    <pc:docChg chg="custSel addSld modSld">
      <pc:chgData name="Il-Min Kim" userId="c0b6e94a-9478-4cbf-8fbd-a04b7bc1e919" providerId="ADAL" clId="{51C2874E-EB81-4E19-BAB1-25273A86AB34}" dt="2022-09-29T14:02:23.280" v="28" actId="6549"/>
      <pc:docMkLst>
        <pc:docMk/>
      </pc:docMkLst>
      <pc:sldChg chg="modSp mod">
        <pc:chgData name="Il-Min Kim" userId="c0b6e94a-9478-4cbf-8fbd-a04b7bc1e919" providerId="ADAL" clId="{51C2874E-EB81-4E19-BAB1-25273A86AB34}" dt="2022-09-29T13:48:03.471" v="3" actId="20577"/>
        <pc:sldMkLst>
          <pc:docMk/>
          <pc:sldMk cId="3642439910" sldId="434"/>
        </pc:sldMkLst>
        <pc:spChg chg="mod">
          <ac:chgData name="Il-Min Kim" userId="c0b6e94a-9478-4cbf-8fbd-a04b7bc1e919" providerId="ADAL" clId="{51C2874E-EB81-4E19-BAB1-25273A86AB34}" dt="2022-09-29T13:48:03.471" v="3" actId="20577"/>
          <ac:spMkLst>
            <pc:docMk/>
            <pc:sldMk cId="3642439910" sldId="434"/>
            <ac:spMk id="4" creationId="{00000000-0000-0000-0000-000000000000}"/>
          </ac:spMkLst>
        </pc:spChg>
      </pc:sldChg>
      <pc:sldChg chg="modSp mod">
        <pc:chgData name="Il-Min Kim" userId="c0b6e94a-9478-4cbf-8fbd-a04b7bc1e919" providerId="ADAL" clId="{51C2874E-EB81-4E19-BAB1-25273A86AB34}" dt="2022-09-29T13:52:06.250" v="11" actId="20577"/>
        <pc:sldMkLst>
          <pc:docMk/>
          <pc:sldMk cId="3998144832" sldId="863"/>
        </pc:sldMkLst>
        <pc:spChg chg="mod">
          <ac:chgData name="Il-Min Kim" userId="c0b6e94a-9478-4cbf-8fbd-a04b7bc1e919" providerId="ADAL" clId="{51C2874E-EB81-4E19-BAB1-25273A86AB34}" dt="2022-09-29T13:52:06.250" v="11" actId="20577"/>
          <ac:spMkLst>
            <pc:docMk/>
            <pc:sldMk cId="3998144832" sldId="863"/>
            <ac:spMk id="3" creationId="{4755DEFA-5FD9-45BA-9EDD-5595E06A519E}"/>
          </ac:spMkLst>
        </pc:spChg>
      </pc:sldChg>
      <pc:sldChg chg="modSp mod">
        <pc:chgData name="Il-Min Kim" userId="c0b6e94a-9478-4cbf-8fbd-a04b7bc1e919" providerId="ADAL" clId="{51C2874E-EB81-4E19-BAB1-25273A86AB34}" dt="2022-09-29T13:52:14.836" v="15" actId="20577"/>
        <pc:sldMkLst>
          <pc:docMk/>
          <pc:sldMk cId="1753462078" sldId="864"/>
        </pc:sldMkLst>
        <pc:spChg chg="mod">
          <ac:chgData name="Il-Min Kim" userId="c0b6e94a-9478-4cbf-8fbd-a04b7bc1e919" providerId="ADAL" clId="{51C2874E-EB81-4E19-BAB1-25273A86AB34}" dt="2022-09-29T13:52:14.836" v="15" actId="20577"/>
          <ac:spMkLst>
            <pc:docMk/>
            <pc:sldMk cId="1753462078" sldId="864"/>
            <ac:spMk id="3" creationId="{3AD3534E-E91F-461A-9E57-26A97589F80A}"/>
          </ac:spMkLst>
        </pc:spChg>
      </pc:sldChg>
      <pc:sldChg chg="delSp mod">
        <pc:chgData name="Il-Min Kim" userId="c0b6e94a-9478-4cbf-8fbd-a04b7bc1e919" providerId="ADAL" clId="{51C2874E-EB81-4E19-BAB1-25273A86AB34}" dt="2022-09-29T13:57:10.385" v="22" actId="478"/>
        <pc:sldMkLst>
          <pc:docMk/>
          <pc:sldMk cId="641451840" sldId="912"/>
        </pc:sldMkLst>
        <pc:spChg chg="del">
          <ac:chgData name="Il-Min Kim" userId="c0b6e94a-9478-4cbf-8fbd-a04b7bc1e919" providerId="ADAL" clId="{51C2874E-EB81-4E19-BAB1-25273A86AB34}" dt="2022-09-29T13:57:10.385" v="22" actId="478"/>
          <ac:spMkLst>
            <pc:docMk/>
            <pc:sldMk cId="641451840" sldId="912"/>
            <ac:spMk id="2" creationId="{9BFB9292-0DEB-477C-B1E3-0E15335A4835}"/>
          </ac:spMkLst>
        </pc:spChg>
      </pc:sldChg>
      <pc:sldChg chg="modSp mod">
        <pc:chgData name="Il-Min Kim" userId="c0b6e94a-9478-4cbf-8fbd-a04b7bc1e919" providerId="ADAL" clId="{51C2874E-EB81-4E19-BAB1-25273A86AB34}" dt="2022-09-29T13:59:17.975" v="24" actId="20577"/>
        <pc:sldMkLst>
          <pc:docMk/>
          <pc:sldMk cId="1577614086" sldId="921"/>
        </pc:sldMkLst>
        <pc:spChg chg="mod">
          <ac:chgData name="Il-Min Kim" userId="c0b6e94a-9478-4cbf-8fbd-a04b7bc1e919" providerId="ADAL" clId="{51C2874E-EB81-4E19-BAB1-25273A86AB34}" dt="2022-09-29T13:59:17.975" v="24" actId="20577"/>
          <ac:spMkLst>
            <pc:docMk/>
            <pc:sldMk cId="1577614086" sldId="921"/>
            <ac:spMk id="3" creationId="{F51EB5F9-0E33-4195-9740-0A099C4E425D}"/>
          </ac:spMkLst>
        </pc:spChg>
      </pc:sldChg>
      <pc:sldChg chg="delSp modSp mod">
        <pc:chgData name="Il-Min Kim" userId="c0b6e94a-9478-4cbf-8fbd-a04b7bc1e919" providerId="ADAL" clId="{51C2874E-EB81-4E19-BAB1-25273A86AB34}" dt="2022-09-29T14:00:00.224" v="26" actId="478"/>
        <pc:sldMkLst>
          <pc:docMk/>
          <pc:sldMk cId="4097709300" sldId="925"/>
        </pc:sldMkLst>
        <pc:spChg chg="del mod">
          <ac:chgData name="Il-Min Kim" userId="c0b6e94a-9478-4cbf-8fbd-a04b7bc1e919" providerId="ADAL" clId="{51C2874E-EB81-4E19-BAB1-25273A86AB34}" dt="2022-09-29T14:00:00.224" v="26" actId="478"/>
          <ac:spMkLst>
            <pc:docMk/>
            <pc:sldMk cId="4097709300" sldId="925"/>
            <ac:spMk id="2" creationId="{5F38F6DD-FD38-4B3A-823B-FC7EFAADE923}"/>
          </ac:spMkLst>
        </pc:spChg>
      </pc:sldChg>
      <pc:sldChg chg="modSp">
        <pc:chgData name="Il-Min Kim" userId="c0b6e94a-9478-4cbf-8fbd-a04b7bc1e919" providerId="ADAL" clId="{51C2874E-EB81-4E19-BAB1-25273A86AB34}" dt="2022-09-29T14:02:23.280" v="28" actId="6549"/>
        <pc:sldMkLst>
          <pc:docMk/>
          <pc:sldMk cId="2337627424" sldId="926"/>
        </pc:sldMkLst>
        <pc:spChg chg="mod">
          <ac:chgData name="Il-Min Kim" userId="c0b6e94a-9478-4cbf-8fbd-a04b7bc1e919" providerId="ADAL" clId="{51C2874E-EB81-4E19-BAB1-25273A86AB34}" dt="2022-09-29T14:02:23.280" v="28" actId="6549"/>
          <ac:spMkLst>
            <pc:docMk/>
            <pc:sldMk cId="2337627424" sldId="926"/>
            <ac:spMk id="2" creationId="{797A5A79-D9DE-4359-9E3C-3D33ED39E0DA}"/>
          </ac:spMkLst>
        </pc:spChg>
      </pc:sldChg>
      <pc:sldChg chg="addSp delSp modSp new mod">
        <pc:chgData name="Il-Min Kim" userId="c0b6e94a-9478-4cbf-8fbd-a04b7bc1e919" providerId="ADAL" clId="{51C2874E-EB81-4E19-BAB1-25273A86AB34}" dt="2022-09-29T13:52:40.375" v="19"/>
        <pc:sldMkLst>
          <pc:docMk/>
          <pc:sldMk cId="2168049881" sldId="946"/>
        </pc:sldMkLst>
        <pc:spChg chg="del">
          <ac:chgData name="Il-Min Kim" userId="c0b6e94a-9478-4cbf-8fbd-a04b7bc1e919" providerId="ADAL" clId="{51C2874E-EB81-4E19-BAB1-25273A86AB34}" dt="2022-09-29T13:52:29.449" v="18" actId="478"/>
          <ac:spMkLst>
            <pc:docMk/>
            <pc:sldMk cId="2168049881" sldId="946"/>
            <ac:spMk id="2" creationId="{4A0E2599-3B32-9649-F638-5783A2EE8569}"/>
          </ac:spMkLst>
        </pc:spChg>
        <pc:spChg chg="mod">
          <ac:chgData name="Il-Min Kim" userId="c0b6e94a-9478-4cbf-8fbd-a04b7bc1e919" providerId="ADAL" clId="{51C2874E-EB81-4E19-BAB1-25273A86AB34}" dt="2022-09-29T13:52:24.962" v="17"/>
          <ac:spMkLst>
            <pc:docMk/>
            <pc:sldMk cId="2168049881" sldId="946"/>
            <ac:spMk id="3" creationId="{05AA5C51-30FD-F9D5-9F64-F38E4F935FCB}"/>
          </ac:spMkLst>
        </pc:spChg>
        <pc:spChg chg="del">
          <ac:chgData name="Il-Min Kim" userId="c0b6e94a-9478-4cbf-8fbd-a04b7bc1e919" providerId="ADAL" clId="{51C2874E-EB81-4E19-BAB1-25273A86AB34}" dt="2022-09-29T13:52:00.466" v="7" actId="478"/>
          <ac:spMkLst>
            <pc:docMk/>
            <pc:sldMk cId="2168049881" sldId="946"/>
            <ac:spMk id="5" creationId="{889AC034-0699-8306-D09B-D2B167D8C591}"/>
          </ac:spMkLst>
        </pc:spChg>
        <pc:spChg chg="mod">
          <ac:chgData name="Il-Min Kim" userId="c0b6e94a-9478-4cbf-8fbd-a04b7bc1e919" providerId="ADAL" clId="{51C2874E-EB81-4E19-BAB1-25273A86AB34}" dt="2022-09-29T13:52:40.375" v="19"/>
          <ac:spMkLst>
            <pc:docMk/>
            <pc:sldMk cId="2168049881" sldId="946"/>
            <ac:spMk id="9" creationId="{71B8EFD7-9AA2-E142-2A5A-2BF12799ED3D}"/>
          </ac:spMkLst>
        </pc:spChg>
        <pc:spChg chg="mod">
          <ac:chgData name="Il-Min Kim" userId="c0b6e94a-9478-4cbf-8fbd-a04b7bc1e919" providerId="ADAL" clId="{51C2874E-EB81-4E19-BAB1-25273A86AB34}" dt="2022-09-29T13:52:40.375" v="19"/>
          <ac:spMkLst>
            <pc:docMk/>
            <pc:sldMk cId="2168049881" sldId="946"/>
            <ac:spMk id="10" creationId="{89AB4B67-929B-4372-4E2D-56D8F621E29D}"/>
          </ac:spMkLst>
        </pc:spChg>
        <pc:grpChg chg="add mod">
          <ac:chgData name="Il-Min Kim" userId="c0b6e94a-9478-4cbf-8fbd-a04b7bc1e919" providerId="ADAL" clId="{51C2874E-EB81-4E19-BAB1-25273A86AB34}" dt="2022-09-29T13:52:40.375" v="19"/>
          <ac:grpSpMkLst>
            <pc:docMk/>
            <pc:sldMk cId="2168049881" sldId="946"/>
            <ac:grpSpMk id="7" creationId="{22F240A6-D553-845B-083B-6B92BE05DEF5}"/>
          </ac:grpSpMkLst>
        </pc:grpChg>
        <pc:picChg chg="add mod">
          <ac:chgData name="Il-Min Kim" userId="c0b6e94a-9478-4cbf-8fbd-a04b7bc1e919" providerId="ADAL" clId="{51C2874E-EB81-4E19-BAB1-25273A86AB34}" dt="2022-09-29T13:52:40.375" v="19"/>
          <ac:picMkLst>
            <pc:docMk/>
            <pc:sldMk cId="2168049881" sldId="946"/>
            <ac:picMk id="6" creationId="{65362E87-4620-6784-4A11-A5E041A00171}"/>
          </ac:picMkLst>
        </pc:picChg>
        <pc:picChg chg="mod">
          <ac:chgData name="Il-Min Kim" userId="c0b6e94a-9478-4cbf-8fbd-a04b7bc1e919" providerId="ADAL" clId="{51C2874E-EB81-4E19-BAB1-25273A86AB34}" dt="2022-09-29T13:52:40.375" v="19"/>
          <ac:picMkLst>
            <pc:docMk/>
            <pc:sldMk cId="2168049881" sldId="946"/>
            <ac:picMk id="8" creationId="{FBB9CF46-9E39-B49C-3FDE-F043666A9959}"/>
          </ac:picMkLst>
        </pc:picChg>
      </pc:sldChg>
      <pc:sldChg chg="addSp delSp modSp new mod">
        <pc:chgData name="Il-Min Kim" userId="c0b6e94a-9478-4cbf-8fbd-a04b7bc1e919" providerId="ADAL" clId="{51C2874E-EB81-4E19-BAB1-25273A86AB34}" dt="2022-09-29T13:52:51.245" v="21"/>
        <pc:sldMkLst>
          <pc:docMk/>
          <pc:sldMk cId="4000673707" sldId="947"/>
        </pc:sldMkLst>
        <pc:spChg chg="del">
          <ac:chgData name="Il-Min Kim" userId="c0b6e94a-9478-4cbf-8fbd-a04b7bc1e919" providerId="ADAL" clId="{51C2874E-EB81-4E19-BAB1-25273A86AB34}" dt="2022-09-29T13:52:50.875" v="20" actId="478"/>
          <ac:spMkLst>
            <pc:docMk/>
            <pc:sldMk cId="4000673707" sldId="947"/>
            <ac:spMk id="2" creationId="{85445A4C-3150-8D18-B79C-1509A8E0E585}"/>
          </ac:spMkLst>
        </pc:spChg>
        <pc:spChg chg="mod">
          <ac:chgData name="Il-Min Kim" userId="c0b6e94a-9478-4cbf-8fbd-a04b7bc1e919" providerId="ADAL" clId="{51C2874E-EB81-4E19-BAB1-25273A86AB34}" dt="2022-09-29T13:52:21.689" v="16"/>
          <ac:spMkLst>
            <pc:docMk/>
            <pc:sldMk cId="4000673707" sldId="947"/>
            <ac:spMk id="3" creationId="{9265A393-7DE3-C074-020C-F76E3227FC54}"/>
          </ac:spMkLst>
        </pc:spChg>
        <pc:spChg chg="del">
          <ac:chgData name="Il-Min Kim" userId="c0b6e94a-9478-4cbf-8fbd-a04b7bc1e919" providerId="ADAL" clId="{51C2874E-EB81-4E19-BAB1-25273A86AB34}" dt="2022-09-29T13:51:55.276" v="6" actId="478"/>
          <ac:spMkLst>
            <pc:docMk/>
            <pc:sldMk cId="4000673707" sldId="947"/>
            <ac:spMk id="5" creationId="{23F566A5-EFAA-E196-3B2A-8A7AAF4A4BE7}"/>
          </ac:spMkLst>
        </pc:spChg>
        <pc:spChg chg="add mod">
          <ac:chgData name="Il-Min Kim" userId="c0b6e94a-9478-4cbf-8fbd-a04b7bc1e919" providerId="ADAL" clId="{51C2874E-EB81-4E19-BAB1-25273A86AB34}" dt="2022-09-29T13:52:51.245" v="21"/>
          <ac:spMkLst>
            <pc:docMk/>
            <pc:sldMk cId="4000673707" sldId="947"/>
            <ac:spMk id="7" creationId="{F668E8E1-7E9E-D47C-8522-7596B74800D6}"/>
          </ac:spMkLst>
        </pc:spChg>
        <pc:picChg chg="add mod">
          <ac:chgData name="Il-Min Kim" userId="c0b6e94a-9478-4cbf-8fbd-a04b7bc1e919" providerId="ADAL" clId="{51C2874E-EB81-4E19-BAB1-25273A86AB34}" dt="2022-09-29T13:52:51.245" v="21"/>
          <ac:picMkLst>
            <pc:docMk/>
            <pc:sldMk cId="4000673707" sldId="947"/>
            <ac:picMk id="6" creationId="{7683C97B-2490-6126-23FD-24A5C626290B}"/>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70238" cy="481013"/>
          </a:xfrm>
          <a:prstGeom prst="rect">
            <a:avLst/>
          </a:prstGeom>
        </p:spPr>
        <p:txBody>
          <a:bodyPr vert="horz" lIns="91440" tIns="45720" rIns="91440" bIns="45720" rtlCol="0"/>
          <a:lstStyle>
            <a:lvl1pPr algn="r">
              <a:defRPr sz="1200"/>
            </a:lvl1pPr>
          </a:lstStyle>
          <a:p>
            <a:endParaRPr lang="fa-IR"/>
          </a:p>
        </p:txBody>
      </p:sp>
      <p:sp>
        <p:nvSpPr>
          <p:cNvPr id="3" name="Date Placeholder 2"/>
          <p:cNvSpPr>
            <a:spLocks noGrp="1"/>
          </p:cNvSpPr>
          <p:nvPr>
            <p:ph type="dt" sz="quarter" idx="1"/>
          </p:nvPr>
        </p:nvSpPr>
        <p:spPr>
          <a:xfrm>
            <a:off x="4143375" y="0"/>
            <a:ext cx="3170238" cy="481013"/>
          </a:xfrm>
          <a:prstGeom prst="rect">
            <a:avLst/>
          </a:prstGeom>
        </p:spPr>
        <p:txBody>
          <a:bodyPr vert="horz" lIns="91440" tIns="45720" rIns="91440" bIns="45720" rtlCol="0"/>
          <a:lstStyle>
            <a:lvl1pPr algn="l">
              <a:defRPr sz="1200"/>
            </a:lvl1pPr>
          </a:lstStyle>
          <a:p>
            <a:fld id="{0154A29E-E911-4654-AC2C-48E695BCB04A}" type="datetimeFigureOut">
              <a:rPr lang="fa-IR" smtClean="0"/>
              <a:t>09/05/1446</a:t>
            </a:fld>
            <a:endParaRPr lang="fa-IR"/>
          </a:p>
        </p:txBody>
      </p:sp>
      <p:sp>
        <p:nvSpPr>
          <p:cNvPr id="4" name="Footer Placeholder 3"/>
          <p:cNvSpPr>
            <a:spLocks noGrp="1"/>
          </p:cNvSpPr>
          <p:nvPr>
            <p:ph type="ftr" sz="quarter" idx="2"/>
          </p:nvPr>
        </p:nvSpPr>
        <p:spPr>
          <a:xfrm>
            <a:off x="0" y="9120188"/>
            <a:ext cx="3170238" cy="481012"/>
          </a:xfrm>
          <a:prstGeom prst="rect">
            <a:avLst/>
          </a:prstGeom>
        </p:spPr>
        <p:txBody>
          <a:bodyPr vert="horz" lIns="91440" tIns="45720" rIns="91440" bIns="45720" rtlCol="0" anchor="b"/>
          <a:lstStyle>
            <a:lvl1pPr algn="r">
              <a:defRPr sz="1200"/>
            </a:lvl1pPr>
          </a:lstStyle>
          <a:p>
            <a:endParaRPr lang="fa-IR"/>
          </a:p>
        </p:txBody>
      </p:sp>
      <p:sp>
        <p:nvSpPr>
          <p:cNvPr id="5" name="Slide Number Placeholder 4"/>
          <p:cNvSpPr>
            <a:spLocks noGrp="1"/>
          </p:cNvSpPr>
          <p:nvPr>
            <p:ph type="sldNum" sz="quarter" idx="3"/>
          </p:nvPr>
        </p:nvSpPr>
        <p:spPr>
          <a:xfrm>
            <a:off x="4143375" y="9120188"/>
            <a:ext cx="3170238" cy="481012"/>
          </a:xfrm>
          <a:prstGeom prst="rect">
            <a:avLst/>
          </a:prstGeom>
        </p:spPr>
        <p:txBody>
          <a:bodyPr vert="horz" lIns="91440" tIns="45720" rIns="91440" bIns="45720" rtlCol="0" anchor="b"/>
          <a:lstStyle>
            <a:lvl1pPr algn="l">
              <a:defRPr sz="1200"/>
            </a:lvl1pPr>
          </a:lstStyle>
          <a:p>
            <a:fld id="{F08500B3-66CC-4E13-AB50-726A31CC806C}" type="slidenum">
              <a:rPr lang="fa-IR" smtClean="0"/>
              <a:t>‹#›</a:t>
            </a:fld>
            <a:endParaRPr lang="fa-IR"/>
          </a:p>
        </p:txBody>
      </p:sp>
    </p:spTree>
    <p:extLst>
      <p:ext uri="{BB962C8B-B14F-4D97-AF65-F5344CB8AC3E}">
        <p14:creationId xmlns:p14="http://schemas.microsoft.com/office/powerpoint/2010/main" val="4130304321"/>
      </p:ext>
    </p:extLst>
  </p:cSld>
  <p:clrMap bg1="lt1" tx1="dk1" bg2="lt2" tx2="dk2" accent1="accent1" accent2="accent2" accent3="accent3" accent4="accent4" accent5="accent5" accent6="accent6" hlink="hlink" folHlink="folHlink"/>
</p:handoutMaster>
</file>

<file path=ppt/ink/inkAction1.xml><?xml version="1.0" encoding="utf-8"?>
<iact:actions xmlns:iact="http://schemas.microsoft.com/office/powerpoint/2014/inkAction" lengthUnit="cm" timeUnit="ms">
  <inkml:definitions xmlns:inkml="http://www.w3.org/2003/InkML">
    <inkml:context xml:id="ctx0">
      <inkml:inkSource xml:id="inkSrc0">
        <inkml:traceFormat>
          <inkml:channel name="X" type="integer" max="1920" units="cm"/>
          <inkml:channel name="Y" type="integer" max="1080" units="cm"/>
          <inkml:channel name="T" type="integer" max="2.14748E9" units="dev"/>
        </inkml:traceFormat>
        <inkml:channelProperties>
          <inkml:channelProperty channel="X" name="resolution" value="62.13592" units="1/cm"/>
          <inkml:channelProperty channel="Y" name="resolution" value="62.06897" units="1/cm"/>
          <inkml:channelProperty channel="T" name="resolution" value="1" units="1/dev"/>
        </inkml:channelProperties>
      </inkml:inkSource>
      <inkml:timestamp xml:id="ts0" timeString="2024-11-10T03:06:19.513"/>
    </inkml:context>
    <inkml:brush xml:id="br0">
      <inkml:brushProperty name="width" value="0.05292" units="cm"/>
      <inkml:brushProperty name="height" value="0.05292" units="cm"/>
      <inkml:brushProperty name="color" value="#FF0000"/>
    </inkml:brush>
  </inkml:definitions>
  <iact:action type="add" startTime="17791">
    <iact:property name="dataType"/>
    <iact:actionData xml:id="d0">
      <inkml:trace xmlns:inkml="http://www.w3.org/2003/InkML" xml:id="stk0" contextRef="#ctx0" brushRef="#br0">2080 6333 0,'99'49'405,"-49"-49"-210,-1 0-130,50 0-18,-49 0-17,-1 50 6,1-50-4,-1 0-28,1 49-2,-1 1 36,1-1-22,-50 1 12,49-1 6,-49 0-4,0 1 1,50-1 1,-50 1 18,0-100 133,0 1-150,0-1 13,0 1-37,0 0-6,0-1 15,0 1-14,0-1 12,0-49 27,0 50-37,0-50 35,0 49-35,0 1 10,0-50-14,0 49 9,0-98 52,0-1-61,0 50 58,0 0-58,0 50 58,0 0-58,0-1 45,0 1-45,0-1 36,0 1 15</inkml:trace>
    </iact:actionData>
  </iact:action>
  <iact:action type="add" startTime="35857">
    <iact:property name="dataType"/>
    <iact:actionData xml:id="d1">
      <inkml:trace xmlns:inkml="http://www.w3.org/2003/InkML" xml:id="stk1" contextRef="#ctx0" brushRef="#br0">7774 4947 0,'50'-49'492,"-1"-1"-475,1 1-6,-1-1 2,1 1-10,49-1 17,-50 1 11,-49-1-19,99 1-7,-99-1 7,50 50 3,-1-99 0,50 50-7,99-99 61,-49-1-56,-100 149-1,1-99-5,-1 99-7,1 0 8,-1 0-3,1 0 16,-1 0-10,1-49 15,-1 49-16,1 0-1,0 0 10,49 0-2,-50 0-6,1 0-10,49 0 12,-50 0-11,1 0 28,-1 0-10,1 0-20,98 0 12,-98 49 3,49 1 5,49-50-7,-49 49-7,-49-49 8,-1 0-8,1 0-3,-1 0 31,50 50-26,-49-50 3,98 0-5,-98 0-2,98 0 36,-98 0-39,-1 0 35,100-50-34,49 1 32,-148-1-8,98 50-23,1-148 33,-100 98-35,100 1 37,-100-50-35,1 99 25,-1-50-25,1 1-2,49-50 33,-99 49-8,0 1-24,49 49 31,-49-50-7,0 100 135,0-1-127,0 1-31,99 98 39,-49-49 12,49 0-53,0-49 38,49-1-8,-98 1 22,148 49-51,-148-99 42,148 99-42,-149-99-1,1 49 44,98-49-44,-98 0 29,148 0-28,-50 0 39,-98 0-38,-1 0 0,1 0-1,-1-49 25,100-1-26,-100 50 44,298-148-43,-248 98 42,198 1-43,-148-1 60,98-49-59,-148 99 27,50 0-27,49-99 60,99 50-61,-149 49 61,100 0-61,-199 0 59,50 0-58,0 0 60,-99 49-60,50 1 37,-50 49 12,0-50-49,0 50 58,0-49-57,0-1-1,0 50 57,0 0-56,0-49 26,49-1-27,-49 0 8,0 50 42,50-49-48,-50-1-2,0 1 39,0 49-39,0-50 59,0 1-58,50-1 34,-50 1-3,0-1-2,0-98 15</inkml:trace>
    </iact:actionData>
  </iact:action>
</iact:action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3169920" cy="480060"/>
          </a:xfrm>
          <a:prstGeom prst="rect">
            <a:avLst/>
          </a:prstGeom>
        </p:spPr>
        <p:txBody>
          <a:bodyPr vert="horz" lIns="96659" tIns="48330" rIns="96659" bIns="48330" rtlCol="0"/>
          <a:lstStyle>
            <a:lvl1pPr algn="l" fontAlgn="auto">
              <a:spcBef>
                <a:spcPts val="0"/>
              </a:spcBef>
              <a:spcAft>
                <a:spcPts val="0"/>
              </a:spcAft>
              <a:defRPr sz="1400">
                <a:latin typeface="+mn-lt"/>
                <a:cs typeface="+mn-cs"/>
              </a:defRPr>
            </a:lvl1pPr>
          </a:lstStyle>
          <a:p>
            <a:pPr>
              <a:defRPr/>
            </a:pPr>
            <a:endParaRPr lang="en-US"/>
          </a:p>
        </p:txBody>
      </p:sp>
      <p:sp>
        <p:nvSpPr>
          <p:cNvPr id="3" name="Date Placeholder 2"/>
          <p:cNvSpPr>
            <a:spLocks noGrp="1"/>
          </p:cNvSpPr>
          <p:nvPr>
            <p:ph type="dt" idx="1"/>
          </p:nvPr>
        </p:nvSpPr>
        <p:spPr>
          <a:xfrm>
            <a:off x="4143587" y="1"/>
            <a:ext cx="3169920" cy="480060"/>
          </a:xfrm>
          <a:prstGeom prst="rect">
            <a:avLst/>
          </a:prstGeom>
        </p:spPr>
        <p:txBody>
          <a:bodyPr vert="horz" lIns="96659" tIns="48330" rIns="96659" bIns="48330" rtlCol="0"/>
          <a:lstStyle>
            <a:lvl1pPr algn="r" fontAlgn="auto">
              <a:spcBef>
                <a:spcPts val="0"/>
              </a:spcBef>
              <a:spcAft>
                <a:spcPts val="0"/>
              </a:spcAft>
              <a:defRPr sz="1400" smtClean="0">
                <a:latin typeface="+mn-lt"/>
                <a:cs typeface="+mn-cs"/>
              </a:defRPr>
            </a:lvl1pPr>
          </a:lstStyle>
          <a:p>
            <a:pPr>
              <a:defRPr/>
            </a:pPr>
            <a:fld id="{564DB847-A7C6-423F-B771-46A6092732E3}" type="datetimeFigureOut">
              <a:rPr lang="en-US"/>
              <a:pPr>
                <a:defRPr/>
              </a:pPr>
              <a:t>11/10/2024</a:t>
            </a:fld>
            <a:endParaRPr lang="en-US"/>
          </a:p>
        </p:txBody>
      </p:sp>
      <p:sp>
        <p:nvSpPr>
          <p:cNvPr id="4" name="Slide Image Placeholder 3"/>
          <p:cNvSpPr>
            <a:spLocks noGrp="1" noRot="1" noChangeAspect="1"/>
          </p:cNvSpPr>
          <p:nvPr>
            <p:ph type="sldImg" idx="2"/>
          </p:nvPr>
        </p:nvSpPr>
        <p:spPr>
          <a:xfrm>
            <a:off x="1257300" y="720725"/>
            <a:ext cx="4800600" cy="3600450"/>
          </a:xfrm>
          <a:prstGeom prst="rect">
            <a:avLst/>
          </a:prstGeom>
          <a:noFill/>
          <a:ln w="12700">
            <a:solidFill>
              <a:prstClr val="black"/>
            </a:solidFill>
          </a:ln>
        </p:spPr>
        <p:txBody>
          <a:bodyPr vert="horz" lIns="96659" tIns="48330" rIns="96659" bIns="48330" rtlCol="0" anchor="ctr"/>
          <a:lstStyle/>
          <a:p>
            <a:pPr lvl="0"/>
            <a:endParaRPr lang="en-US" noProof="0"/>
          </a:p>
        </p:txBody>
      </p:sp>
      <p:sp>
        <p:nvSpPr>
          <p:cNvPr id="5" name="Notes Placeholder 4"/>
          <p:cNvSpPr>
            <a:spLocks noGrp="1"/>
          </p:cNvSpPr>
          <p:nvPr>
            <p:ph type="body" sz="quarter" idx="3"/>
          </p:nvPr>
        </p:nvSpPr>
        <p:spPr>
          <a:xfrm>
            <a:off x="731520" y="4560571"/>
            <a:ext cx="5852160" cy="4320540"/>
          </a:xfrm>
          <a:prstGeom prst="rect">
            <a:avLst/>
          </a:prstGeom>
        </p:spPr>
        <p:txBody>
          <a:bodyPr vert="horz" lIns="96659" tIns="48330" rIns="96659" bIns="48330"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9119474"/>
            <a:ext cx="3169920" cy="480060"/>
          </a:xfrm>
          <a:prstGeom prst="rect">
            <a:avLst/>
          </a:prstGeom>
        </p:spPr>
        <p:txBody>
          <a:bodyPr vert="horz" lIns="96659" tIns="48330" rIns="96659" bIns="48330" rtlCol="0" anchor="b"/>
          <a:lstStyle>
            <a:lvl1pPr algn="l" fontAlgn="auto">
              <a:spcBef>
                <a:spcPts val="0"/>
              </a:spcBef>
              <a:spcAft>
                <a:spcPts val="0"/>
              </a:spcAft>
              <a:defRPr sz="1400">
                <a:latin typeface="+mn-lt"/>
                <a:cs typeface="+mn-cs"/>
              </a:defRPr>
            </a:lvl1pPr>
          </a:lstStyle>
          <a:p>
            <a:pPr>
              <a:defRPr/>
            </a:pPr>
            <a:endParaRPr lang="en-US"/>
          </a:p>
        </p:txBody>
      </p:sp>
      <p:sp>
        <p:nvSpPr>
          <p:cNvPr id="7" name="Slide Number Placeholder 6"/>
          <p:cNvSpPr>
            <a:spLocks noGrp="1"/>
          </p:cNvSpPr>
          <p:nvPr>
            <p:ph type="sldNum" sz="quarter" idx="5"/>
          </p:nvPr>
        </p:nvSpPr>
        <p:spPr>
          <a:xfrm>
            <a:off x="4143587" y="9119474"/>
            <a:ext cx="3169920" cy="480060"/>
          </a:xfrm>
          <a:prstGeom prst="rect">
            <a:avLst/>
          </a:prstGeom>
        </p:spPr>
        <p:txBody>
          <a:bodyPr vert="horz" lIns="96659" tIns="48330" rIns="96659" bIns="48330" rtlCol="0" anchor="b"/>
          <a:lstStyle>
            <a:lvl1pPr algn="r" fontAlgn="auto">
              <a:spcBef>
                <a:spcPts val="0"/>
              </a:spcBef>
              <a:spcAft>
                <a:spcPts val="0"/>
              </a:spcAft>
              <a:defRPr sz="1400" smtClean="0">
                <a:latin typeface="+mn-lt"/>
                <a:cs typeface="+mn-cs"/>
              </a:defRPr>
            </a:lvl1pPr>
          </a:lstStyle>
          <a:p>
            <a:pPr>
              <a:defRPr/>
            </a:pPr>
            <a:fld id="{37FC56A9-71FA-49A8-A49B-73E0C4B6E024}" type="slidenum">
              <a:rPr lang="en-US"/>
              <a:pPr>
                <a:defRPr/>
              </a:pPr>
              <a:t>‹#›</a:t>
            </a:fld>
            <a:endParaRPr lang="en-US"/>
          </a:p>
        </p:txBody>
      </p:sp>
    </p:spTree>
    <p:extLst>
      <p:ext uri="{BB962C8B-B14F-4D97-AF65-F5344CB8AC3E}">
        <p14:creationId xmlns:p14="http://schemas.microsoft.com/office/powerpoint/2010/main" val="3470970701"/>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5"/>
          </p:nvPr>
        </p:nvSpPr>
        <p:spPr/>
        <p:txBody>
          <a:bodyPr/>
          <a:lstStyle/>
          <a:p>
            <a:pPr>
              <a:defRPr/>
            </a:pPr>
            <a:fld id="{37FC56A9-71FA-49A8-A49B-73E0C4B6E024}" type="slidenum">
              <a:rPr lang="en-US" smtClean="0"/>
              <a:pPr>
                <a:defRPr/>
              </a:pPr>
              <a:t>1</a:t>
            </a:fld>
            <a:endParaRPr lang="en-US"/>
          </a:p>
        </p:txBody>
      </p:sp>
    </p:spTree>
    <p:extLst>
      <p:ext uri="{BB962C8B-B14F-4D97-AF65-F5344CB8AC3E}">
        <p14:creationId xmlns:p14="http://schemas.microsoft.com/office/powerpoint/2010/main" val="371475127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BN computes the mean and variance of each feature across a mini-batch</a:t>
            </a:r>
            <a:endParaRPr lang="en-CA" dirty="0"/>
          </a:p>
        </p:txBody>
      </p:sp>
      <p:sp>
        <p:nvSpPr>
          <p:cNvPr id="4" name="Slide Number Placeholder 3"/>
          <p:cNvSpPr>
            <a:spLocks noGrp="1"/>
          </p:cNvSpPr>
          <p:nvPr>
            <p:ph type="sldNum" sz="quarter" idx="5"/>
          </p:nvPr>
        </p:nvSpPr>
        <p:spPr/>
        <p:txBody>
          <a:bodyPr/>
          <a:lstStyle/>
          <a:p>
            <a:pPr>
              <a:defRPr/>
            </a:pPr>
            <a:fld id="{37FC56A9-71FA-49A8-A49B-73E0C4B6E024}" type="slidenum">
              <a:rPr lang="en-US" smtClean="0"/>
              <a:pPr>
                <a:defRPr/>
              </a:pPr>
              <a:t>19</a:t>
            </a:fld>
            <a:endParaRPr lang="en-US"/>
          </a:p>
        </p:txBody>
      </p:sp>
    </p:spTree>
    <p:extLst>
      <p:ext uri="{BB962C8B-B14F-4D97-AF65-F5344CB8AC3E}">
        <p14:creationId xmlns:p14="http://schemas.microsoft.com/office/powerpoint/2010/main" val="39618031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dirty="0"/>
              <a:t>GN computes the mean and variance of a group of features of one sample and normalizes them together.</a:t>
            </a:r>
            <a:endParaRPr lang="en-CA" dirty="0"/>
          </a:p>
        </p:txBody>
      </p:sp>
      <p:sp>
        <p:nvSpPr>
          <p:cNvPr id="4" name="Slide Number Placeholder 3"/>
          <p:cNvSpPr>
            <a:spLocks noGrp="1"/>
          </p:cNvSpPr>
          <p:nvPr>
            <p:ph type="sldNum" sz="quarter" idx="5"/>
          </p:nvPr>
        </p:nvSpPr>
        <p:spPr/>
        <p:txBody>
          <a:bodyPr/>
          <a:lstStyle/>
          <a:p>
            <a:pPr>
              <a:defRPr/>
            </a:pPr>
            <a:fld id="{37FC56A9-71FA-49A8-A49B-73E0C4B6E024}" type="slidenum">
              <a:rPr lang="en-US" smtClean="0"/>
              <a:pPr>
                <a:defRPr/>
              </a:pPr>
              <a:t>20</a:t>
            </a:fld>
            <a:endParaRPr lang="en-US"/>
          </a:p>
        </p:txBody>
      </p:sp>
    </p:spTree>
    <p:extLst>
      <p:ext uri="{BB962C8B-B14F-4D97-AF65-F5344CB8AC3E}">
        <p14:creationId xmlns:p14="http://schemas.microsoft.com/office/powerpoint/2010/main" val="1631112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a:p>
        </p:txBody>
      </p:sp>
      <p:sp>
        <p:nvSpPr>
          <p:cNvPr id="4" name="Slide Number Placeholder 3"/>
          <p:cNvSpPr>
            <a:spLocks noGrp="1"/>
          </p:cNvSpPr>
          <p:nvPr>
            <p:ph type="sldNum" sz="quarter" idx="5"/>
          </p:nvPr>
        </p:nvSpPr>
        <p:spPr/>
        <p:txBody>
          <a:bodyPr/>
          <a:lstStyle/>
          <a:p>
            <a:pPr>
              <a:defRPr/>
            </a:pPr>
            <a:fld id="{37FC56A9-71FA-49A8-A49B-73E0C4B6E024}" type="slidenum">
              <a:rPr lang="en-US" smtClean="0"/>
              <a:pPr>
                <a:defRPr/>
              </a:pPr>
              <a:t>23</a:t>
            </a:fld>
            <a:endParaRPr lang="en-US"/>
          </a:p>
        </p:txBody>
      </p:sp>
    </p:spTree>
    <p:extLst>
      <p:ext uri="{BB962C8B-B14F-4D97-AF65-F5344CB8AC3E}">
        <p14:creationId xmlns:p14="http://schemas.microsoft.com/office/powerpoint/2010/main" val="24157246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F0E5BC-5A77-1F82-0B72-ADE0D7A4EE0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0108381-8526-443C-7F4B-ACFC5D8D4D3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640DC70-FDBB-D3C0-4A13-B1C5FDC24CFF}"/>
              </a:ext>
            </a:extLst>
          </p:cNvPr>
          <p:cNvSpPr>
            <a:spLocks noGrp="1"/>
          </p:cNvSpPr>
          <p:nvPr>
            <p:ph type="body" idx="1"/>
          </p:nvPr>
        </p:nvSpPr>
        <p:spPr/>
        <p:txBody>
          <a:bodyPr/>
          <a:lstStyle/>
          <a:p>
            <a:endParaRPr lang="en-CA"/>
          </a:p>
        </p:txBody>
      </p:sp>
      <p:sp>
        <p:nvSpPr>
          <p:cNvPr id="4" name="Slide Number Placeholder 3">
            <a:extLst>
              <a:ext uri="{FF2B5EF4-FFF2-40B4-BE49-F238E27FC236}">
                <a16:creationId xmlns:a16="http://schemas.microsoft.com/office/drawing/2014/main" id="{B86634CF-637F-4537-D75A-BC0DE15646EA}"/>
              </a:ext>
            </a:extLst>
          </p:cNvPr>
          <p:cNvSpPr>
            <a:spLocks noGrp="1"/>
          </p:cNvSpPr>
          <p:nvPr>
            <p:ph type="sldNum" sz="quarter" idx="5"/>
          </p:nvPr>
        </p:nvSpPr>
        <p:spPr/>
        <p:txBody>
          <a:bodyPr/>
          <a:lstStyle/>
          <a:p>
            <a:pPr>
              <a:defRPr/>
            </a:pPr>
            <a:fld id="{37FC56A9-71FA-49A8-A49B-73E0C4B6E024}" type="slidenum">
              <a:rPr lang="en-US" smtClean="0"/>
              <a:pPr>
                <a:defRPr/>
              </a:pPr>
              <a:t>26</a:t>
            </a:fld>
            <a:endParaRPr lang="en-US"/>
          </a:p>
        </p:txBody>
      </p:sp>
    </p:spTree>
    <p:extLst>
      <p:ext uri="{BB962C8B-B14F-4D97-AF65-F5344CB8AC3E}">
        <p14:creationId xmlns:p14="http://schemas.microsoft.com/office/powerpoint/2010/main" val="23416231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a:p>
        </p:txBody>
      </p:sp>
      <p:sp>
        <p:nvSpPr>
          <p:cNvPr id="4" name="Slide Number Placeholder 3"/>
          <p:cNvSpPr>
            <a:spLocks noGrp="1"/>
          </p:cNvSpPr>
          <p:nvPr>
            <p:ph type="sldNum" sz="quarter" idx="5"/>
          </p:nvPr>
        </p:nvSpPr>
        <p:spPr/>
        <p:txBody>
          <a:bodyPr/>
          <a:lstStyle/>
          <a:p>
            <a:pPr>
              <a:defRPr/>
            </a:pPr>
            <a:fld id="{37FC56A9-71FA-49A8-A49B-73E0C4B6E024}" type="slidenum">
              <a:rPr lang="en-US" smtClean="0"/>
              <a:pPr>
                <a:defRPr/>
              </a:pPr>
              <a:t>30</a:t>
            </a:fld>
            <a:endParaRPr lang="en-US"/>
          </a:p>
        </p:txBody>
      </p:sp>
    </p:spTree>
    <p:extLst>
      <p:ext uri="{BB962C8B-B14F-4D97-AF65-F5344CB8AC3E}">
        <p14:creationId xmlns:p14="http://schemas.microsoft.com/office/powerpoint/2010/main" val="43891957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a:p>
        </p:txBody>
      </p:sp>
      <p:sp>
        <p:nvSpPr>
          <p:cNvPr id="4" name="Slide Number Placeholder 3"/>
          <p:cNvSpPr>
            <a:spLocks noGrp="1"/>
          </p:cNvSpPr>
          <p:nvPr>
            <p:ph type="sldNum" sz="quarter" idx="5"/>
          </p:nvPr>
        </p:nvSpPr>
        <p:spPr/>
        <p:txBody>
          <a:bodyPr/>
          <a:lstStyle/>
          <a:p>
            <a:pPr>
              <a:defRPr/>
            </a:pPr>
            <a:fld id="{37FC56A9-71FA-49A8-A49B-73E0C4B6E024}" type="slidenum">
              <a:rPr lang="en-US" smtClean="0"/>
              <a:pPr>
                <a:defRPr/>
              </a:pPr>
              <a:t>34</a:t>
            </a:fld>
            <a:endParaRPr lang="en-US"/>
          </a:p>
        </p:txBody>
      </p:sp>
    </p:spTree>
    <p:extLst>
      <p:ext uri="{BB962C8B-B14F-4D97-AF65-F5344CB8AC3E}">
        <p14:creationId xmlns:p14="http://schemas.microsoft.com/office/powerpoint/2010/main" val="236036483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a:p>
        </p:txBody>
      </p:sp>
      <p:sp>
        <p:nvSpPr>
          <p:cNvPr id="4" name="Slide Number Placeholder 3"/>
          <p:cNvSpPr>
            <a:spLocks noGrp="1"/>
          </p:cNvSpPr>
          <p:nvPr>
            <p:ph type="sldNum" sz="quarter" idx="5"/>
          </p:nvPr>
        </p:nvSpPr>
        <p:spPr/>
        <p:txBody>
          <a:bodyPr/>
          <a:lstStyle/>
          <a:p>
            <a:pPr>
              <a:defRPr/>
            </a:pPr>
            <a:fld id="{37FC56A9-71FA-49A8-A49B-73E0C4B6E024}" type="slidenum">
              <a:rPr lang="en-US" smtClean="0"/>
              <a:pPr>
                <a:defRPr/>
              </a:pPr>
              <a:t>35</a:t>
            </a:fld>
            <a:endParaRPr lang="en-US"/>
          </a:p>
        </p:txBody>
      </p:sp>
    </p:spTree>
    <p:extLst>
      <p:ext uri="{BB962C8B-B14F-4D97-AF65-F5344CB8AC3E}">
        <p14:creationId xmlns:p14="http://schemas.microsoft.com/office/powerpoint/2010/main" val="119047497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a:p>
        </p:txBody>
      </p:sp>
      <p:sp>
        <p:nvSpPr>
          <p:cNvPr id="4" name="Slide Number Placeholder 3"/>
          <p:cNvSpPr>
            <a:spLocks noGrp="1"/>
          </p:cNvSpPr>
          <p:nvPr>
            <p:ph type="sldNum" sz="quarter" idx="5"/>
          </p:nvPr>
        </p:nvSpPr>
        <p:spPr/>
        <p:txBody>
          <a:bodyPr/>
          <a:lstStyle/>
          <a:p>
            <a:pPr>
              <a:defRPr/>
            </a:pPr>
            <a:fld id="{37FC56A9-71FA-49A8-A49B-73E0C4B6E024}" type="slidenum">
              <a:rPr lang="en-US" smtClean="0"/>
              <a:pPr>
                <a:defRPr/>
              </a:pPr>
              <a:t>2</a:t>
            </a:fld>
            <a:endParaRPr lang="en-US"/>
          </a:p>
        </p:txBody>
      </p:sp>
    </p:spTree>
    <p:extLst>
      <p:ext uri="{BB962C8B-B14F-4D97-AF65-F5344CB8AC3E}">
        <p14:creationId xmlns:p14="http://schemas.microsoft.com/office/powerpoint/2010/main" val="96604861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a:p>
        </p:txBody>
      </p:sp>
      <p:sp>
        <p:nvSpPr>
          <p:cNvPr id="4" name="Slide Number Placeholder 3"/>
          <p:cNvSpPr>
            <a:spLocks noGrp="1"/>
          </p:cNvSpPr>
          <p:nvPr>
            <p:ph type="sldNum" sz="quarter" idx="5"/>
          </p:nvPr>
        </p:nvSpPr>
        <p:spPr/>
        <p:txBody>
          <a:bodyPr/>
          <a:lstStyle/>
          <a:p>
            <a:pPr>
              <a:defRPr/>
            </a:pPr>
            <a:fld id="{37FC56A9-71FA-49A8-A49B-73E0C4B6E024}" type="slidenum">
              <a:rPr lang="en-US" smtClean="0"/>
              <a:pPr>
                <a:defRPr/>
              </a:pPr>
              <a:t>3</a:t>
            </a:fld>
            <a:endParaRPr lang="en-US"/>
          </a:p>
        </p:txBody>
      </p:sp>
    </p:spTree>
    <p:extLst>
      <p:ext uri="{BB962C8B-B14F-4D97-AF65-F5344CB8AC3E}">
        <p14:creationId xmlns:p14="http://schemas.microsoft.com/office/powerpoint/2010/main" val="385689029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a:p>
        </p:txBody>
      </p:sp>
      <p:sp>
        <p:nvSpPr>
          <p:cNvPr id="4" name="Slide Number Placeholder 3"/>
          <p:cNvSpPr>
            <a:spLocks noGrp="1"/>
          </p:cNvSpPr>
          <p:nvPr>
            <p:ph type="sldNum" sz="quarter" idx="5"/>
          </p:nvPr>
        </p:nvSpPr>
        <p:spPr/>
        <p:txBody>
          <a:bodyPr/>
          <a:lstStyle/>
          <a:p>
            <a:pPr>
              <a:defRPr/>
            </a:pPr>
            <a:fld id="{37FC56A9-71FA-49A8-A49B-73E0C4B6E024}" type="slidenum">
              <a:rPr lang="en-US" smtClean="0"/>
              <a:pPr>
                <a:defRPr/>
              </a:pPr>
              <a:t>5</a:t>
            </a:fld>
            <a:endParaRPr lang="en-US"/>
          </a:p>
        </p:txBody>
      </p:sp>
    </p:spTree>
    <p:extLst>
      <p:ext uri="{BB962C8B-B14F-4D97-AF65-F5344CB8AC3E}">
        <p14:creationId xmlns:p14="http://schemas.microsoft.com/office/powerpoint/2010/main" val="9352806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a:p>
        </p:txBody>
      </p:sp>
      <p:sp>
        <p:nvSpPr>
          <p:cNvPr id="4" name="Slide Number Placeholder 3"/>
          <p:cNvSpPr>
            <a:spLocks noGrp="1"/>
          </p:cNvSpPr>
          <p:nvPr>
            <p:ph type="sldNum" sz="quarter" idx="5"/>
          </p:nvPr>
        </p:nvSpPr>
        <p:spPr/>
        <p:txBody>
          <a:bodyPr/>
          <a:lstStyle/>
          <a:p>
            <a:pPr>
              <a:defRPr/>
            </a:pPr>
            <a:fld id="{37FC56A9-71FA-49A8-A49B-73E0C4B6E024}" type="slidenum">
              <a:rPr lang="en-US" smtClean="0"/>
              <a:pPr>
                <a:defRPr/>
              </a:pPr>
              <a:t>10</a:t>
            </a:fld>
            <a:endParaRPr lang="en-US"/>
          </a:p>
        </p:txBody>
      </p:sp>
    </p:spTree>
    <p:extLst>
      <p:ext uri="{BB962C8B-B14F-4D97-AF65-F5344CB8AC3E}">
        <p14:creationId xmlns:p14="http://schemas.microsoft.com/office/powerpoint/2010/main" val="149786962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Contrastive learning is a self-supervised learning technique that trains models to distinguish between similar and dissimilar data points, effectively learning meaningful representations without the need for labeled data. In this approach, a model is presented with pairs of samples, where each pair consists of a positive sample (similar or related) and a negative sample (dissimilar or unrelated). The model is trained to bring the representations of positive pairs closer together in the embedding space while pushing negative pairs further apart. This results in a learned feature space where semantically similar samples are grouped together, making it useful for downstream tasks such as classification, clustering, and retrieval. </a:t>
            </a:r>
            <a:endParaRPr lang="en-CA" dirty="0"/>
          </a:p>
        </p:txBody>
      </p:sp>
      <p:sp>
        <p:nvSpPr>
          <p:cNvPr id="4" name="Slide Number Placeholder 3"/>
          <p:cNvSpPr>
            <a:spLocks noGrp="1"/>
          </p:cNvSpPr>
          <p:nvPr>
            <p:ph type="sldNum" sz="quarter" idx="5"/>
          </p:nvPr>
        </p:nvSpPr>
        <p:spPr/>
        <p:txBody>
          <a:bodyPr/>
          <a:lstStyle/>
          <a:p>
            <a:pPr>
              <a:defRPr/>
            </a:pPr>
            <a:fld id="{37FC56A9-71FA-49A8-A49B-73E0C4B6E024}" type="slidenum">
              <a:rPr lang="en-US" smtClean="0"/>
              <a:pPr>
                <a:defRPr/>
              </a:pPr>
              <a:t>11</a:t>
            </a:fld>
            <a:endParaRPr lang="en-US"/>
          </a:p>
        </p:txBody>
      </p:sp>
    </p:spTree>
    <p:extLst>
      <p:ext uri="{BB962C8B-B14F-4D97-AF65-F5344CB8AC3E}">
        <p14:creationId xmlns:p14="http://schemas.microsoft.com/office/powerpoint/2010/main" val="219894635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a:p>
        </p:txBody>
      </p:sp>
      <p:sp>
        <p:nvSpPr>
          <p:cNvPr id="4" name="Slide Number Placeholder 3"/>
          <p:cNvSpPr>
            <a:spLocks noGrp="1"/>
          </p:cNvSpPr>
          <p:nvPr>
            <p:ph type="sldNum" sz="quarter" idx="5"/>
          </p:nvPr>
        </p:nvSpPr>
        <p:spPr/>
        <p:txBody>
          <a:bodyPr/>
          <a:lstStyle/>
          <a:p>
            <a:pPr>
              <a:defRPr/>
            </a:pPr>
            <a:fld id="{37FC56A9-71FA-49A8-A49B-73E0C4B6E024}" type="slidenum">
              <a:rPr lang="en-US" smtClean="0"/>
              <a:pPr>
                <a:defRPr/>
              </a:pPr>
              <a:t>13</a:t>
            </a:fld>
            <a:endParaRPr lang="en-US"/>
          </a:p>
        </p:txBody>
      </p:sp>
    </p:spTree>
    <p:extLst>
      <p:ext uri="{BB962C8B-B14F-4D97-AF65-F5344CB8AC3E}">
        <p14:creationId xmlns:p14="http://schemas.microsoft.com/office/powerpoint/2010/main" val="357459930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a:p>
        </p:txBody>
      </p:sp>
      <p:sp>
        <p:nvSpPr>
          <p:cNvPr id="4" name="Slide Number Placeholder 3"/>
          <p:cNvSpPr>
            <a:spLocks noGrp="1"/>
          </p:cNvSpPr>
          <p:nvPr>
            <p:ph type="sldNum" sz="quarter" idx="5"/>
          </p:nvPr>
        </p:nvSpPr>
        <p:spPr/>
        <p:txBody>
          <a:bodyPr/>
          <a:lstStyle/>
          <a:p>
            <a:pPr>
              <a:defRPr/>
            </a:pPr>
            <a:fld id="{37FC56A9-71FA-49A8-A49B-73E0C4B6E024}" type="slidenum">
              <a:rPr lang="en-US" smtClean="0"/>
              <a:pPr>
                <a:defRPr/>
              </a:pPr>
              <a:t>16</a:t>
            </a:fld>
            <a:endParaRPr lang="en-US"/>
          </a:p>
        </p:txBody>
      </p:sp>
    </p:spTree>
    <p:extLst>
      <p:ext uri="{BB962C8B-B14F-4D97-AF65-F5344CB8AC3E}">
        <p14:creationId xmlns:p14="http://schemas.microsoft.com/office/powerpoint/2010/main" val="241186659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a:p>
        </p:txBody>
      </p:sp>
      <p:sp>
        <p:nvSpPr>
          <p:cNvPr id="4" name="Slide Number Placeholder 3"/>
          <p:cNvSpPr>
            <a:spLocks noGrp="1"/>
          </p:cNvSpPr>
          <p:nvPr>
            <p:ph type="sldNum" sz="quarter" idx="5"/>
          </p:nvPr>
        </p:nvSpPr>
        <p:spPr/>
        <p:txBody>
          <a:bodyPr/>
          <a:lstStyle/>
          <a:p>
            <a:pPr>
              <a:defRPr/>
            </a:pPr>
            <a:fld id="{37FC56A9-71FA-49A8-A49B-73E0C4B6E024}" type="slidenum">
              <a:rPr lang="en-US" smtClean="0"/>
              <a:pPr>
                <a:defRPr/>
              </a:pPr>
              <a:t>18</a:t>
            </a:fld>
            <a:endParaRPr lang="en-US"/>
          </a:p>
        </p:txBody>
      </p:sp>
    </p:spTree>
    <p:extLst>
      <p:ext uri="{BB962C8B-B14F-4D97-AF65-F5344CB8AC3E}">
        <p14:creationId xmlns:p14="http://schemas.microsoft.com/office/powerpoint/2010/main" val="288284620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gi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gi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4" name="Rectangle 3"/>
          <p:cNvSpPr/>
          <p:nvPr/>
        </p:nvSpPr>
        <p:spPr>
          <a:xfrm>
            <a:off x="4572000" y="6477000"/>
            <a:ext cx="4572000" cy="381000"/>
          </a:xfrm>
          <a:prstGeom prst="rect">
            <a:avLst/>
          </a:prstGeom>
          <a:solidFill>
            <a:srgbClr val="3333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schemeClr val="bg1"/>
              </a:solidFill>
            </a:endParaRPr>
          </a:p>
        </p:txBody>
      </p:sp>
      <p:sp>
        <p:nvSpPr>
          <p:cNvPr id="5" name="Rectangle 4"/>
          <p:cNvSpPr/>
          <p:nvPr/>
        </p:nvSpPr>
        <p:spPr>
          <a:xfrm>
            <a:off x="0" y="6477000"/>
            <a:ext cx="4572000" cy="381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schemeClr val="bg1"/>
              </a:solidFill>
            </a:endParaRPr>
          </a:p>
        </p:txBody>
      </p:sp>
      <p:sp>
        <p:nvSpPr>
          <p:cNvPr id="6" name="Rounded Rectangle 5"/>
          <p:cNvSpPr/>
          <p:nvPr/>
        </p:nvSpPr>
        <p:spPr>
          <a:xfrm>
            <a:off x="381000" y="1295400"/>
            <a:ext cx="8229600" cy="2057400"/>
          </a:xfrm>
          <a:prstGeom prst="roundRect">
            <a:avLst/>
          </a:prstGeom>
          <a:solidFill>
            <a:srgbClr val="3333B2"/>
          </a:solidFill>
          <a:ln>
            <a:solidFill>
              <a:srgbClr val="3333B2"/>
            </a:solidFill>
          </a:ln>
          <a:effectLst>
            <a:outerShdw blurRad="114300" dist="152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 name="TextBox 6"/>
          <p:cNvSpPr txBox="1"/>
          <p:nvPr/>
        </p:nvSpPr>
        <p:spPr>
          <a:xfrm>
            <a:off x="1071563" y="6488113"/>
            <a:ext cx="3500437" cy="369887"/>
          </a:xfrm>
          <a:prstGeom prst="rect">
            <a:avLst/>
          </a:prstGeom>
          <a:noFill/>
        </p:spPr>
        <p:txBody>
          <a:bodyPr anchor="ctr"/>
          <a:lstStyle/>
          <a:p>
            <a:pPr algn="r" fontAlgn="auto">
              <a:spcBef>
                <a:spcPts val="0"/>
              </a:spcBef>
              <a:spcAft>
                <a:spcPts val="0"/>
              </a:spcAft>
              <a:defRPr/>
            </a:pPr>
            <a:endParaRPr lang="en-US" sz="1200" dirty="0">
              <a:solidFill>
                <a:schemeClr val="bg1"/>
              </a:solidFill>
              <a:latin typeface="+mn-lt"/>
              <a:cs typeface="+mn-cs"/>
            </a:endParaRPr>
          </a:p>
        </p:txBody>
      </p:sp>
      <p:sp>
        <p:nvSpPr>
          <p:cNvPr id="2" name="Title 1"/>
          <p:cNvSpPr>
            <a:spLocks noGrp="1"/>
          </p:cNvSpPr>
          <p:nvPr>
            <p:ph type="ctrTitle"/>
          </p:nvPr>
        </p:nvSpPr>
        <p:spPr>
          <a:xfrm>
            <a:off x="609600" y="1447800"/>
            <a:ext cx="7772400" cy="838200"/>
          </a:xfrm>
        </p:spPr>
        <p:txBody>
          <a:bodyPr/>
          <a:lstStyle>
            <a:lvl1pPr>
              <a:defRPr baseline="0">
                <a:solidFill>
                  <a:schemeClr val="bg1"/>
                </a:solidFill>
                <a:latin typeface="Calibri Light" panose="020F0302020204030204" pitchFamily="34" charset="0"/>
                <a:cs typeface="Calibri Light" panose="020F0302020204030204" pitchFamily="34" charset="0"/>
              </a:defRPr>
            </a:lvl1pPr>
          </a:lstStyle>
          <a:p>
            <a:r>
              <a:rPr lang="en-US" dirty="0"/>
              <a:t>Click to edit Master title style</a:t>
            </a:r>
          </a:p>
        </p:txBody>
      </p:sp>
      <p:sp>
        <p:nvSpPr>
          <p:cNvPr id="3" name="Subtitle 2"/>
          <p:cNvSpPr>
            <a:spLocks noGrp="1"/>
          </p:cNvSpPr>
          <p:nvPr>
            <p:ph type="subTitle" idx="1"/>
          </p:nvPr>
        </p:nvSpPr>
        <p:spPr>
          <a:xfrm>
            <a:off x="1219200" y="2667000"/>
            <a:ext cx="6400800" cy="533400"/>
          </a:xfrm>
        </p:spPr>
        <p:txBody>
          <a:bodyPr/>
          <a:lstStyle>
            <a:lvl1pPr marL="0" indent="0" algn="ctr">
              <a:buNone/>
              <a:defRPr baseline="0">
                <a:solidFill>
                  <a:schemeClr val="bg1"/>
                </a:solidFill>
                <a:latin typeface="Calibri Light" panose="020F0302020204030204" pitchFamily="34" charset="0"/>
                <a:cs typeface="Calibri Light" panose="020F030202020403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8" name="Date Placeholder 3"/>
          <p:cNvSpPr>
            <a:spLocks noGrp="1"/>
          </p:cNvSpPr>
          <p:nvPr>
            <p:ph type="dt" sz="half" idx="10"/>
          </p:nvPr>
        </p:nvSpPr>
        <p:spPr>
          <a:xfrm>
            <a:off x="0" y="6492875"/>
            <a:ext cx="1071563" cy="365125"/>
          </a:xfrm>
        </p:spPr>
        <p:txBody>
          <a:bodyPr/>
          <a:lstStyle>
            <a:lvl1pPr>
              <a:defRPr baseline="0" smtClean="0">
                <a:solidFill>
                  <a:schemeClr val="bg1"/>
                </a:solidFill>
              </a:defRPr>
            </a:lvl1pPr>
          </a:lstStyle>
          <a:p>
            <a:pPr>
              <a:defRPr/>
            </a:pPr>
            <a:fld id="{C57A2806-D732-4151-95BB-E5C60C8A97BD}" type="datetime1">
              <a:rPr lang="en-US" smtClean="0"/>
              <a:t>11/10/2024</a:t>
            </a:fld>
            <a:endParaRPr lang="en-US"/>
          </a:p>
        </p:txBody>
      </p:sp>
      <p:sp>
        <p:nvSpPr>
          <p:cNvPr id="9" name="Footer Placeholder 4"/>
          <p:cNvSpPr>
            <a:spLocks noGrp="1"/>
          </p:cNvSpPr>
          <p:nvPr>
            <p:ph type="ftr" sz="quarter" idx="11"/>
          </p:nvPr>
        </p:nvSpPr>
        <p:spPr>
          <a:xfrm>
            <a:off x="4572000" y="6492875"/>
            <a:ext cx="3429000" cy="365125"/>
          </a:xfrm>
        </p:spPr>
        <p:txBody>
          <a:bodyPr/>
          <a:lstStyle>
            <a:lvl1pPr algn="l">
              <a:defRPr baseline="0" smtClean="0">
                <a:solidFill>
                  <a:schemeClr val="bg1"/>
                </a:solidFill>
              </a:defRPr>
            </a:lvl1pPr>
          </a:lstStyle>
          <a:p>
            <a:pPr>
              <a:defRPr/>
            </a:pPr>
            <a:r>
              <a:rPr lang="en-US"/>
              <a:t>A sample title</a:t>
            </a:r>
            <a:endParaRPr lang="en-US" dirty="0"/>
          </a:p>
        </p:txBody>
      </p:sp>
      <p:sp>
        <p:nvSpPr>
          <p:cNvPr id="10" name="Slide Number Placeholder 5"/>
          <p:cNvSpPr>
            <a:spLocks noGrp="1"/>
          </p:cNvSpPr>
          <p:nvPr>
            <p:ph type="sldNum" sz="quarter" idx="12"/>
          </p:nvPr>
        </p:nvSpPr>
        <p:spPr>
          <a:xfrm>
            <a:off x="8001000" y="6492875"/>
            <a:ext cx="1143000" cy="365125"/>
          </a:xfrm>
        </p:spPr>
        <p:txBody>
          <a:bodyPr/>
          <a:lstStyle>
            <a:lvl1pPr>
              <a:defRPr baseline="0" smtClean="0">
                <a:solidFill>
                  <a:schemeClr val="bg1"/>
                </a:solidFill>
              </a:defRPr>
            </a:lvl1pPr>
          </a:lstStyle>
          <a:p>
            <a:pPr>
              <a:defRPr/>
            </a:pPr>
            <a:fld id="{C06CB4F1-E69D-4458-B775-B121381A0F56}" type="slidenum">
              <a:rPr lang="en-US"/>
              <a:pPr>
                <a:defRPr/>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2B50D5B3-2CF6-4147-B4F3-C2D4363E6300}" type="datetime1">
              <a:rPr lang="en-US" smtClean="0"/>
              <a:t>11/10/2024</a:t>
            </a:fld>
            <a:endParaRPr lang="en-US"/>
          </a:p>
        </p:txBody>
      </p:sp>
      <p:sp>
        <p:nvSpPr>
          <p:cNvPr id="5" name="Footer Placeholder 4"/>
          <p:cNvSpPr>
            <a:spLocks noGrp="1"/>
          </p:cNvSpPr>
          <p:nvPr>
            <p:ph type="ftr" sz="quarter" idx="11"/>
          </p:nvPr>
        </p:nvSpPr>
        <p:spPr/>
        <p:txBody>
          <a:bodyPr/>
          <a:lstStyle>
            <a:lvl1pPr>
              <a:defRPr/>
            </a:lvl1pPr>
          </a:lstStyle>
          <a:p>
            <a:pPr>
              <a:defRPr/>
            </a:pPr>
            <a:r>
              <a:rPr lang="en-US"/>
              <a:t>A sample title</a:t>
            </a:r>
          </a:p>
        </p:txBody>
      </p:sp>
      <p:sp>
        <p:nvSpPr>
          <p:cNvPr id="6" name="Slide Number Placeholder 5"/>
          <p:cNvSpPr>
            <a:spLocks noGrp="1"/>
          </p:cNvSpPr>
          <p:nvPr>
            <p:ph type="sldNum" sz="quarter" idx="12"/>
          </p:nvPr>
        </p:nvSpPr>
        <p:spPr/>
        <p:txBody>
          <a:bodyPr/>
          <a:lstStyle>
            <a:lvl1pPr>
              <a:defRPr/>
            </a:lvl1pPr>
          </a:lstStyle>
          <a:p>
            <a:pPr>
              <a:defRPr/>
            </a:pPr>
            <a:fld id="{535EA575-3527-424C-A005-428A5216F812}"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946B2DC6-2D93-40B6-A168-AD1D39355B95}" type="datetime1">
              <a:rPr lang="en-US" smtClean="0"/>
              <a:t>11/10/2024</a:t>
            </a:fld>
            <a:endParaRPr lang="en-US"/>
          </a:p>
        </p:txBody>
      </p:sp>
      <p:sp>
        <p:nvSpPr>
          <p:cNvPr id="5" name="Footer Placeholder 4"/>
          <p:cNvSpPr>
            <a:spLocks noGrp="1"/>
          </p:cNvSpPr>
          <p:nvPr>
            <p:ph type="ftr" sz="quarter" idx="11"/>
          </p:nvPr>
        </p:nvSpPr>
        <p:spPr/>
        <p:txBody>
          <a:bodyPr/>
          <a:lstStyle>
            <a:lvl1pPr>
              <a:defRPr/>
            </a:lvl1pPr>
          </a:lstStyle>
          <a:p>
            <a:pPr>
              <a:defRPr/>
            </a:pPr>
            <a:r>
              <a:rPr lang="en-US"/>
              <a:t>A sample title</a:t>
            </a:r>
          </a:p>
        </p:txBody>
      </p:sp>
      <p:sp>
        <p:nvSpPr>
          <p:cNvPr id="6" name="Slide Number Placeholder 5"/>
          <p:cNvSpPr>
            <a:spLocks noGrp="1"/>
          </p:cNvSpPr>
          <p:nvPr>
            <p:ph type="sldNum" sz="quarter" idx="12"/>
          </p:nvPr>
        </p:nvSpPr>
        <p:spPr/>
        <p:txBody>
          <a:bodyPr/>
          <a:lstStyle>
            <a:lvl1pPr>
              <a:defRPr/>
            </a:lvl1pPr>
          </a:lstStyle>
          <a:p>
            <a:pPr>
              <a:defRPr/>
            </a:pPr>
            <a:fld id="{6739EB02-20BD-4C4F-B59A-1CA3F89D91B8}"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Rectangle 3"/>
          <p:cNvSpPr/>
          <p:nvPr userDrawn="1"/>
        </p:nvSpPr>
        <p:spPr>
          <a:xfrm>
            <a:off x="4572000" y="6477000"/>
            <a:ext cx="4572000" cy="381000"/>
          </a:xfrm>
          <a:prstGeom prst="rect">
            <a:avLst/>
          </a:prstGeom>
          <a:solidFill>
            <a:srgbClr val="3333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schemeClr val="bg1"/>
              </a:solidFill>
            </a:endParaRPr>
          </a:p>
        </p:txBody>
      </p:sp>
      <p:sp>
        <p:nvSpPr>
          <p:cNvPr id="5" name="Rectangle 4"/>
          <p:cNvSpPr/>
          <p:nvPr/>
        </p:nvSpPr>
        <p:spPr>
          <a:xfrm>
            <a:off x="0" y="6477000"/>
            <a:ext cx="4572000" cy="381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schemeClr val="bg1"/>
              </a:solidFill>
            </a:endParaRPr>
          </a:p>
        </p:txBody>
      </p:sp>
      <p:sp>
        <p:nvSpPr>
          <p:cNvPr id="6" name="Rectangle 5"/>
          <p:cNvSpPr/>
          <p:nvPr/>
        </p:nvSpPr>
        <p:spPr>
          <a:xfrm>
            <a:off x="0" y="0"/>
            <a:ext cx="9144000" cy="762000"/>
          </a:xfrm>
          <a:prstGeom prst="rect">
            <a:avLst/>
          </a:prstGeom>
          <a:solidFill>
            <a:srgbClr val="3333B2"/>
          </a:solidFill>
          <a:ln>
            <a:noFill/>
          </a:ln>
          <a:effectLst>
            <a:outerShdw blurRad="50800" dist="88900" dir="54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 name="TextBox 6"/>
          <p:cNvSpPr txBox="1"/>
          <p:nvPr/>
        </p:nvSpPr>
        <p:spPr>
          <a:xfrm>
            <a:off x="1071563" y="6488113"/>
            <a:ext cx="3500437" cy="369887"/>
          </a:xfrm>
          <a:prstGeom prst="rect">
            <a:avLst/>
          </a:prstGeom>
          <a:noFill/>
        </p:spPr>
        <p:txBody>
          <a:bodyPr anchor="ctr"/>
          <a:lstStyle/>
          <a:p>
            <a:pPr algn="r" fontAlgn="auto">
              <a:spcBef>
                <a:spcPts val="0"/>
              </a:spcBef>
              <a:spcAft>
                <a:spcPts val="0"/>
              </a:spcAft>
              <a:defRPr/>
            </a:pPr>
            <a:endParaRPr lang="en-US" sz="1200" dirty="0">
              <a:solidFill>
                <a:schemeClr val="bg1"/>
              </a:solidFill>
              <a:latin typeface="+mn-lt"/>
              <a:cs typeface="+mn-cs"/>
            </a:endParaRPr>
          </a:p>
        </p:txBody>
      </p:sp>
      <p:sp>
        <p:nvSpPr>
          <p:cNvPr id="3" name="Content Placeholder 2"/>
          <p:cNvSpPr>
            <a:spLocks noGrp="1"/>
          </p:cNvSpPr>
          <p:nvPr>
            <p:ph idx="1"/>
          </p:nvPr>
        </p:nvSpPr>
        <p:spPr>
          <a:xfrm>
            <a:off x="304800" y="1066800"/>
            <a:ext cx="8382000" cy="5059363"/>
          </a:xfrm>
        </p:spPr>
        <p:txBody>
          <a:bodyPr/>
          <a:lstStyle>
            <a:lvl1pPr marL="342900" indent="-342900">
              <a:buSzPct val="60000"/>
              <a:buFontTx/>
              <a:buBlip>
                <a:blip r:embed="rId2"/>
              </a:buBlip>
              <a:defRPr sz="2400">
                <a:latin typeface="Arial" panose="020B0604020202020204" pitchFamily="34" charset="0"/>
                <a:cs typeface="Arial" panose="020B0604020202020204" pitchFamily="34" charset="0"/>
              </a:defRPr>
            </a:lvl1pPr>
            <a:lvl2pPr marL="742950" indent="-285750">
              <a:buSzPct val="60000"/>
              <a:buFontTx/>
              <a:buBlip>
                <a:blip r:embed="rId3"/>
              </a:buBlip>
              <a:defRPr sz="2000">
                <a:latin typeface="Arial" panose="020B0604020202020204" pitchFamily="34" charset="0"/>
                <a:cs typeface="Arial" panose="020B0604020202020204" pitchFamily="34" charset="0"/>
              </a:defRPr>
            </a:lvl2pPr>
            <a:lvl3pPr>
              <a:defRPr sz="1800">
                <a:latin typeface="Arial" panose="020B0604020202020204" pitchFamily="34" charset="0"/>
                <a:cs typeface="Arial" panose="020B0604020202020204" pitchFamily="34" charset="0"/>
              </a:defRPr>
            </a:lvl3pPr>
            <a:lvl4pPr>
              <a:defRPr sz="1600">
                <a:latin typeface="Arial" panose="020B0604020202020204" pitchFamily="34" charset="0"/>
                <a:cs typeface="Arial" panose="020B0604020202020204" pitchFamily="34" charset="0"/>
              </a:defRPr>
            </a:lvl4pPr>
            <a:lvl5pPr>
              <a:defRPr sz="1600">
                <a:latin typeface="Arial" panose="020B0604020202020204" pitchFamily="34" charset="0"/>
                <a:cs typeface="Arial" panose="020B0604020202020204" pitchFamily="34" charset="0"/>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p:nvPr>
        </p:nvSpPr>
        <p:spPr>
          <a:xfrm>
            <a:off x="0" y="0"/>
            <a:ext cx="8915400" cy="762000"/>
          </a:xfrm>
        </p:spPr>
        <p:txBody>
          <a:bodyPr/>
          <a:lstStyle>
            <a:lvl1pPr marL="182880" algn="l">
              <a:defRPr sz="3200" baseline="0">
                <a:solidFill>
                  <a:schemeClr val="bg1"/>
                </a:solidFill>
                <a:latin typeface="+mj-lt"/>
                <a:cs typeface="Calibri Light" panose="020F0302020204030204" pitchFamily="34" charset="0"/>
              </a:defRPr>
            </a:lvl1pPr>
          </a:lstStyle>
          <a:p>
            <a:r>
              <a:rPr lang="en-US" dirty="0"/>
              <a:t>Click to edit Master title style</a:t>
            </a:r>
          </a:p>
        </p:txBody>
      </p:sp>
      <p:sp>
        <p:nvSpPr>
          <p:cNvPr id="9" name="Footer Placeholder 4"/>
          <p:cNvSpPr>
            <a:spLocks noGrp="1"/>
          </p:cNvSpPr>
          <p:nvPr>
            <p:ph type="ftr" sz="quarter" idx="11"/>
          </p:nvPr>
        </p:nvSpPr>
        <p:spPr>
          <a:xfrm>
            <a:off x="4572000" y="6492875"/>
            <a:ext cx="3505200" cy="365125"/>
          </a:xfrm>
        </p:spPr>
        <p:txBody>
          <a:bodyPr/>
          <a:lstStyle>
            <a:lvl1pPr algn="l">
              <a:defRPr baseline="0" smtClean="0">
                <a:solidFill>
                  <a:schemeClr val="bg1"/>
                </a:solidFill>
              </a:defRPr>
            </a:lvl1pPr>
          </a:lstStyle>
          <a:p>
            <a:pPr>
              <a:defRPr/>
            </a:pPr>
            <a:r>
              <a:rPr lang="en-US"/>
              <a:t>A sample title</a:t>
            </a:r>
            <a:endParaRPr lang="en-US" dirty="0"/>
          </a:p>
        </p:txBody>
      </p:sp>
      <p:sp>
        <p:nvSpPr>
          <p:cNvPr id="10" name="Slide Number Placeholder 5"/>
          <p:cNvSpPr>
            <a:spLocks noGrp="1"/>
          </p:cNvSpPr>
          <p:nvPr>
            <p:ph type="sldNum" sz="quarter" idx="12"/>
          </p:nvPr>
        </p:nvSpPr>
        <p:spPr>
          <a:xfrm>
            <a:off x="8077200" y="6492875"/>
            <a:ext cx="1066800" cy="365125"/>
          </a:xfrm>
        </p:spPr>
        <p:txBody>
          <a:bodyPr/>
          <a:lstStyle>
            <a:lvl1pPr>
              <a:defRPr baseline="0" smtClean="0">
                <a:solidFill>
                  <a:schemeClr val="bg1"/>
                </a:solidFill>
              </a:defRPr>
            </a:lvl1pPr>
          </a:lstStyle>
          <a:p>
            <a:pPr>
              <a:defRPr/>
            </a:pPr>
            <a:fld id="{5BC7FEBF-A170-470C-A369-F0D066FB58E5}" type="slidenum">
              <a:rPr lang="en-US"/>
              <a:pPr>
                <a:defRPr/>
              </a:pPr>
              <a:t>‹#›</a:t>
            </a:fld>
            <a:endParaRPr lang="en-US" dirty="0"/>
          </a:p>
        </p:txBody>
      </p:sp>
      <p:sp>
        <p:nvSpPr>
          <p:cNvPr id="8" name="Date Placeholder 3"/>
          <p:cNvSpPr>
            <a:spLocks noGrp="1"/>
          </p:cNvSpPr>
          <p:nvPr>
            <p:ph type="dt" sz="half" idx="10"/>
          </p:nvPr>
        </p:nvSpPr>
        <p:spPr>
          <a:xfrm>
            <a:off x="0" y="6492875"/>
            <a:ext cx="3131840" cy="365125"/>
          </a:xfrm>
        </p:spPr>
        <p:txBody>
          <a:bodyPr/>
          <a:lstStyle>
            <a:lvl1pPr>
              <a:defRPr baseline="0" smtClean="0">
                <a:solidFill>
                  <a:schemeClr val="bg1"/>
                </a:solidFill>
              </a:defRPr>
            </a:lvl1pPr>
          </a:lstStyle>
          <a:p>
            <a:pPr>
              <a:defRPr/>
            </a:pPr>
            <a:fld id="{80964021-61B5-4EFB-B896-A8DBF6B9DD53}" type="datetime1">
              <a:rPr lang="en-US" smtClean="0"/>
              <a:t>11/10/2024</a:t>
            </a:fld>
            <a:endParaRPr lang="en-US" dirty="0"/>
          </a:p>
        </p:txBody>
      </p:sp>
      <p:sp>
        <p:nvSpPr>
          <p:cNvPr id="12" name="TextBox 11"/>
          <p:cNvSpPr txBox="1"/>
          <p:nvPr userDrawn="1"/>
        </p:nvSpPr>
        <p:spPr>
          <a:xfrm>
            <a:off x="-4254" y="6539416"/>
            <a:ext cx="4576254" cy="276999"/>
          </a:xfrm>
          <a:prstGeom prst="rect">
            <a:avLst/>
          </a:prstGeom>
          <a:noFill/>
        </p:spPr>
        <p:txBody>
          <a:bodyPr wrap="square" rtlCol="0">
            <a:spAutoFit/>
          </a:bodyPr>
          <a:lstStyle/>
          <a:p>
            <a:pPr algn="ctr">
              <a:defRPr/>
            </a:pPr>
            <a:r>
              <a:rPr lang="en-US" sz="1200" dirty="0">
                <a:solidFill>
                  <a:schemeClr val="bg1"/>
                </a:solidFill>
                <a:latin typeface="+mn-lt"/>
              </a:rPr>
              <a:t>Azadeh Motamedi and Il-Min Kim</a:t>
            </a:r>
          </a:p>
        </p:txBody>
      </p:sp>
      <p:sp>
        <p:nvSpPr>
          <p:cNvPr id="14" name="TextBox 13"/>
          <p:cNvSpPr txBox="1"/>
          <p:nvPr userDrawn="1"/>
        </p:nvSpPr>
        <p:spPr>
          <a:xfrm>
            <a:off x="4571999" y="6536377"/>
            <a:ext cx="4572001" cy="276999"/>
          </a:xfrm>
          <a:prstGeom prst="rect">
            <a:avLst/>
          </a:prstGeom>
          <a:noFill/>
        </p:spPr>
        <p:txBody>
          <a:bodyPr wrap="square" rtlCol="0">
            <a:spAutoFit/>
          </a:bodyPr>
          <a:lstStyle/>
          <a:p>
            <a:pPr algn="ctr">
              <a:defRPr/>
            </a:pPr>
            <a:r>
              <a:rPr lang="en-US" sz="1200" dirty="0">
                <a:solidFill>
                  <a:schemeClr val="bg1"/>
                </a:solidFill>
                <a:latin typeface="+mn-lt"/>
              </a:rPr>
              <a:t>Ubiquitous AI Lab</a:t>
            </a:r>
          </a:p>
        </p:txBody>
      </p:sp>
      <p:sp>
        <p:nvSpPr>
          <p:cNvPr id="13" name="Content Placeholder 12">
            <a:extLst>
              <a:ext uri="{FF2B5EF4-FFF2-40B4-BE49-F238E27FC236}">
                <a16:creationId xmlns:a16="http://schemas.microsoft.com/office/drawing/2014/main" id="{798207D4-8615-454E-89FF-EE9988858A41}"/>
              </a:ext>
            </a:extLst>
          </p:cNvPr>
          <p:cNvSpPr>
            <a:spLocks noGrp="1"/>
          </p:cNvSpPr>
          <p:nvPr>
            <p:ph sz="quarter" idx="13"/>
          </p:nvPr>
        </p:nvSpPr>
        <p:spPr>
          <a:xfrm>
            <a:off x="2843213" y="6669088"/>
            <a:ext cx="914400" cy="9144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CA"/>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lvl1pPr>
              <a:defRPr/>
            </a:lvl1pPr>
          </a:lstStyle>
          <a:p>
            <a:pPr>
              <a:defRPr/>
            </a:pPr>
            <a:fld id="{6F636D7A-7BA3-48FB-96DB-363F64C0CC3C}" type="datetime1">
              <a:rPr lang="en-US" smtClean="0"/>
              <a:t>11/10/2024</a:t>
            </a:fld>
            <a:endParaRPr lang="en-US"/>
          </a:p>
        </p:txBody>
      </p:sp>
      <p:sp>
        <p:nvSpPr>
          <p:cNvPr id="5" name="Footer Placeholder 4"/>
          <p:cNvSpPr>
            <a:spLocks noGrp="1"/>
          </p:cNvSpPr>
          <p:nvPr>
            <p:ph type="ftr" sz="quarter" idx="11"/>
          </p:nvPr>
        </p:nvSpPr>
        <p:spPr/>
        <p:txBody>
          <a:bodyPr/>
          <a:lstStyle>
            <a:lvl1pPr>
              <a:defRPr/>
            </a:lvl1pPr>
          </a:lstStyle>
          <a:p>
            <a:pPr>
              <a:defRPr/>
            </a:pPr>
            <a:r>
              <a:rPr lang="en-US"/>
              <a:t>A sample title</a:t>
            </a:r>
          </a:p>
        </p:txBody>
      </p:sp>
      <p:sp>
        <p:nvSpPr>
          <p:cNvPr id="6" name="Slide Number Placeholder 5"/>
          <p:cNvSpPr>
            <a:spLocks noGrp="1"/>
          </p:cNvSpPr>
          <p:nvPr>
            <p:ph type="sldNum" sz="quarter" idx="12"/>
          </p:nvPr>
        </p:nvSpPr>
        <p:spPr/>
        <p:txBody>
          <a:bodyPr/>
          <a:lstStyle>
            <a:lvl1pPr>
              <a:defRPr/>
            </a:lvl1pPr>
          </a:lstStyle>
          <a:p>
            <a:pPr>
              <a:defRPr/>
            </a:pPr>
            <a:fld id="{69F2F621-4695-46C1-8607-7F4A48817B19}"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5" name="Rectangle 4"/>
          <p:cNvSpPr/>
          <p:nvPr/>
        </p:nvSpPr>
        <p:spPr>
          <a:xfrm>
            <a:off x="4572000" y="6477000"/>
            <a:ext cx="4572000" cy="381000"/>
          </a:xfrm>
          <a:prstGeom prst="rect">
            <a:avLst/>
          </a:prstGeom>
          <a:solidFill>
            <a:srgbClr val="3333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schemeClr val="bg1"/>
              </a:solidFill>
            </a:endParaRPr>
          </a:p>
        </p:txBody>
      </p:sp>
      <p:sp>
        <p:nvSpPr>
          <p:cNvPr id="6" name="Rectangle 5"/>
          <p:cNvSpPr/>
          <p:nvPr/>
        </p:nvSpPr>
        <p:spPr>
          <a:xfrm>
            <a:off x="0" y="6477000"/>
            <a:ext cx="4572000" cy="381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schemeClr val="bg1"/>
              </a:solidFill>
            </a:endParaRPr>
          </a:p>
        </p:txBody>
      </p:sp>
      <p:sp>
        <p:nvSpPr>
          <p:cNvPr id="7" name="Rectangle 6"/>
          <p:cNvSpPr/>
          <p:nvPr/>
        </p:nvSpPr>
        <p:spPr>
          <a:xfrm>
            <a:off x="0" y="0"/>
            <a:ext cx="9144000" cy="762000"/>
          </a:xfrm>
          <a:prstGeom prst="rect">
            <a:avLst/>
          </a:prstGeom>
          <a:solidFill>
            <a:srgbClr val="3333B2"/>
          </a:solidFill>
          <a:ln>
            <a:noFill/>
          </a:ln>
          <a:effectLst>
            <a:outerShdw blurRad="50800" dist="88900" dir="54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 name="TextBox 7"/>
          <p:cNvSpPr txBox="1"/>
          <p:nvPr/>
        </p:nvSpPr>
        <p:spPr>
          <a:xfrm>
            <a:off x="1071563" y="6488113"/>
            <a:ext cx="3500437" cy="369887"/>
          </a:xfrm>
          <a:prstGeom prst="rect">
            <a:avLst/>
          </a:prstGeom>
          <a:noFill/>
        </p:spPr>
        <p:txBody>
          <a:bodyPr anchor="ctr"/>
          <a:lstStyle/>
          <a:p>
            <a:pPr algn="r" fontAlgn="auto">
              <a:spcBef>
                <a:spcPts val="0"/>
              </a:spcBef>
              <a:spcAft>
                <a:spcPts val="0"/>
              </a:spcAft>
              <a:defRPr/>
            </a:pPr>
            <a:endParaRPr lang="en-US" sz="1200" dirty="0">
              <a:solidFill>
                <a:schemeClr val="bg1"/>
              </a:solidFill>
              <a:latin typeface="+mn-lt"/>
              <a:cs typeface="+mn-cs"/>
            </a:endParaRPr>
          </a:p>
        </p:txBody>
      </p:sp>
      <p:sp>
        <p:nvSpPr>
          <p:cNvPr id="3" name="Content Placeholder 2"/>
          <p:cNvSpPr>
            <a:spLocks noGrp="1"/>
          </p:cNvSpPr>
          <p:nvPr>
            <p:ph sz="half" idx="1"/>
          </p:nvPr>
        </p:nvSpPr>
        <p:spPr>
          <a:xfrm>
            <a:off x="228600" y="1066800"/>
            <a:ext cx="4267200" cy="5059363"/>
          </a:xfrm>
        </p:spPr>
        <p:txBody>
          <a:bodyPr/>
          <a:lstStyle>
            <a:lvl1pPr>
              <a:buSzPct val="60000"/>
              <a:buFontTx/>
              <a:buBlip>
                <a:blip r:embed="rId2"/>
              </a:buBlip>
              <a:defRPr sz="2800"/>
            </a:lvl1pPr>
            <a:lvl2pPr>
              <a:buSzPct val="60000"/>
              <a:buFontTx/>
              <a:buBlip>
                <a:blip r:embed="rId2"/>
              </a:buBlip>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48200" y="1066800"/>
            <a:ext cx="4267200" cy="5059363"/>
          </a:xfrm>
        </p:spPr>
        <p:txBody>
          <a:bodyPr/>
          <a:lstStyle>
            <a:lvl1pPr>
              <a:buSzPct val="60000"/>
              <a:buFontTx/>
              <a:buBlip>
                <a:blip r:embed="rId2"/>
              </a:buBlip>
              <a:defRPr sz="2800"/>
            </a:lvl1pPr>
            <a:lvl2pPr>
              <a:buSzPct val="60000"/>
              <a:buFontTx/>
              <a:buBlip>
                <a:blip r:embed="rId2"/>
              </a:buBlip>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Title 1"/>
          <p:cNvSpPr>
            <a:spLocks noGrp="1"/>
          </p:cNvSpPr>
          <p:nvPr>
            <p:ph type="title"/>
          </p:nvPr>
        </p:nvSpPr>
        <p:spPr>
          <a:xfrm>
            <a:off x="0" y="0"/>
            <a:ext cx="8839200" cy="762000"/>
          </a:xfrm>
        </p:spPr>
        <p:txBody>
          <a:bodyPr/>
          <a:lstStyle>
            <a:lvl1pPr marL="182880" algn="l">
              <a:defRPr sz="3200" baseline="0">
                <a:solidFill>
                  <a:schemeClr val="bg1"/>
                </a:solidFill>
                <a:latin typeface="Calibri Light" panose="020F0302020204030204" pitchFamily="34" charset="0"/>
                <a:cs typeface="Calibri Light" panose="020F0302020204030204" pitchFamily="34" charset="0"/>
              </a:defRPr>
            </a:lvl1pPr>
          </a:lstStyle>
          <a:p>
            <a:r>
              <a:rPr lang="en-US" dirty="0"/>
              <a:t>Click to edit Master title style</a:t>
            </a:r>
          </a:p>
        </p:txBody>
      </p:sp>
      <p:sp>
        <p:nvSpPr>
          <p:cNvPr id="9" name="Date Placeholder 4"/>
          <p:cNvSpPr>
            <a:spLocks noGrp="1"/>
          </p:cNvSpPr>
          <p:nvPr>
            <p:ph type="dt" sz="half" idx="10"/>
          </p:nvPr>
        </p:nvSpPr>
        <p:spPr>
          <a:xfrm>
            <a:off x="0" y="6492875"/>
            <a:ext cx="1066800" cy="365125"/>
          </a:xfrm>
        </p:spPr>
        <p:txBody>
          <a:bodyPr/>
          <a:lstStyle>
            <a:lvl1pPr>
              <a:defRPr baseline="0" smtClean="0">
                <a:solidFill>
                  <a:schemeClr val="bg1"/>
                </a:solidFill>
              </a:defRPr>
            </a:lvl1pPr>
          </a:lstStyle>
          <a:p>
            <a:pPr>
              <a:defRPr/>
            </a:pPr>
            <a:fld id="{E3D2D82D-2A93-4A88-860E-C13287EC2C70}" type="datetime1">
              <a:rPr lang="en-US" smtClean="0"/>
              <a:t>11/10/2024</a:t>
            </a:fld>
            <a:endParaRPr lang="en-US"/>
          </a:p>
        </p:txBody>
      </p:sp>
      <p:sp>
        <p:nvSpPr>
          <p:cNvPr id="10" name="Footer Placeholder 5"/>
          <p:cNvSpPr>
            <a:spLocks noGrp="1"/>
          </p:cNvSpPr>
          <p:nvPr>
            <p:ph type="ftr" sz="quarter" idx="11"/>
          </p:nvPr>
        </p:nvSpPr>
        <p:spPr>
          <a:xfrm>
            <a:off x="4572000" y="6492875"/>
            <a:ext cx="3505200" cy="365125"/>
          </a:xfrm>
        </p:spPr>
        <p:txBody>
          <a:bodyPr/>
          <a:lstStyle>
            <a:lvl1pPr algn="l">
              <a:defRPr baseline="0" smtClean="0">
                <a:solidFill>
                  <a:schemeClr val="bg1"/>
                </a:solidFill>
              </a:defRPr>
            </a:lvl1pPr>
          </a:lstStyle>
          <a:p>
            <a:pPr>
              <a:defRPr/>
            </a:pPr>
            <a:r>
              <a:rPr lang="en-US"/>
              <a:t>A sample title</a:t>
            </a:r>
          </a:p>
        </p:txBody>
      </p:sp>
      <p:sp>
        <p:nvSpPr>
          <p:cNvPr id="11" name="Slide Number Placeholder 6"/>
          <p:cNvSpPr>
            <a:spLocks noGrp="1"/>
          </p:cNvSpPr>
          <p:nvPr>
            <p:ph type="sldNum" sz="quarter" idx="12"/>
          </p:nvPr>
        </p:nvSpPr>
        <p:spPr>
          <a:xfrm>
            <a:off x="8077200" y="6492875"/>
            <a:ext cx="1066800" cy="365125"/>
          </a:xfrm>
        </p:spPr>
        <p:txBody>
          <a:bodyPr/>
          <a:lstStyle>
            <a:lvl1pPr>
              <a:defRPr baseline="0" smtClean="0">
                <a:solidFill>
                  <a:schemeClr val="bg1"/>
                </a:solidFill>
              </a:defRPr>
            </a:lvl1pPr>
          </a:lstStyle>
          <a:p>
            <a:pPr>
              <a:defRPr/>
            </a:pPr>
            <a:fld id="{CA58546F-1E4E-426D-9940-5EB4B4A7467C}" type="slidenum">
              <a:rPr lang="en-US"/>
              <a:pPr>
                <a:defRPr/>
              </a:pPr>
              <a:t>‹#›</a:t>
            </a:fld>
            <a:endParaRPr lang="en-US"/>
          </a:p>
        </p:txBody>
      </p:sp>
      <p:sp>
        <p:nvSpPr>
          <p:cNvPr id="13" name="TextBox 12"/>
          <p:cNvSpPr txBox="1"/>
          <p:nvPr userDrawn="1"/>
        </p:nvSpPr>
        <p:spPr>
          <a:xfrm>
            <a:off x="4571999" y="6536937"/>
            <a:ext cx="4572001" cy="276999"/>
          </a:xfrm>
          <a:prstGeom prst="rect">
            <a:avLst/>
          </a:prstGeom>
          <a:noFill/>
        </p:spPr>
        <p:txBody>
          <a:bodyPr wrap="square" rtlCol="0">
            <a:spAutoFit/>
          </a:bodyPr>
          <a:lstStyle/>
          <a:p>
            <a:pPr algn="ctr">
              <a:defRPr/>
            </a:pPr>
            <a:r>
              <a:rPr lang="en-US" sz="1200" dirty="0">
                <a:solidFill>
                  <a:schemeClr val="bg1"/>
                </a:solidFill>
                <a:latin typeface="+mn-lt"/>
              </a:rPr>
              <a:t>Queen’s University</a:t>
            </a:r>
          </a:p>
        </p:txBody>
      </p:sp>
      <p:sp>
        <p:nvSpPr>
          <p:cNvPr id="14" name="TextBox 13"/>
          <p:cNvSpPr txBox="1"/>
          <p:nvPr userDrawn="1"/>
        </p:nvSpPr>
        <p:spPr>
          <a:xfrm>
            <a:off x="-4254" y="6539416"/>
            <a:ext cx="4576254" cy="276999"/>
          </a:xfrm>
          <a:prstGeom prst="rect">
            <a:avLst/>
          </a:prstGeom>
          <a:noFill/>
        </p:spPr>
        <p:txBody>
          <a:bodyPr wrap="square" rtlCol="0">
            <a:spAutoFit/>
          </a:bodyPr>
          <a:lstStyle/>
          <a:p>
            <a:pPr algn="ctr">
              <a:defRPr/>
            </a:pPr>
            <a:r>
              <a:rPr lang="en-US" sz="1200" dirty="0">
                <a:solidFill>
                  <a:schemeClr val="bg1"/>
                </a:solidFill>
                <a:latin typeface="+mn-lt"/>
              </a:rPr>
              <a:t>Il-Min Kim</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7" name="Rectangle 6"/>
          <p:cNvSpPr/>
          <p:nvPr/>
        </p:nvSpPr>
        <p:spPr>
          <a:xfrm>
            <a:off x="4572000" y="6477000"/>
            <a:ext cx="4572000" cy="381000"/>
          </a:xfrm>
          <a:prstGeom prst="rect">
            <a:avLst/>
          </a:prstGeom>
          <a:solidFill>
            <a:srgbClr val="3333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schemeClr val="bg1"/>
              </a:solidFill>
            </a:endParaRPr>
          </a:p>
        </p:txBody>
      </p:sp>
      <p:sp>
        <p:nvSpPr>
          <p:cNvPr id="8" name="Rectangle 7"/>
          <p:cNvSpPr/>
          <p:nvPr/>
        </p:nvSpPr>
        <p:spPr>
          <a:xfrm>
            <a:off x="0" y="6477000"/>
            <a:ext cx="4572000" cy="381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schemeClr val="bg1"/>
              </a:solidFill>
            </a:endParaRPr>
          </a:p>
        </p:txBody>
      </p:sp>
      <p:sp>
        <p:nvSpPr>
          <p:cNvPr id="9" name="Rectangle 8"/>
          <p:cNvSpPr/>
          <p:nvPr/>
        </p:nvSpPr>
        <p:spPr>
          <a:xfrm>
            <a:off x="0" y="0"/>
            <a:ext cx="9144000" cy="762000"/>
          </a:xfrm>
          <a:prstGeom prst="rect">
            <a:avLst/>
          </a:prstGeom>
          <a:solidFill>
            <a:srgbClr val="3333B2"/>
          </a:solidFill>
          <a:ln>
            <a:noFill/>
          </a:ln>
          <a:effectLst>
            <a:outerShdw blurRad="50800" dist="88900" dir="54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 name="TextBox 9"/>
          <p:cNvSpPr txBox="1"/>
          <p:nvPr/>
        </p:nvSpPr>
        <p:spPr>
          <a:xfrm>
            <a:off x="1071563" y="6488113"/>
            <a:ext cx="3500437" cy="369887"/>
          </a:xfrm>
          <a:prstGeom prst="rect">
            <a:avLst/>
          </a:prstGeom>
          <a:noFill/>
        </p:spPr>
        <p:txBody>
          <a:bodyPr anchor="ctr"/>
          <a:lstStyle/>
          <a:p>
            <a:pPr algn="r" fontAlgn="auto">
              <a:spcBef>
                <a:spcPts val="0"/>
              </a:spcBef>
              <a:spcAft>
                <a:spcPts val="0"/>
              </a:spcAft>
              <a:defRPr/>
            </a:pPr>
            <a:endParaRPr lang="en-US" sz="1200" dirty="0">
              <a:solidFill>
                <a:schemeClr val="bg1"/>
              </a:solidFill>
              <a:latin typeface="+mn-lt"/>
              <a:cs typeface="+mn-cs"/>
            </a:endParaRPr>
          </a:p>
        </p:txBody>
      </p:sp>
      <p:sp>
        <p:nvSpPr>
          <p:cNvPr id="3" name="Text Placeholder 2"/>
          <p:cNvSpPr>
            <a:spLocks noGrp="1"/>
          </p:cNvSpPr>
          <p:nvPr>
            <p:ph type="body" idx="1"/>
          </p:nvPr>
        </p:nvSpPr>
        <p:spPr>
          <a:xfrm>
            <a:off x="457200" y="990600"/>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457200" y="1676400"/>
            <a:ext cx="4040188" cy="4449763"/>
          </a:xfrm>
        </p:spPr>
        <p:txBody>
          <a:bodyPr/>
          <a:lstStyle>
            <a:lvl1pPr>
              <a:buSzPct val="60000"/>
              <a:buFontTx/>
              <a:buBlip>
                <a:blip r:embed="rId2"/>
              </a:buBlip>
              <a:defRPr sz="2400"/>
            </a:lvl1pPr>
            <a:lvl2pPr>
              <a:buSzPct val="60000"/>
              <a:buFontTx/>
              <a:buBlip>
                <a:blip r:embed="rId2"/>
              </a:buBlip>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45025" y="990600"/>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4645025" y="1676400"/>
            <a:ext cx="4041775" cy="4449763"/>
          </a:xfrm>
        </p:spPr>
        <p:txBody>
          <a:bodyPr/>
          <a:lstStyle>
            <a:lvl1pPr>
              <a:buSzPct val="60000"/>
              <a:buFontTx/>
              <a:buBlip>
                <a:blip r:embed="rId2"/>
              </a:buBlip>
              <a:defRPr sz="2400"/>
            </a:lvl1pPr>
            <a:lvl2pPr>
              <a:buSzPct val="60000"/>
              <a:buFontTx/>
              <a:buBlip>
                <a:blip r:embed="rId2"/>
              </a:buBlip>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Title 1"/>
          <p:cNvSpPr>
            <a:spLocks noGrp="1"/>
          </p:cNvSpPr>
          <p:nvPr>
            <p:ph type="title"/>
          </p:nvPr>
        </p:nvSpPr>
        <p:spPr>
          <a:xfrm>
            <a:off x="0" y="0"/>
            <a:ext cx="8839200" cy="762000"/>
          </a:xfrm>
        </p:spPr>
        <p:txBody>
          <a:bodyPr/>
          <a:lstStyle>
            <a:lvl1pPr marL="182880" algn="l">
              <a:defRPr sz="3200" baseline="0">
                <a:solidFill>
                  <a:schemeClr val="bg1"/>
                </a:solidFill>
                <a:latin typeface="Calibri Light" panose="020F0302020204030204" pitchFamily="34" charset="0"/>
                <a:cs typeface="Calibri Light" panose="020F0302020204030204" pitchFamily="34" charset="0"/>
              </a:defRPr>
            </a:lvl1pPr>
          </a:lstStyle>
          <a:p>
            <a:r>
              <a:rPr lang="en-US" dirty="0"/>
              <a:t>Click to edit Master title style</a:t>
            </a:r>
          </a:p>
        </p:txBody>
      </p:sp>
      <p:sp>
        <p:nvSpPr>
          <p:cNvPr id="11" name="Date Placeholder 6"/>
          <p:cNvSpPr>
            <a:spLocks noGrp="1"/>
          </p:cNvSpPr>
          <p:nvPr>
            <p:ph type="dt" sz="half" idx="10"/>
          </p:nvPr>
        </p:nvSpPr>
        <p:spPr>
          <a:xfrm>
            <a:off x="0" y="6492875"/>
            <a:ext cx="1066800" cy="365125"/>
          </a:xfrm>
        </p:spPr>
        <p:txBody>
          <a:bodyPr/>
          <a:lstStyle>
            <a:lvl1pPr>
              <a:defRPr baseline="0" smtClean="0">
                <a:solidFill>
                  <a:schemeClr val="bg1"/>
                </a:solidFill>
              </a:defRPr>
            </a:lvl1pPr>
          </a:lstStyle>
          <a:p>
            <a:pPr>
              <a:defRPr/>
            </a:pPr>
            <a:fld id="{5F497BCA-5995-40CB-BAB2-7B5568B52EB8}" type="datetime1">
              <a:rPr lang="en-US" smtClean="0"/>
              <a:t>11/10/2024</a:t>
            </a:fld>
            <a:endParaRPr lang="en-US"/>
          </a:p>
        </p:txBody>
      </p:sp>
      <p:sp>
        <p:nvSpPr>
          <p:cNvPr id="12" name="Footer Placeholder 7"/>
          <p:cNvSpPr>
            <a:spLocks noGrp="1"/>
          </p:cNvSpPr>
          <p:nvPr>
            <p:ph type="ftr" sz="quarter" idx="11"/>
          </p:nvPr>
        </p:nvSpPr>
        <p:spPr>
          <a:xfrm>
            <a:off x="4572000" y="6492875"/>
            <a:ext cx="3505200" cy="365125"/>
          </a:xfrm>
        </p:spPr>
        <p:txBody>
          <a:bodyPr/>
          <a:lstStyle>
            <a:lvl1pPr algn="l">
              <a:defRPr baseline="0" smtClean="0">
                <a:solidFill>
                  <a:schemeClr val="bg1"/>
                </a:solidFill>
              </a:defRPr>
            </a:lvl1pPr>
          </a:lstStyle>
          <a:p>
            <a:pPr>
              <a:defRPr/>
            </a:pPr>
            <a:r>
              <a:rPr lang="en-US"/>
              <a:t>A sample title</a:t>
            </a:r>
          </a:p>
        </p:txBody>
      </p:sp>
      <p:sp>
        <p:nvSpPr>
          <p:cNvPr id="13" name="Slide Number Placeholder 8"/>
          <p:cNvSpPr>
            <a:spLocks noGrp="1"/>
          </p:cNvSpPr>
          <p:nvPr>
            <p:ph type="sldNum" sz="quarter" idx="12"/>
          </p:nvPr>
        </p:nvSpPr>
        <p:spPr>
          <a:xfrm>
            <a:off x="8077200" y="6492875"/>
            <a:ext cx="1066800" cy="365125"/>
          </a:xfrm>
        </p:spPr>
        <p:txBody>
          <a:bodyPr/>
          <a:lstStyle>
            <a:lvl1pPr>
              <a:defRPr baseline="0" smtClean="0">
                <a:solidFill>
                  <a:schemeClr val="bg1"/>
                </a:solidFill>
              </a:defRPr>
            </a:lvl1pPr>
          </a:lstStyle>
          <a:p>
            <a:pPr>
              <a:defRPr/>
            </a:pPr>
            <a:fld id="{4F25B14B-C98E-4C14-96E7-18DD3A29C179}" type="slidenum">
              <a:rPr lang="en-US"/>
              <a:pPr>
                <a:defRPr/>
              </a:pPr>
              <a:t>‹#›</a:t>
            </a:fld>
            <a:endParaRPr lang="en-US"/>
          </a:p>
        </p:txBody>
      </p:sp>
      <p:sp>
        <p:nvSpPr>
          <p:cNvPr id="15" name="TextBox 14"/>
          <p:cNvSpPr txBox="1"/>
          <p:nvPr userDrawn="1"/>
        </p:nvSpPr>
        <p:spPr>
          <a:xfrm>
            <a:off x="4571999" y="6536937"/>
            <a:ext cx="4572001" cy="276999"/>
          </a:xfrm>
          <a:prstGeom prst="rect">
            <a:avLst/>
          </a:prstGeom>
          <a:noFill/>
        </p:spPr>
        <p:txBody>
          <a:bodyPr wrap="square" rtlCol="0">
            <a:spAutoFit/>
          </a:bodyPr>
          <a:lstStyle/>
          <a:p>
            <a:pPr algn="ctr">
              <a:defRPr/>
            </a:pPr>
            <a:r>
              <a:rPr lang="en-US" sz="1200" dirty="0">
                <a:solidFill>
                  <a:schemeClr val="bg1"/>
                </a:solidFill>
                <a:latin typeface="+mn-lt"/>
              </a:rPr>
              <a:t>Queen’s University</a:t>
            </a:r>
          </a:p>
        </p:txBody>
      </p:sp>
      <p:sp>
        <p:nvSpPr>
          <p:cNvPr id="16" name="TextBox 15"/>
          <p:cNvSpPr txBox="1"/>
          <p:nvPr userDrawn="1"/>
        </p:nvSpPr>
        <p:spPr>
          <a:xfrm>
            <a:off x="-4254" y="6539416"/>
            <a:ext cx="4576254" cy="276999"/>
          </a:xfrm>
          <a:prstGeom prst="rect">
            <a:avLst/>
          </a:prstGeom>
          <a:noFill/>
        </p:spPr>
        <p:txBody>
          <a:bodyPr wrap="square" rtlCol="0">
            <a:spAutoFit/>
          </a:bodyPr>
          <a:lstStyle/>
          <a:p>
            <a:pPr algn="ctr">
              <a:defRPr/>
            </a:pPr>
            <a:r>
              <a:rPr lang="en-US" sz="1200" dirty="0">
                <a:solidFill>
                  <a:schemeClr val="bg1"/>
                </a:solidFill>
                <a:latin typeface="+mn-lt"/>
              </a:rPr>
              <a:t>Il-Min Kim</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4" name="Rectangle 3"/>
          <p:cNvSpPr/>
          <p:nvPr/>
        </p:nvSpPr>
        <p:spPr>
          <a:xfrm>
            <a:off x="0" y="0"/>
            <a:ext cx="9144000" cy="762000"/>
          </a:xfrm>
          <a:prstGeom prst="rect">
            <a:avLst/>
          </a:prstGeom>
          <a:gradFill flip="none" rotWithShape="1">
            <a:gsLst>
              <a:gs pos="0">
                <a:schemeClr val="tx1"/>
              </a:gs>
              <a:gs pos="100000">
                <a:srgbClr val="3333B2"/>
              </a:gs>
            </a:gsLst>
            <a:lin ang="10800000" scaled="1"/>
            <a:tileRect/>
          </a:gradFill>
          <a:ln>
            <a:noFill/>
          </a:ln>
          <a:effectLst>
            <a:outerShdw blurRad="50800" dist="88900" dir="54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 name="Rectangle 4"/>
          <p:cNvSpPr/>
          <p:nvPr/>
        </p:nvSpPr>
        <p:spPr>
          <a:xfrm>
            <a:off x="4572000" y="6477000"/>
            <a:ext cx="4572000" cy="381000"/>
          </a:xfrm>
          <a:prstGeom prst="rect">
            <a:avLst/>
          </a:prstGeom>
          <a:solidFill>
            <a:srgbClr val="3333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schemeClr val="bg1"/>
              </a:solidFill>
            </a:endParaRPr>
          </a:p>
        </p:txBody>
      </p:sp>
      <p:sp>
        <p:nvSpPr>
          <p:cNvPr id="6" name="Rectangle 5"/>
          <p:cNvSpPr/>
          <p:nvPr/>
        </p:nvSpPr>
        <p:spPr>
          <a:xfrm>
            <a:off x="0" y="6477000"/>
            <a:ext cx="4572000" cy="381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schemeClr val="bg1"/>
              </a:solidFill>
            </a:endParaRPr>
          </a:p>
        </p:txBody>
      </p:sp>
      <p:sp>
        <p:nvSpPr>
          <p:cNvPr id="2" name="Title 1"/>
          <p:cNvSpPr>
            <a:spLocks noGrp="1"/>
          </p:cNvSpPr>
          <p:nvPr>
            <p:ph type="title"/>
          </p:nvPr>
        </p:nvSpPr>
        <p:spPr>
          <a:xfrm>
            <a:off x="0" y="0"/>
            <a:ext cx="8915400" cy="762000"/>
          </a:xfrm>
        </p:spPr>
        <p:txBody>
          <a:bodyPr/>
          <a:lstStyle>
            <a:lvl1pPr marL="182880" algn="l">
              <a:defRPr baseline="0">
                <a:solidFill>
                  <a:schemeClr val="bg1"/>
                </a:solidFill>
              </a:defRPr>
            </a:lvl1pPr>
          </a:lstStyle>
          <a:p>
            <a:r>
              <a:rPr lang="en-US"/>
              <a:t>Click to edit Master title style</a:t>
            </a:r>
          </a:p>
        </p:txBody>
      </p:sp>
      <p:sp>
        <p:nvSpPr>
          <p:cNvPr id="12" name="Text Placeholder 10"/>
          <p:cNvSpPr>
            <a:spLocks noGrp="1"/>
          </p:cNvSpPr>
          <p:nvPr>
            <p:ph type="body" sz="quarter" idx="13"/>
          </p:nvPr>
        </p:nvSpPr>
        <p:spPr>
          <a:xfrm>
            <a:off x="1066800" y="6477000"/>
            <a:ext cx="3505200" cy="381000"/>
          </a:xfrm>
        </p:spPr>
        <p:txBody>
          <a:bodyPr anchor="ctr">
            <a:normAutofit/>
          </a:bodyPr>
          <a:lstStyle>
            <a:lvl1pPr algn="r">
              <a:buNone/>
              <a:defRPr lang="en-US" sz="1200" kern="1200" baseline="0" dirty="0">
                <a:solidFill>
                  <a:schemeClr val="bg1"/>
                </a:solidFill>
                <a:latin typeface="+mn-lt"/>
                <a:ea typeface="+mn-ea"/>
                <a:cs typeface="+mn-cs"/>
              </a:defRPr>
            </a:lvl1pPr>
            <a:lvl2pPr>
              <a:defRPr baseline="0">
                <a:solidFill>
                  <a:schemeClr val="bg1"/>
                </a:solidFill>
              </a:defRPr>
            </a:lvl2pPr>
            <a:lvl3pPr>
              <a:defRPr baseline="0">
                <a:solidFill>
                  <a:schemeClr val="bg1"/>
                </a:solidFill>
              </a:defRPr>
            </a:lvl3pPr>
            <a:lvl4pPr>
              <a:defRPr baseline="0">
                <a:solidFill>
                  <a:schemeClr val="bg1"/>
                </a:solidFill>
              </a:defRPr>
            </a:lvl4pPr>
            <a:lvl5pPr>
              <a:defRPr baseline="0">
                <a:solidFill>
                  <a:schemeClr val="bg1"/>
                </a:solidFill>
              </a:defRPr>
            </a:lvl5pPr>
          </a:lstStyle>
          <a:p>
            <a:pPr lvl="0"/>
            <a:r>
              <a:rPr lang="en-US"/>
              <a:t>Edit Master text styles</a:t>
            </a:r>
          </a:p>
        </p:txBody>
      </p:sp>
      <p:sp>
        <p:nvSpPr>
          <p:cNvPr id="7" name="Date Placeholder 6"/>
          <p:cNvSpPr>
            <a:spLocks noGrp="1"/>
          </p:cNvSpPr>
          <p:nvPr>
            <p:ph type="dt" sz="half" idx="14"/>
          </p:nvPr>
        </p:nvSpPr>
        <p:spPr>
          <a:xfrm>
            <a:off x="0" y="6492875"/>
            <a:ext cx="1066800" cy="365125"/>
          </a:xfrm>
        </p:spPr>
        <p:txBody>
          <a:bodyPr/>
          <a:lstStyle>
            <a:lvl1pPr>
              <a:defRPr baseline="0" smtClean="0">
                <a:solidFill>
                  <a:schemeClr val="bg1"/>
                </a:solidFill>
              </a:defRPr>
            </a:lvl1pPr>
          </a:lstStyle>
          <a:p>
            <a:pPr>
              <a:defRPr/>
            </a:pPr>
            <a:fld id="{78892FA8-4D2E-48E6-9F63-917114CFF50F}" type="datetime1">
              <a:rPr lang="en-US" smtClean="0"/>
              <a:t>11/10/2024</a:t>
            </a:fld>
            <a:endParaRPr lang="en-US"/>
          </a:p>
        </p:txBody>
      </p:sp>
      <p:sp>
        <p:nvSpPr>
          <p:cNvPr id="8" name="Footer Placeholder 7"/>
          <p:cNvSpPr>
            <a:spLocks noGrp="1"/>
          </p:cNvSpPr>
          <p:nvPr>
            <p:ph type="ftr" sz="quarter" idx="15"/>
          </p:nvPr>
        </p:nvSpPr>
        <p:spPr>
          <a:xfrm>
            <a:off x="4572000" y="6492875"/>
            <a:ext cx="3505200" cy="365125"/>
          </a:xfrm>
        </p:spPr>
        <p:txBody>
          <a:bodyPr/>
          <a:lstStyle>
            <a:lvl1pPr algn="l">
              <a:defRPr baseline="0" smtClean="0">
                <a:solidFill>
                  <a:schemeClr val="bg1"/>
                </a:solidFill>
              </a:defRPr>
            </a:lvl1pPr>
          </a:lstStyle>
          <a:p>
            <a:pPr>
              <a:defRPr/>
            </a:pPr>
            <a:r>
              <a:rPr lang="en-US"/>
              <a:t>A sample title</a:t>
            </a:r>
          </a:p>
        </p:txBody>
      </p:sp>
      <p:sp>
        <p:nvSpPr>
          <p:cNvPr id="9" name="Slide Number Placeholder 8"/>
          <p:cNvSpPr>
            <a:spLocks noGrp="1"/>
          </p:cNvSpPr>
          <p:nvPr>
            <p:ph type="sldNum" sz="quarter" idx="16"/>
          </p:nvPr>
        </p:nvSpPr>
        <p:spPr>
          <a:xfrm>
            <a:off x="8077200" y="6492875"/>
            <a:ext cx="1066800" cy="365125"/>
          </a:xfrm>
        </p:spPr>
        <p:txBody>
          <a:bodyPr/>
          <a:lstStyle>
            <a:lvl1pPr>
              <a:defRPr baseline="0" smtClean="0">
                <a:solidFill>
                  <a:schemeClr val="bg1"/>
                </a:solidFill>
              </a:defRPr>
            </a:lvl1pPr>
          </a:lstStyle>
          <a:p>
            <a:pPr>
              <a:defRPr/>
            </a:pPr>
            <a:fld id="{0F8ABFDA-DAF0-4496-8136-3108F5781C52}"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Rectangle 2"/>
          <p:cNvSpPr/>
          <p:nvPr/>
        </p:nvSpPr>
        <p:spPr>
          <a:xfrm>
            <a:off x="4572000" y="6477000"/>
            <a:ext cx="4572000" cy="381000"/>
          </a:xfrm>
          <a:prstGeom prst="rect">
            <a:avLst/>
          </a:prstGeom>
          <a:solidFill>
            <a:srgbClr val="3333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schemeClr val="bg1"/>
              </a:solidFill>
            </a:endParaRPr>
          </a:p>
        </p:txBody>
      </p:sp>
      <p:sp>
        <p:nvSpPr>
          <p:cNvPr id="4" name="Rectangle 3"/>
          <p:cNvSpPr/>
          <p:nvPr/>
        </p:nvSpPr>
        <p:spPr>
          <a:xfrm>
            <a:off x="0" y="6477000"/>
            <a:ext cx="4572000" cy="381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schemeClr val="bg1"/>
              </a:solidFill>
            </a:endParaRPr>
          </a:p>
        </p:txBody>
      </p:sp>
      <p:sp>
        <p:nvSpPr>
          <p:cNvPr id="10" name="Text Placeholder 10"/>
          <p:cNvSpPr>
            <a:spLocks noGrp="1"/>
          </p:cNvSpPr>
          <p:nvPr>
            <p:ph type="body" sz="quarter" idx="13"/>
          </p:nvPr>
        </p:nvSpPr>
        <p:spPr>
          <a:xfrm>
            <a:off x="1066800" y="6477000"/>
            <a:ext cx="3505200" cy="381000"/>
          </a:xfrm>
        </p:spPr>
        <p:txBody>
          <a:bodyPr anchor="ctr">
            <a:normAutofit/>
          </a:bodyPr>
          <a:lstStyle>
            <a:lvl1pPr algn="r">
              <a:buNone/>
              <a:defRPr lang="en-US" sz="1200" kern="1200" baseline="0" dirty="0">
                <a:solidFill>
                  <a:schemeClr val="bg1"/>
                </a:solidFill>
                <a:latin typeface="+mn-lt"/>
                <a:ea typeface="+mn-ea"/>
                <a:cs typeface="+mn-cs"/>
              </a:defRPr>
            </a:lvl1pPr>
            <a:lvl2pPr>
              <a:defRPr baseline="0">
                <a:solidFill>
                  <a:schemeClr val="bg1"/>
                </a:solidFill>
              </a:defRPr>
            </a:lvl2pPr>
            <a:lvl3pPr>
              <a:defRPr baseline="0">
                <a:solidFill>
                  <a:schemeClr val="bg1"/>
                </a:solidFill>
              </a:defRPr>
            </a:lvl3pPr>
            <a:lvl4pPr>
              <a:defRPr baseline="0">
                <a:solidFill>
                  <a:schemeClr val="bg1"/>
                </a:solidFill>
              </a:defRPr>
            </a:lvl4pPr>
            <a:lvl5pPr>
              <a:defRPr baseline="0">
                <a:solidFill>
                  <a:schemeClr val="bg1"/>
                </a:solidFill>
              </a:defRPr>
            </a:lvl5pPr>
          </a:lstStyle>
          <a:p>
            <a:pPr lvl="0"/>
            <a:r>
              <a:rPr lang="en-US"/>
              <a:t>Edit Master text styles</a:t>
            </a:r>
          </a:p>
        </p:txBody>
      </p:sp>
      <p:sp>
        <p:nvSpPr>
          <p:cNvPr id="5" name="Date Placeholder 6"/>
          <p:cNvSpPr>
            <a:spLocks noGrp="1"/>
          </p:cNvSpPr>
          <p:nvPr>
            <p:ph type="dt" sz="half" idx="14"/>
          </p:nvPr>
        </p:nvSpPr>
        <p:spPr>
          <a:xfrm>
            <a:off x="0" y="6492875"/>
            <a:ext cx="1066800" cy="365125"/>
          </a:xfrm>
        </p:spPr>
        <p:txBody>
          <a:bodyPr/>
          <a:lstStyle>
            <a:lvl1pPr>
              <a:defRPr baseline="0" smtClean="0">
                <a:solidFill>
                  <a:schemeClr val="bg1"/>
                </a:solidFill>
              </a:defRPr>
            </a:lvl1pPr>
          </a:lstStyle>
          <a:p>
            <a:pPr>
              <a:defRPr/>
            </a:pPr>
            <a:fld id="{5EB1DCA3-5151-4D7C-B400-26BFAD8AC58A}" type="datetime1">
              <a:rPr lang="en-US" smtClean="0"/>
              <a:t>11/10/2024</a:t>
            </a:fld>
            <a:endParaRPr lang="en-US"/>
          </a:p>
        </p:txBody>
      </p:sp>
      <p:sp>
        <p:nvSpPr>
          <p:cNvPr id="6" name="Footer Placeholder 7"/>
          <p:cNvSpPr>
            <a:spLocks noGrp="1"/>
          </p:cNvSpPr>
          <p:nvPr>
            <p:ph type="ftr" sz="quarter" idx="15"/>
          </p:nvPr>
        </p:nvSpPr>
        <p:spPr>
          <a:xfrm>
            <a:off x="4572000" y="6492875"/>
            <a:ext cx="3505200" cy="365125"/>
          </a:xfrm>
        </p:spPr>
        <p:txBody>
          <a:bodyPr/>
          <a:lstStyle>
            <a:lvl1pPr algn="l">
              <a:defRPr baseline="0" smtClean="0">
                <a:solidFill>
                  <a:schemeClr val="bg1"/>
                </a:solidFill>
              </a:defRPr>
            </a:lvl1pPr>
          </a:lstStyle>
          <a:p>
            <a:pPr>
              <a:defRPr/>
            </a:pPr>
            <a:r>
              <a:rPr lang="en-US"/>
              <a:t>A sample title</a:t>
            </a:r>
          </a:p>
        </p:txBody>
      </p:sp>
      <p:sp>
        <p:nvSpPr>
          <p:cNvPr id="7" name="Slide Number Placeholder 8"/>
          <p:cNvSpPr>
            <a:spLocks noGrp="1"/>
          </p:cNvSpPr>
          <p:nvPr>
            <p:ph type="sldNum" sz="quarter" idx="16"/>
          </p:nvPr>
        </p:nvSpPr>
        <p:spPr>
          <a:xfrm>
            <a:off x="8077200" y="6492875"/>
            <a:ext cx="1066800" cy="365125"/>
          </a:xfrm>
        </p:spPr>
        <p:txBody>
          <a:bodyPr/>
          <a:lstStyle>
            <a:lvl1pPr>
              <a:defRPr baseline="0" smtClean="0">
                <a:solidFill>
                  <a:schemeClr val="bg1"/>
                </a:solidFill>
              </a:defRPr>
            </a:lvl1pPr>
          </a:lstStyle>
          <a:p>
            <a:pPr>
              <a:defRPr/>
            </a:pPr>
            <a:fld id="{E7C05FB1-C35B-4870-BC50-C1BF2D042AF7}"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3"/>
          <p:cNvSpPr>
            <a:spLocks noGrp="1"/>
          </p:cNvSpPr>
          <p:nvPr>
            <p:ph type="dt" sz="half" idx="10"/>
          </p:nvPr>
        </p:nvSpPr>
        <p:spPr/>
        <p:txBody>
          <a:bodyPr/>
          <a:lstStyle>
            <a:lvl1pPr>
              <a:defRPr/>
            </a:lvl1pPr>
          </a:lstStyle>
          <a:p>
            <a:pPr>
              <a:defRPr/>
            </a:pPr>
            <a:fld id="{3BF39BBF-C4E7-402A-8F09-2526AD78DE43}" type="datetime1">
              <a:rPr lang="en-US" smtClean="0"/>
              <a:t>11/10/2024</a:t>
            </a:fld>
            <a:endParaRPr lang="en-US"/>
          </a:p>
        </p:txBody>
      </p:sp>
      <p:sp>
        <p:nvSpPr>
          <p:cNvPr id="6" name="Footer Placeholder 4"/>
          <p:cNvSpPr>
            <a:spLocks noGrp="1"/>
          </p:cNvSpPr>
          <p:nvPr>
            <p:ph type="ftr" sz="quarter" idx="11"/>
          </p:nvPr>
        </p:nvSpPr>
        <p:spPr/>
        <p:txBody>
          <a:bodyPr/>
          <a:lstStyle>
            <a:lvl1pPr>
              <a:defRPr/>
            </a:lvl1pPr>
          </a:lstStyle>
          <a:p>
            <a:pPr>
              <a:defRPr/>
            </a:pPr>
            <a:r>
              <a:rPr lang="en-US"/>
              <a:t>A sample title</a:t>
            </a:r>
          </a:p>
        </p:txBody>
      </p:sp>
      <p:sp>
        <p:nvSpPr>
          <p:cNvPr id="7" name="Slide Number Placeholder 5"/>
          <p:cNvSpPr>
            <a:spLocks noGrp="1"/>
          </p:cNvSpPr>
          <p:nvPr>
            <p:ph type="sldNum" sz="quarter" idx="12"/>
          </p:nvPr>
        </p:nvSpPr>
        <p:spPr/>
        <p:txBody>
          <a:bodyPr/>
          <a:lstStyle>
            <a:lvl1pPr>
              <a:defRPr/>
            </a:lvl1pPr>
          </a:lstStyle>
          <a:p>
            <a:pPr>
              <a:defRPr/>
            </a:pPr>
            <a:fld id="{E502A947-F0B9-4AC8-B617-2CA04D399975}"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3"/>
          <p:cNvSpPr>
            <a:spLocks noGrp="1"/>
          </p:cNvSpPr>
          <p:nvPr>
            <p:ph type="dt" sz="half" idx="10"/>
          </p:nvPr>
        </p:nvSpPr>
        <p:spPr/>
        <p:txBody>
          <a:bodyPr/>
          <a:lstStyle>
            <a:lvl1pPr>
              <a:defRPr/>
            </a:lvl1pPr>
          </a:lstStyle>
          <a:p>
            <a:pPr>
              <a:defRPr/>
            </a:pPr>
            <a:fld id="{F3EACD79-D905-4B6F-BED6-60A794F993CE}" type="datetime1">
              <a:rPr lang="en-US" smtClean="0"/>
              <a:t>11/10/2024</a:t>
            </a:fld>
            <a:endParaRPr lang="en-US"/>
          </a:p>
        </p:txBody>
      </p:sp>
      <p:sp>
        <p:nvSpPr>
          <p:cNvPr id="6" name="Footer Placeholder 4"/>
          <p:cNvSpPr>
            <a:spLocks noGrp="1"/>
          </p:cNvSpPr>
          <p:nvPr>
            <p:ph type="ftr" sz="quarter" idx="11"/>
          </p:nvPr>
        </p:nvSpPr>
        <p:spPr/>
        <p:txBody>
          <a:bodyPr/>
          <a:lstStyle>
            <a:lvl1pPr>
              <a:defRPr/>
            </a:lvl1pPr>
          </a:lstStyle>
          <a:p>
            <a:pPr>
              <a:defRPr/>
            </a:pPr>
            <a:r>
              <a:rPr lang="en-US"/>
              <a:t>A sample title</a:t>
            </a:r>
          </a:p>
        </p:txBody>
      </p:sp>
      <p:sp>
        <p:nvSpPr>
          <p:cNvPr id="7" name="Slide Number Placeholder 5"/>
          <p:cNvSpPr>
            <a:spLocks noGrp="1"/>
          </p:cNvSpPr>
          <p:nvPr>
            <p:ph type="sldNum" sz="quarter" idx="12"/>
          </p:nvPr>
        </p:nvSpPr>
        <p:spPr/>
        <p:txBody>
          <a:bodyPr/>
          <a:lstStyle>
            <a:lvl1pPr>
              <a:defRPr/>
            </a:lvl1pPr>
          </a:lstStyle>
          <a:p>
            <a:pPr>
              <a:defRPr/>
            </a:pPr>
            <a:fld id="{8DC05516-340B-459A-81CA-6701DA508FD3}"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tint val="75000"/>
                  </a:schemeClr>
                </a:solidFill>
                <a:latin typeface="+mn-lt"/>
                <a:cs typeface="+mn-cs"/>
              </a:defRPr>
            </a:lvl1pPr>
          </a:lstStyle>
          <a:p>
            <a:pPr>
              <a:defRPr/>
            </a:pPr>
            <a:fld id="{F74DDA06-6222-4E4C-8E2B-5A35CDC686EF}" type="datetime1">
              <a:rPr lang="en-US" smtClean="0"/>
              <a:t>11/10/2024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smtClean="0">
                <a:solidFill>
                  <a:schemeClr val="tx1">
                    <a:tint val="75000"/>
                  </a:schemeClr>
                </a:solidFill>
                <a:latin typeface="+mn-lt"/>
                <a:cs typeface="+mn-cs"/>
              </a:defRPr>
            </a:lvl1pPr>
          </a:lstStyle>
          <a:p>
            <a:pPr>
              <a:defRPr/>
            </a:pPr>
            <a:r>
              <a:rPr lang="en-US"/>
              <a:t>A sample title</a:t>
            </a: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tint val="75000"/>
                  </a:schemeClr>
                </a:solidFill>
                <a:latin typeface="+mn-lt"/>
                <a:cs typeface="+mn-cs"/>
              </a:defRPr>
            </a:lvl1pPr>
          </a:lstStyle>
          <a:p>
            <a:pPr>
              <a:defRPr/>
            </a:pPr>
            <a:fld id="{6D6CB6DE-1033-4C2C-8280-139BC16F7CB4}"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71" r:id="rId1"/>
    <p:sldLayoutId id="2147483672" r:id="rId2"/>
    <p:sldLayoutId id="2147483666" r:id="rId3"/>
    <p:sldLayoutId id="2147483673" r:id="rId4"/>
    <p:sldLayoutId id="2147483674" r:id="rId5"/>
    <p:sldLayoutId id="2147483675" r:id="rId6"/>
    <p:sldLayoutId id="2147483676" r:id="rId7"/>
    <p:sldLayoutId id="2147483667" r:id="rId8"/>
    <p:sldLayoutId id="2147483668" r:id="rId9"/>
    <p:sldLayoutId id="2147483669" r:id="rId10"/>
    <p:sldLayoutId id="2147483670" r:id="rId11"/>
  </p:sldLayoutIdLst>
  <p:hf hdr="0" ftr="0" dt="0"/>
  <p:txStyles>
    <p:titleStyle>
      <a:lvl1pPr algn="ctr"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p:titleStyle>
    <p:bodyStyle>
      <a:lvl1pPr marL="342900" indent="-342900" algn="l" rtl="0" eaLnBrk="1" fontAlgn="base" hangingPunct="1">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4a"/><Relationship Id="rId1" Type="http://schemas.microsoft.com/office/2007/relationships/media" Target="../media/media1.m4a"/><Relationship Id="rId5" Type="http://schemas.openxmlformats.org/officeDocument/2006/relationships/image" Target="../media/image4.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0.m4a"/><Relationship Id="rId1" Type="http://schemas.microsoft.com/office/2007/relationships/media" Target="../media/media10.m4a"/><Relationship Id="rId5" Type="http://schemas.openxmlformats.org/officeDocument/2006/relationships/image" Target="../media/image4.png"/><Relationship Id="rId4" Type="http://schemas.openxmlformats.org/officeDocument/2006/relationships/notesSlide" Target="../notesSlides/notesSlide5.xml"/></Relationships>
</file>

<file path=ppt/slides/_rels/slide11.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slideLayout" Target="../slideLayouts/slideLayout2.xml"/><Relationship Id="rId7" Type="http://schemas.openxmlformats.org/officeDocument/2006/relationships/image" Target="../media/image12.emf"/><Relationship Id="rId2" Type="http://schemas.openxmlformats.org/officeDocument/2006/relationships/audio" Target="../media/media11.m4a"/><Relationship Id="rId1" Type="http://schemas.microsoft.com/office/2007/relationships/media" Target="../media/media11.m4a"/><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notesSlide" Target="../notesSlides/notesSlide6.xml"/><Relationship Id="rId9" Type="http://schemas.openxmlformats.org/officeDocument/2006/relationships/image" Target="../media/image4.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2.m4a"/><Relationship Id="rId1" Type="http://schemas.microsoft.com/office/2007/relationships/media" Target="../media/media12.m4a"/><Relationship Id="rId6" Type="http://schemas.openxmlformats.org/officeDocument/2006/relationships/image" Target="../media/image4.png"/><Relationship Id="rId5" Type="http://schemas.openxmlformats.org/officeDocument/2006/relationships/image" Target="../media/image100.png"/><Relationship Id="rId4" Type="http://schemas.openxmlformats.org/officeDocument/2006/relationships/image" Target="../media/image90.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3.m4a"/><Relationship Id="rId1" Type="http://schemas.microsoft.com/office/2007/relationships/media" Target="../media/media13.m4a"/><Relationship Id="rId5" Type="http://schemas.openxmlformats.org/officeDocument/2006/relationships/image" Target="../media/image4.png"/><Relationship Id="rId4" Type="http://schemas.openxmlformats.org/officeDocument/2006/relationships/notesSlide" Target="../notesSlides/notesSlide7.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4.m4a"/><Relationship Id="rId1" Type="http://schemas.microsoft.com/office/2007/relationships/media" Target="../media/media14.m4a"/><Relationship Id="rId6" Type="http://schemas.openxmlformats.org/officeDocument/2006/relationships/image" Target="../media/image4.png"/><Relationship Id="rId5" Type="http://schemas.openxmlformats.org/officeDocument/2006/relationships/image" Target="../media/image15.png"/><Relationship Id="rId4" Type="http://schemas.openxmlformats.org/officeDocument/2006/relationships/image" Target="../media/image14.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4.png"/><Relationship Id="rId2" Type="http://schemas.openxmlformats.org/officeDocument/2006/relationships/audio" Target="../media/media15.m4a"/><Relationship Id="rId1" Type="http://schemas.microsoft.com/office/2007/relationships/media" Target="../media/media15.m4a"/><Relationship Id="rId6" Type="http://schemas.openxmlformats.org/officeDocument/2006/relationships/image" Target="../media/image17.png"/><Relationship Id="rId5" Type="http://schemas.microsoft.com/office/2011/relationships/inkAction" Target="../ink/inkAction1.xml"/><Relationship Id="rId4" Type="http://schemas.openxmlformats.org/officeDocument/2006/relationships/image" Target="../media/image16.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6.m4a"/><Relationship Id="rId1" Type="http://schemas.microsoft.com/office/2007/relationships/media" Target="../media/media16.m4a"/><Relationship Id="rId5" Type="http://schemas.openxmlformats.org/officeDocument/2006/relationships/image" Target="../media/image4.png"/><Relationship Id="rId4" Type="http://schemas.openxmlformats.org/officeDocument/2006/relationships/notesSlide" Target="../notesSlides/notesSlide8.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7.m4a"/><Relationship Id="rId1" Type="http://schemas.microsoft.com/office/2007/relationships/media" Target="../media/media17.m4a"/><Relationship Id="rId5" Type="http://schemas.openxmlformats.org/officeDocument/2006/relationships/image" Target="../media/image4.png"/><Relationship Id="rId4" Type="http://schemas.openxmlformats.org/officeDocument/2006/relationships/image" Target="../media/image18.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8.m4a"/><Relationship Id="rId1" Type="http://schemas.microsoft.com/office/2007/relationships/media" Target="../media/media18.m4a"/><Relationship Id="rId5" Type="http://schemas.openxmlformats.org/officeDocument/2006/relationships/image" Target="../media/image4.png"/><Relationship Id="rId4" Type="http://schemas.openxmlformats.org/officeDocument/2006/relationships/notesSlide" Target="../notesSlides/notesSlide9.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9.m4a"/><Relationship Id="rId1" Type="http://schemas.microsoft.com/office/2007/relationships/media" Target="../media/media19.m4a"/><Relationship Id="rId6" Type="http://schemas.openxmlformats.org/officeDocument/2006/relationships/image" Target="../media/image4.png"/><Relationship Id="rId5" Type="http://schemas.openxmlformats.org/officeDocument/2006/relationships/image" Target="../media/image19.png"/><Relationship Id="rId4" Type="http://schemas.openxmlformats.org/officeDocument/2006/relationships/notesSlide" Target="../notesSlides/notesSlide10.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4a"/><Relationship Id="rId1" Type="http://schemas.microsoft.com/office/2007/relationships/media" Target="../media/media2.m4a"/><Relationship Id="rId5" Type="http://schemas.openxmlformats.org/officeDocument/2006/relationships/image" Target="../media/image4.png"/><Relationship Id="rId4"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4.png"/><Relationship Id="rId2" Type="http://schemas.openxmlformats.org/officeDocument/2006/relationships/audio" Target="../media/media20.m4a"/><Relationship Id="rId1" Type="http://schemas.microsoft.com/office/2007/relationships/media" Target="../media/media20.m4a"/><Relationship Id="rId6" Type="http://schemas.openxmlformats.org/officeDocument/2006/relationships/image" Target="../media/image19.png"/><Relationship Id="rId5" Type="http://schemas.openxmlformats.org/officeDocument/2006/relationships/image" Target="../media/image20.png"/><Relationship Id="rId4" Type="http://schemas.openxmlformats.org/officeDocument/2006/relationships/notesSlide" Target="../notesSlides/notesSlide11.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1.m4a"/><Relationship Id="rId1" Type="http://schemas.microsoft.com/office/2007/relationships/media" Target="../media/media21.m4a"/><Relationship Id="rId4" Type="http://schemas.openxmlformats.org/officeDocument/2006/relationships/image" Target="../media/image4.png"/></Relationships>
</file>

<file path=ppt/slides/_rels/slide22.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slideLayout" Target="../slideLayouts/slideLayout2.xml"/><Relationship Id="rId7" Type="http://schemas.openxmlformats.org/officeDocument/2006/relationships/image" Target="../media/image24.png"/><Relationship Id="rId2" Type="http://schemas.openxmlformats.org/officeDocument/2006/relationships/audio" Target="../media/media22.m4a"/><Relationship Id="rId1" Type="http://schemas.microsoft.com/office/2007/relationships/media" Target="../media/media22.m4a"/><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3.m4a"/><Relationship Id="rId1" Type="http://schemas.microsoft.com/office/2007/relationships/media" Target="../media/media23.m4a"/><Relationship Id="rId5" Type="http://schemas.openxmlformats.org/officeDocument/2006/relationships/image" Target="../media/image4.png"/><Relationship Id="rId4" Type="http://schemas.openxmlformats.org/officeDocument/2006/relationships/notesSlide" Target="../notesSlides/notesSlide12.xml"/></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4.m4a"/><Relationship Id="rId1" Type="http://schemas.microsoft.com/office/2007/relationships/media" Target="../media/media24.m4a"/><Relationship Id="rId4" Type="http://schemas.openxmlformats.org/officeDocument/2006/relationships/image" Target="../media/image4.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5.m4a"/><Relationship Id="rId1" Type="http://schemas.microsoft.com/office/2007/relationships/media" Target="../media/media25.m4a"/><Relationship Id="rId4" Type="http://schemas.openxmlformats.org/officeDocument/2006/relationships/image" Target="../media/image4.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6.m4a"/><Relationship Id="rId1" Type="http://schemas.microsoft.com/office/2007/relationships/media" Target="../media/media26.m4a"/><Relationship Id="rId5" Type="http://schemas.openxmlformats.org/officeDocument/2006/relationships/image" Target="../media/image4.png"/><Relationship Id="rId4" Type="http://schemas.openxmlformats.org/officeDocument/2006/relationships/notesSlide" Target="../notesSlides/notesSlide13.xml"/></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7.m4a"/><Relationship Id="rId1" Type="http://schemas.microsoft.com/office/2007/relationships/media" Target="../media/media27.m4a"/><Relationship Id="rId4" Type="http://schemas.openxmlformats.org/officeDocument/2006/relationships/image" Target="../media/image4.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8.m4a"/><Relationship Id="rId1" Type="http://schemas.microsoft.com/office/2007/relationships/media" Target="../media/media28.m4a"/><Relationship Id="rId4" Type="http://schemas.openxmlformats.org/officeDocument/2006/relationships/image" Target="../media/image4.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9.m4a"/><Relationship Id="rId1" Type="http://schemas.microsoft.com/office/2007/relationships/media" Target="../media/media29.m4a"/><Relationship Id="rId5" Type="http://schemas.openxmlformats.org/officeDocument/2006/relationships/image" Target="../media/image4.png"/><Relationship Id="rId4" Type="http://schemas.openxmlformats.org/officeDocument/2006/relationships/image" Target="../media/image25.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3.m4a"/><Relationship Id="rId1" Type="http://schemas.microsoft.com/office/2007/relationships/media" Target="../media/media3.m4a"/><Relationship Id="rId5" Type="http://schemas.openxmlformats.org/officeDocument/2006/relationships/image" Target="../media/image4.png"/><Relationship Id="rId4"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30.m4a"/><Relationship Id="rId1" Type="http://schemas.microsoft.com/office/2007/relationships/media" Target="../media/media30.m4a"/><Relationship Id="rId5" Type="http://schemas.openxmlformats.org/officeDocument/2006/relationships/image" Target="../media/image4.png"/><Relationship Id="rId4" Type="http://schemas.openxmlformats.org/officeDocument/2006/relationships/notesSlide" Target="../notesSlides/notesSlide14.xml"/></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31.m4a"/><Relationship Id="rId1" Type="http://schemas.microsoft.com/office/2007/relationships/media" Target="../media/media31.m4a"/><Relationship Id="rId5" Type="http://schemas.openxmlformats.org/officeDocument/2006/relationships/image" Target="../media/image4.png"/><Relationship Id="rId4" Type="http://schemas.openxmlformats.org/officeDocument/2006/relationships/image" Target="../media/image26.png"/></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32.m4a"/><Relationship Id="rId1" Type="http://schemas.microsoft.com/office/2007/relationships/media" Target="../media/media32.m4a"/><Relationship Id="rId5" Type="http://schemas.openxmlformats.org/officeDocument/2006/relationships/image" Target="../media/image4.png"/><Relationship Id="rId4" Type="http://schemas.openxmlformats.org/officeDocument/2006/relationships/image" Target="../media/image27.png"/></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33.m4a"/><Relationship Id="rId1" Type="http://schemas.microsoft.com/office/2007/relationships/media" Target="../media/media33.m4a"/><Relationship Id="rId5" Type="http://schemas.openxmlformats.org/officeDocument/2006/relationships/image" Target="../media/image4.png"/><Relationship Id="rId4" Type="http://schemas.openxmlformats.org/officeDocument/2006/relationships/image" Target="../media/image28.png"/></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34.m4a"/><Relationship Id="rId1" Type="http://schemas.microsoft.com/office/2007/relationships/media" Target="../media/media34.m4a"/><Relationship Id="rId5" Type="http://schemas.openxmlformats.org/officeDocument/2006/relationships/image" Target="../media/image4.png"/><Relationship Id="rId4" Type="http://schemas.openxmlformats.org/officeDocument/2006/relationships/notesSlide" Target="../notesSlides/notesSlide15.xml"/></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35.m4a"/><Relationship Id="rId1" Type="http://schemas.microsoft.com/office/2007/relationships/media" Target="../media/media35.m4a"/><Relationship Id="rId5" Type="http://schemas.openxmlformats.org/officeDocument/2006/relationships/image" Target="../media/image4.png"/><Relationship Id="rId4" Type="http://schemas.openxmlformats.org/officeDocument/2006/relationships/notesSlide" Target="../notesSlides/notesSlide16.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4.m4a"/><Relationship Id="rId1" Type="http://schemas.microsoft.com/office/2007/relationships/media" Target="../media/media4.m4a"/><Relationship Id="rId5" Type="http://schemas.openxmlformats.org/officeDocument/2006/relationships/image" Target="../media/image4.png"/><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5.m4a"/><Relationship Id="rId1" Type="http://schemas.microsoft.com/office/2007/relationships/media" Target="../media/media5.m4a"/><Relationship Id="rId5" Type="http://schemas.openxmlformats.org/officeDocument/2006/relationships/image" Target="../media/image4.png"/><Relationship Id="rId4" Type="http://schemas.openxmlformats.org/officeDocument/2006/relationships/notesSlide" Target="../notesSlides/notesSlide4.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6.m4a"/><Relationship Id="rId1" Type="http://schemas.microsoft.com/office/2007/relationships/media" Target="../media/media6.m4a"/><Relationship Id="rId5" Type="http://schemas.openxmlformats.org/officeDocument/2006/relationships/image" Target="../media/image4.png"/><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7.m4a"/><Relationship Id="rId1" Type="http://schemas.microsoft.com/office/2007/relationships/media" Target="../media/media7.m4a"/><Relationship Id="rId5" Type="http://schemas.openxmlformats.org/officeDocument/2006/relationships/image" Target="../media/image4.png"/><Relationship Id="rId4" Type="http://schemas.openxmlformats.org/officeDocument/2006/relationships/image" Target="../media/image7.jpe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8.m4a"/><Relationship Id="rId1" Type="http://schemas.microsoft.com/office/2007/relationships/media" Target="../media/media8.m4a"/><Relationship Id="rId6" Type="http://schemas.openxmlformats.org/officeDocument/2006/relationships/image" Target="../media/image4.png"/><Relationship Id="rId5" Type="http://schemas.openxmlformats.org/officeDocument/2006/relationships/image" Target="../media/image9.png"/><Relationship Id="rId4" Type="http://schemas.openxmlformats.org/officeDocument/2006/relationships/image" Target="../media/image8.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5"/>
          <p:cNvSpPr txBox="1">
            <a:spLocks/>
          </p:cNvSpPr>
          <p:nvPr/>
        </p:nvSpPr>
        <p:spPr bwMode="auto">
          <a:xfrm>
            <a:off x="647631" y="3645024"/>
            <a:ext cx="7772400" cy="234124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ctr" rtl="0" eaLnBrk="1" fontAlgn="base" hangingPunct="1">
              <a:spcBef>
                <a:spcPct val="0"/>
              </a:spcBef>
              <a:spcAft>
                <a:spcPct val="0"/>
              </a:spcAft>
              <a:defRPr sz="4400" kern="1200" baseline="0">
                <a:solidFill>
                  <a:schemeClr val="bg1"/>
                </a:solidFill>
                <a:latin typeface="Calibri Light" panose="020F0302020204030204" pitchFamily="34" charset="0"/>
                <a:ea typeface="+mj-ea"/>
                <a:cs typeface="Calibri Light" panose="020F0302020204030204" pitchFamily="34" charset="0"/>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a:lstStyle>
          <a:p>
            <a:endParaRPr lang="en-CA" sz="2000" dirty="0">
              <a:solidFill>
                <a:schemeClr val="tx1"/>
              </a:solidFill>
            </a:endParaRPr>
          </a:p>
          <a:p>
            <a:endParaRPr lang="en-US" sz="2000" dirty="0">
              <a:solidFill>
                <a:schemeClr val="tx1"/>
              </a:solidFill>
            </a:endParaRPr>
          </a:p>
          <a:p>
            <a:r>
              <a:rPr lang="en-US" sz="2000" dirty="0">
                <a:solidFill>
                  <a:schemeClr val="tx1"/>
                </a:solidFill>
              </a:rPr>
              <a:t>Azadeh Motamedi and Il-Min Kim</a:t>
            </a:r>
          </a:p>
          <a:p>
            <a:endParaRPr lang="en-CA" sz="1600" dirty="0">
              <a:solidFill>
                <a:schemeClr val="tx1"/>
              </a:solidFill>
            </a:endParaRPr>
          </a:p>
          <a:p>
            <a:r>
              <a:rPr lang="en-CA" sz="1800" b="0" i="0" u="none" strike="noStrike" baseline="0" dirty="0">
                <a:solidFill>
                  <a:srgbClr val="000000"/>
                </a:solidFill>
                <a:latin typeface="Calibri" panose="020F0502020204030204" pitchFamily="34" charset="0"/>
              </a:rPr>
              <a:t> </a:t>
            </a:r>
            <a:r>
              <a:rPr lang="en-CA" sz="2000" b="0" i="0" u="none" strike="noStrike" baseline="0" dirty="0">
                <a:solidFill>
                  <a:srgbClr val="000000"/>
                </a:solidFill>
                <a:ea typeface="Calibri Light" panose="020F0302020204030204" pitchFamily="34" charset="0"/>
              </a:rPr>
              <a:t>Ubiquitous</a:t>
            </a:r>
            <a:r>
              <a:rPr lang="en-CA" sz="2000" dirty="0">
                <a:solidFill>
                  <a:schemeClr val="tx1"/>
                </a:solidFill>
              </a:rPr>
              <a:t> Artificial Intelligence Lab (UAI Lab)</a:t>
            </a:r>
          </a:p>
          <a:p>
            <a:r>
              <a:rPr lang="en-CA" sz="2000" dirty="0">
                <a:solidFill>
                  <a:schemeClr val="tx1"/>
                </a:solidFill>
              </a:rPr>
              <a:t>Department of Electrical and Computer Engineering</a:t>
            </a:r>
          </a:p>
          <a:p>
            <a:r>
              <a:rPr lang="en-CA" sz="2000" dirty="0">
                <a:solidFill>
                  <a:schemeClr val="tx1"/>
                </a:solidFill>
              </a:rPr>
              <a:t>Queen’s University</a:t>
            </a:r>
          </a:p>
        </p:txBody>
      </p:sp>
      <p:sp>
        <p:nvSpPr>
          <p:cNvPr id="6" name="Title 15"/>
          <p:cNvSpPr>
            <a:spLocks noGrp="1"/>
          </p:cNvSpPr>
          <p:nvPr>
            <p:ph type="ctrTitle"/>
          </p:nvPr>
        </p:nvSpPr>
        <p:spPr>
          <a:xfrm>
            <a:off x="35496" y="1303784"/>
            <a:ext cx="8892480" cy="2341240"/>
          </a:xfrm>
        </p:spPr>
        <p:txBody>
          <a:bodyPr/>
          <a:lstStyle/>
          <a:p>
            <a:r>
              <a:rPr lang="en-US" sz="3200" dirty="0">
                <a:cs typeface="+mn-cs"/>
              </a:rPr>
              <a:t>Modular Federated Contrastive Learning with Twin Normalization for Resource-limited Clients</a:t>
            </a:r>
            <a:br>
              <a:rPr lang="en-US" sz="2000" dirty="0">
                <a:cs typeface="+mn-cs"/>
              </a:rPr>
            </a:br>
            <a:endParaRPr lang="en-US" sz="2000" dirty="0"/>
          </a:p>
        </p:txBody>
      </p:sp>
      <p:pic>
        <p:nvPicPr>
          <p:cNvPr id="28" name="Audio 27">
            <a:hlinkClick r:id="" action="ppaction://media"/>
            <a:extLst>
              <a:ext uri="{FF2B5EF4-FFF2-40B4-BE49-F238E27FC236}">
                <a16:creationId xmlns:a16="http://schemas.microsoft.com/office/drawing/2014/main" id="{AC491615-78A5-BC20-BCA0-4CA88187C45C}"/>
              </a:ext>
            </a:extLst>
          </p:cNvPr>
          <p:cNvPicPr>
            <a:picLocks noChangeAspect="1"/>
          </p:cNvPicPr>
          <p:nvPr>
            <a:audioFile r:link="rId2"/>
            <p:extLst>
              <p:ext uri="{DAA4B4D4-6D71-4841-9C94-3DE7FCFB9230}">
                <p14:media xmlns:p14="http://schemas.microsoft.com/office/powerpoint/2010/main" r:embed="rId1"/>
              </p:ext>
            </p:extLst>
          </p:nvPr>
        </p:nvPicPr>
        <p:blipFill>
          <a:blip r:embed="rId5"/>
          <a:srcRect l="-203125" t="-203125" r="-203125" b="-203125"/>
          <a:stretch>
            <a:fillRect/>
          </a:stretch>
        </p:blipFill>
        <p:spPr>
          <a:xfrm>
            <a:off x="7004304" y="4718304"/>
            <a:ext cx="2057400" cy="2057400"/>
          </a:xfrm>
          <a:prstGeom prst="ellipse">
            <a:avLst/>
          </a:prstGeom>
        </p:spPr>
      </p:pic>
    </p:spTree>
    <p:extLst>
      <p:ext uri="{BB962C8B-B14F-4D97-AF65-F5344CB8AC3E}">
        <p14:creationId xmlns:p14="http://schemas.microsoft.com/office/powerpoint/2010/main" val="3642439910"/>
      </p:ext>
    </p:extLst>
  </p:cSld>
  <p:clrMapOvr>
    <a:masterClrMapping/>
  </p:clrMapOvr>
  <mc:AlternateContent xmlns:mc="http://schemas.openxmlformats.org/markup-compatibility/2006" xmlns:p14="http://schemas.microsoft.com/office/powerpoint/2010/main">
    <mc:Choice Requires="p14">
      <p:transition spd="slow" p14:dur="2000" advTm="16998"/>
    </mc:Choice>
    <mc:Fallback xmlns="">
      <p:transition spd="slow" advTm="1699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8"/>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8"/>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4016738-F7DA-430B-A7AF-438247842B7E}"/>
              </a:ext>
            </a:extLst>
          </p:cNvPr>
          <p:cNvSpPr>
            <a:spLocks noGrp="1"/>
          </p:cNvSpPr>
          <p:nvPr>
            <p:ph idx="1"/>
          </p:nvPr>
        </p:nvSpPr>
        <p:spPr>
          <a:xfrm>
            <a:off x="304800" y="889917"/>
            <a:ext cx="8382000" cy="5602958"/>
          </a:xfrm>
        </p:spPr>
        <p:txBody>
          <a:bodyPr/>
          <a:lstStyle/>
          <a:p>
            <a:pPr algn="just">
              <a:buFont typeface="Wingdings" panose="05000000000000000000" pitchFamily="2" charset="2"/>
              <a:buChar char="v"/>
            </a:pPr>
            <a:r>
              <a:rPr lang="en-US" sz="2000" b="1" dirty="0">
                <a:latin typeface="NimbusRomNo9L-Regu"/>
              </a:rPr>
              <a:t>Modular Federated Contrastive Learning </a:t>
            </a:r>
            <a:r>
              <a:rPr lang="en-US" sz="2000" b="1" dirty="0">
                <a:latin typeface="NimbusRomNo9L-Regu"/>
                <a:cs typeface="+mn-cs"/>
              </a:rPr>
              <a:t>with Twin Normalization for Resource-limited Clients</a:t>
            </a:r>
            <a:endParaRPr lang="en-US" sz="2000" b="1" dirty="0">
              <a:latin typeface="NimbusRomNo9L-Regu"/>
            </a:endParaRPr>
          </a:p>
          <a:p>
            <a:pPr lvl="1">
              <a:buFont typeface="Wingdings" panose="05000000000000000000" pitchFamily="2" charset="2"/>
              <a:buChar char="Ø"/>
            </a:pPr>
            <a:r>
              <a:rPr lang="en-CA" sz="1600" dirty="0">
                <a:latin typeface="NimbusRomNo9L-Regu"/>
              </a:rPr>
              <a:t>Federated Learning (FL)</a:t>
            </a:r>
          </a:p>
          <a:p>
            <a:pPr lvl="1">
              <a:buFont typeface="Wingdings" panose="05000000000000000000" pitchFamily="2" charset="2"/>
              <a:buChar char="Ø"/>
            </a:pPr>
            <a:r>
              <a:rPr lang="en-CA" sz="1600" dirty="0">
                <a:latin typeface="NimbusRomNo9L-Regu"/>
              </a:rPr>
              <a:t>Reconsidering the Challenges in FL</a:t>
            </a:r>
          </a:p>
          <a:p>
            <a:pPr lvl="1">
              <a:buFont typeface="Wingdings" panose="05000000000000000000" pitchFamily="2" charset="2"/>
              <a:buChar char="Ø"/>
            </a:pPr>
            <a:r>
              <a:rPr lang="en-CA" sz="1600" b="1" dirty="0">
                <a:solidFill>
                  <a:srgbClr val="FF0000"/>
                </a:solidFill>
                <a:latin typeface="NimbusRomNo9L-Regu"/>
              </a:rPr>
              <a:t>Contrastive Learning</a:t>
            </a:r>
          </a:p>
          <a:p>
            <a:pPr lvl="1">
              <a:buFont typeface="Wingdings" panose="05000000000000000000" pitchFamily="2" charset="2"/>
              <a:buChar char="Ø"/>
            </a:pPr>
            <a:r>
              <a:rPr lang="en-CA" sz="1600" dirty="0">
                <a:latin typeface="NimbusRomNo9L-Regu"/>
              </a:rPr>
              <a:t>Modular Training vs. End-To-End Training</a:t>
            </a:r>
          </a:p>
          <a:p>
            <a:pPr lvl="1">
              <a:buFont typeface="Wingdings" panose="05000000000000000000" pitchFamily="2" charset="2"/>
              <a:buChar char="Ø"/>
            </a:pPr>
            <a:r>
              <a:rPr lang="en-CA" sz="1600" dirty="0">
                <a:latin typeface="NimbusRomNo9L-Regu"/>
              </a:rPr>
              <a:t>The Proposed Modular Federated Contrastive Learning</a:t>
            </a:r>
          </a:p>
          <a:p>
            <a:pPr lvl="1">
              <a:buFont typeface="Wingdings" panose="05000000000000000000" pitchFamily="2" charset="2"/>
              <a:buChar char="Ø"/>
            </a:pPr>
            <a:r>
              <a:rPr lang="en-US" sz="1600" dirty="0">
                <a:latin typeface="NimbusRomNo9L-Regu"/>
              </a:rPr>
              <a:t>Proposed Twin N</a:t>
            </a:r>
            <a:r>
              <a:rPr lang="en-CA" sz="1600" dirty="0" err="1">
                <a:latin typeface="NimbusRomNo9L-Regu"/>
              </a:rPr>
              <a:t>ormalization</a:t>
            </a:r>
            <a:r>
              <a:rPr lang="en-CA" sz="1600" dirty="0">
                <a:latin typeface="NimbusRomNo9L-Regu"/>
              </a:rPr>
              <a:t> Scheme</a:t>
            </a:r>
          </a:p>
          <a:p>
            <a:pPr lvl="1">
              <a:buFont typeface="Wingdings" panose="05000000000000000000" pitchFamily="2" charset="2"/>
              <a:buChar char="Ø"/>
            </a:pPr>
            <a:r>
              <a:rPr lang="en-US" sz="1600" dirty="0">
                <a:latin typeface="NimbusRomNo9L-Regu"/>
              </a:rPr>
              <a:t>The Main Advantages of the Proposed MFCL Scheme with TN</a:t>
            </a:r>
          </a:p>
          <a:p>
            <a:pPr lvl="1">
              <a:buFont typeface="Wingdings" panose="05000000000000000000" pitchFamily="2" charset="2"/>
              <a:buChar char="Ø"/>
            </a:pPr>
            <a:r>
              <a:rPr lang="en-US" sz="1600" dirty="0">
                <a:latin typeface="NimbusRomNo9L-Regu"/>
              </a:rPr>
              <a:t>Privacy Considerations</a:t>
            </a:r>
          </a:p>
          <a:p>
            <a:pPr lvl="1">
              <a:buFont typeface="Wingdings" panose="05000000000000000000" pitchFamily="2" charset="2"/>
              <a:buChar char="Ø"/>
            </a:pPr>
            <a:r>
              <a:rPr lang="en-US" sz="1600" dirty="0">
                <a:latin typeface="NimbusRomNo9L-Regu"/>
              </a:rPr>
              <a:t>Simulation Results</a:t>
            </a:r>
            <a:endParaRPr lang="en-CA" sz="1600" dirty="0">
              <a:latin typeface="NimbusRomNo9L-Regu"/>
            </a:endParaRPr>
          </a:p>
          <a:p>
            <a:pPr lvl="1">
              <a:buFont typeface="Wingdings" panose="05000000000000000000" pitchFamily="2" charset="2"/>
              <a:buChar char="Ø"/>
            </a:pPr>
            <a:endParaRPr lang="en-CA" sz="1600" dirty="0">
              <a:latin typeface="NimbusRomNo9L-Regu"/>
            </a:endParaRPr>
          </a:p>
          <a:p>
            <a:endParaRPr lang="en-CA" sz="1800" dirty="0">
              <a:latin typeface="NimbusRomNo9L-Regu"/>
            </a:endParaRPr>
          </a:p>
          <a:p>
            <a:pPr marL="0" indent="0">
              <a:buNone/>
            </a:pPr>
            <a:endParaRPr lang="en-US" sz="1800" dirty="0">
              <a:latin typeface="NimbusRomNo9L-Regu"/>
            </a:endParaRPr>
          </a:p>
          <a:p>
            <a:endParaRPr lang="en-CA" sz="1800" dirty="0">
              <a:latin typeface="NimbusRomNo9L-Regu"/>
            </a:endParaRPr>
          </a:p>
        </p:txBody>
      </p:sp>
      <p:sp>
        <p:nvSpPr>
          <p:cNvPr id="3" name="Title 2">
            <a:extLst>
              <a:ext uri="{FF2B5EF4-FFF2-40B4-BE49-F238E27FC236}">
                <a16:creationId xmlns:a16="http://schemas.microsoft.com/office/drawing/2014/main" id="{B057DA23-F8AA-4FAA-B0D0-89427E2F5914}"/>
              </a:ext>
            </a:extLst>
          </p:cNvPr>
          <p:cNvSpPr>
            <a:spLocks noGrp="1"/>
          </p:cNvSpPr>
          <p:nvPr>
            <p:ph type="title"/>
          </p:nvPr>
        </p:nvSpPr>
        <p:spPr/>
        <p:txBody>
          <a:bodyPr/>
          <a:lstStyle/>
          <a:p>
            <a:r>
              <a:rPr lang="en-CA" dirty="0"/>
              <a:t>Outlines</a:t>
            </a:r>
          </a:p>
        </p:txBody>
      </p:sp>
      <p:sp>
        <p:nvSpPr>
          <p:cNvPr id="4" name="Slide Number Placeholder 3">
            <a:extLst>
              <a:ext uri="{FF2B5EF4-FFF2-40B4-BE49-F238E27FC236}">
                <a16:creationId xmlns:a16="http://schemas.microsoft.com/office/drawing/2014/main" id="{3D2FDB8D-9667-4752-A05E-16BD2453A9C3}"/>
              </a:ext>
            </a:extLst>
          </p:cNvPr>
          <p:cNvSpPr>
            <a:spLocks noGrp="1"/>
          </p:cNvSpPr>
          <p:nvPr>
            <p:ph type="sldNum" sz="quarter" idx="12"/>
          </p:nvPr>
        </p:nvSpPr>
        <p:spPr/>
        <p:txBody>
          <a:bodyPr/>
          <a:lstStyle/>
          <a:p>
            <a:pPr>
              <a:defRPr/>
            </a:pPr>
            <a:fld id="{5BC7FEBF-A170-470C-A369-F0D066FB58E5}" type="slidenum">
              <a:rPr lang="en-US" smtClean="0"/>
              <a:pPr>
                <a:defRPr/>
              </a:pPr>
              <a:t>10</a:t>
            </a:fld>
            <a:endParaRPr lang="en-US" dirty="0"/>
          </a:p>
        </p:txBody>
      </p:sp>
      <p:pic>
        <p:nvPicPr>
          <p:cNvPr id="7" name="Audio 6">
            <a:hlinkClick r:id="" action="ppaction://media"/>
            <a:extLst>
              <a:ext uri="{FF2B5EF4-FFF2-40B4-BE49-F238E27FC236}">
                <a16:creationId xmlns:a16="http://schemas.microsoft.com/office/drawing/2014/main" id="{C8B9DE25-F27C-85ED-8349-BA4434C11D4B}"/>
              </a:ext>
            </a:extLst>
          </p:cNvPr>
          <p:cNvPicPr>
            <a:picLocks noChangeAspect="1"/>
          </p:cNvPicPr>
          <p:nvPr>
            <a:audioFile r:link="rId2"/>
            <p:extLst>
              <p:ext uri="{DAA4B4D4-6D71-4841-9C94-3DE7FCFB9230}">
                <p14:media xmlns:p14="http://schemas.microsoft.com/office/powerpoint/2010/main" r:embed="rId1"/>
              </p:ext>
            </p:extLst>
          </p:nvPr>
        </p:nvPicPr>
        <p:blipFill>
          <a:blip r:embed="rId5"/>
          <a:srcRect l="-203125" t="-203125" r="-203125" b="-203125"/>
          <a:stretch>
            <a:fillRect/>
          </a:stretch>
        </p:blipFill>
        <p:spPr>
          <a:xfrm>
            <a:off x="7004304" y="4718304"/>
            <a:ext cx="2057400" cy="2057400"/>
          </a:xfrm>
          <a:prstGeom prst="ellipse">
            <a:avLst/>
          </a:prstGeom>
        </p:spPr>
      </p:pic>
    </p:spTree>
    <p:extLst>
      <p:ext uri="{BB962C8B-B14F-4D97-AF65-F5344CB8AC3E}">
        <p14:creationId xmlns:p14="http://schemas.microsoft.com/office/powerpoint/2010/main" val="913186146"/>
      </p:ext>
    </p:extLst>
  </p:cSld>
  <p:clrMapOvr>
    <a:masterClrMapping/>
  </p:clrMapOvr>
  <mc:AlternateContent xmlns:mc="http://schemas.openxmlformats.org/markup-compatibility/2006" xmlns:p14="http://schemas.microsoft.com/office/powerpoint/2010/main">
    <mc:Choice Requires="p14">
      <p:transition spd="slow" p14:dur="2000" advTm="5456"/>
    </mc:Choice>
    <mc:Fallback xmlns="">
      <p:transition spd="slow" advTm="545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7"/>
                </p:tgtEl>
              </p:cMediaNode>
            </p:audi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5AA5C51-30FD-F9D5-9F64-F38E4F935FCB}"/>
              </a:ext>
            </a:extLst>
          </p:cNvPr>
          <p:cNvSpPr>
            <a:spLocks noGrp="1"/>
          </p:cNvSpPr>
          <p:nvPr>
            <p:ph type="title"/>
          </p:nvPr>
        </p:nvSpPr>
        <p:spPr/>
        <p:txBody>
          <a:bodyPr/>
          <a:lstStyle/>
          <a:p>
            <a:r>
              <a:rPr lang="en-US" dirty="0"/>
              <a:t>Contrastive Learning [1]</a:t>
            </a:r>
            <a:endParaRPr lang="en-CA" dirty="0"/>
          </a:p>
        </p:txBody>
      </p:sp>
      <p:sp>
        <p:nvSpPr>
          <p:cNvPr id="4" name="Slide Number Placeholder 3">
            <a:extLst>
              <a:ext uri="{FF2B5EF4-FFF2-40B4-BE49-F238E27FC236}">
                <a16:creationId xmlns:a16="http://schemas.microsoft.com/office/drawing/2014/main" id="{64FDA6CC-0923-2671-0548-1EEA24C62409}"/>
              </a:ext>
            </a:extLst>
          </p:cNvPr>
          <p:cNvSpPr>
            <a:spLocks noGrp="1"/>
          </p:cNvSpPr>
          <p:nvPr>
            <p:ph type="sldNum" sz="quarter" idx="12"/>
          </p:nvPr>
        </p:nvSpPr>
        <p:spPr/>
        <p:txBody>
          <a:bodyPr/>
          <a:lstStyle/>
          <a:p>
            <a:pPr>
              <a:defRPr/>
            </a:pPr>
            <a:fld id="{5BC7FEBF-A170-470C-A369-F0D066FB58E5}" type="slidenum">
              <a:rPr lang="en-US" smtClean="0"/>
              <a:pPr>
                <a:defRPr/>
              </a:pPr>
              <a:t>11</a:t>
            </a:fld>
            <a:endParaRPr lang="en-US" dirty="0"/>
          </a:p>
        </p:txBody>
      </p:sp>
      <p:pic>
        <p:nvPicPr>
          <p:cNvPr id="6" name="Picture 5">
            <a:extLst>
              <a:ext uri="{FF2B5EF4-FFF2-40B4-BE49-F238E27FC236}">
                <a16:creationId xmlns:a16="http://schemas.microsoft.com/office/drawing/2014/main" id="{65362E87-4620-6784-4A11-A5E041A00171}"/>
              </a:ext>
            </a:extLst>
          </p:cNvPr>
          <p:cNvPicPr>
            <a:picLocks noChangeAspect="1"/>
          </p:cNvPicPr>
          <p:nvPr/>
        </p:nvPicPr>
        <p:blipFill>
          <a:blip r:embed="rId5"/>
          <a:stretch>
            <a:fillRect/>
          </a:stretch>
        </p:blipFill>
        <p:spPr>
          <a:xfrm>
            <a:off x="1979712" y="899798"/>
            <a:ext cx="3740839" cy="3818506"/>
          </a:xfrm>
          <a:prstGeom prst="rect">
            <a:avLst/>
          </a:prstGeom>
        </p:spPr>
      </p:pic>
      <p:grpSp>
        <p:nvGrpSpPr>
          <p:cNvPr id="7" name="Group 6">
            <a:extLst>
              <a:ext uri="{FF2B5EF4-FFF2-40B4-BE49-F238E27FC236}">
                <a16:creationId xmlns:a16="http://schemas.microsoft.com/office/drawing/2014/main" id="{22F240A6-D553-845B-083B-6B92BE05DEF5}"/>
              </a:ext>
            </a:extLst>
          </p:cNvPr>
          <p:cNvGrpSpPr/>
          <p:nvPr/>
        </p:nvGrpSpPr>
        <p:grpSpPr>
          <a:xfrm>
            <a:off x="251520" y="1189912"/>
            <a:ext cx="1584176" cy="3528392"/>
            <a:chOff x="467544" y="1412776"/>
            <a:chExt cx="2016224" cy="4149300"/>
          </a:xfrm>
        </p:grpSpPr>
        <p:pic>
          <p:nvPicPr>
            <p:cNvPr id="8" name="Picture 7">
              <a:extLst>
                <a:ext uri="{FF2B5EF4-FFF2-40B4-BE49-F238E27FC236}">
                  <a16:creationId xmlns:a16="http://schemas.microsoft.com/office/drawing/2014/main" id="{FBB9CF46-9E39-B49C-3FDE-F043666A9959}"/>
                </a:ext>
              </a:extLst>
            </p:cNvPr>
            <p:cNvPicPr>
              <a:picLocks noChangeAspect="1"/>
            </p:cNvPicPr>
            <p:nvPr/>
          </p:nvPicPr>
          <p:blipFill rotWithShape="1">
            <a:blip r:embed="rId6"/>
            <a:srcRect r="58559" b="1453"/>
            <a:stretch/>
          </p:blipFill>
          <p:spPr>
            <a:xfrm>
              <a:off x="467544" y="1412776"/>
              <a:ext cx="1872208" cy="4149300"/>
            </a:xfrm>
            <a:prstGeom prst="rect">
              <a:avLst/>
            </a:prstGeom>
          </p:spPr>
        </p:pic>
        <p:sp>
          <p:nvSpPr>
            <p:cNvPr id="9" name="Rectangle 8">
              <a:extLst>
                <a:ext uri="{FF2B5EF4-FFF2-40B4-BE49-F238E27FC236}">
                  <a16:creationId xmlns:a16="http://schemas.microsoft.com/office/drawing/2014/main" id="{71B8EFD7-9AA2-E142-2A5A-2BF12799ED3D}"/>
                </a:ext>
              </a:extLst>
            </p:cNvPr>
            <p:cNvSpPr/>
            <p:nvPr/>
          </p:nvSpPr>
          <p:spPr>
            <a:xfrm>
              <a:off x="2267744" y="2708920"/>
              <a:ext cx="216024" cy="2160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0" name="Rectangle 9">
              <a:extLst>
                <a:ext uri="{FF2B5EF4-FFF2-40B4-BE49-F238E27FC236}">
                  <a16:creationId xmlns:a16="http://schemas.microsoft.com/office/drawing/2014/main" id="{89AB4B67-929B-4372-4E2D-56D8F621E29D}"/>
                </a:ext>
              </a:extLst>
            </p:cNvPr>
            <p:cNvSpPr/>
            <p:nvPr/>
          </p:nvSpPr>
          <p:spPr>
            <a:xfrm>
              <a:off x="2267104" y="4509120"/>
              <a:ext cx="216024" cy="2160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grpSp>
      <p:sp>
        <p:nvSpPr>
          <p:cNvPr id="2" name="TextBox 1">
            <a:extLst>
              <a:ext uri="{FF2B5EF4-FFF2-40B4-BE49-F238E27FC236}">
                <a16:creationId xmlns:a16="http://schemas.microsoft.com/office/drawing/2014/main" id="{C1949DFA-353B-2838-C4E2-1BA5957A7B27}"/>
              </a:ext>
            </a:extLst>
          </p:cNvPr>
          <p:cNvSpPr txBox="1"/>
          <p:nvPr/>
        </p:nvSpPr>
        <p:spPr>
          <a:xfrm>
            <a:off x="1475656" y="5013176"/>
            <a:ext cx="2664296" cy="276999"/>
          </a:xfrm>
          <a:prstGeom prst="rect">
            <a:avLst/>
          </a:prstGeom>
          <a:noFill/>
        </p:spPr>
        <p:txBody>
          <a:bodyPr wrap="square">
            <a:spAutoFit/>
          </a:bodyPr>
          <a:lstStyle/>
          <a:p>
            <a:pPr algn="just"/>
            <a:r>
              <a:rPr lang="en-US" sz="1200" b="1" dirty="0"/>
              <a:t>Fig. 5: </a:t>
            </a:r>
            <a:r>
              <a:rPr lang="en-US" sz="1200" dirty="0"/>
              <a:t>Contrastive learning [1]</a:t>
            </a:r>
            <a:endParaRPr lang="en-CA" sz="1200" dirty="0"/>
          </a:p>
        </p:txBody>
      </p:sp>
      <p:pic>
        <p:nvPicPr>
          <p:cNvPr id="12" name="Picture 11">
            <a:extLst>
              <a:ext uri="{FF2B5EF4-FFF2-40B4-BE49-F238E27FC236}">
                <a16:creationId xmlns:a16="http://schemas.microsoft.com/office/drawing/2014/main" id="{FC890989-20AC-B008-F86C-931A7A66EC81}"/>
              </a:ext>
            </a:extLst>
          </p:cNvPr>
          <p:cNvPicPr>
            <a:picLocks noChangeAspect="1"/>
          </p:cNvPicPr>
          <p:nvPr/>
        </p:nvPicPr>
        <p:blipFill>
          <a:blip r:embed="rId7"/>
          <a:stretch>
            <a:fillRect/>
          </a:stretch>
        </p:blipFill>
        <p:spPr>
          <a:xfrm>
            <a:off x="6077198" y="1196752"/>
            <a:ext cx="2481193" cy="1960713"/>
          </a:xfrm>
          <a:prstGeom prst="rect">
            <a:avLst/>
          </a:prstGeom>
        </p:spPr>
      </p:pic>
      <mc:AlternateContent xmlns:mc="http://schemas.openxmlformats.org/markup-compatibility/2006" xmlns:a14="http://schemas.microsoft.com/office/drawing/2010/main">
        <mc:Choice Requires="a14">
          <p:sp>
            <p:nvSpPr>
              <p:cNvPr id="14" name="TextBox 13">
                <a:extLst>
                  <a:ext uri="{FF2B5EF4-FFF2-40B4-BE49-F238E27FC236}">
                    <a16:creationId xmlns:a16="http://schemas.microsoft.com/office/drawing/2014/main" id="{3830C3DA-6A71-4AEF-39BF-94CEB1F68DD2}"/>
                  </a:ext>
                </a:extLst>
              </p:cNvPr>
              <p:cNvSpPr txBox="1"/>
              <p:nvPr/>
            </p:nvSpPr>
            <p:spPr>
              <a:xfrm>
                <a:off x="6038111" y="3212976"/>
                <a:ext cx="2520280" cy="2631490"/>
              </a:xfrm>
              <a:prstGeom prst="rect">
                <a:avLst/>
              </a:prstGeom>
              <a:noFill/>
            </p:spPr>
            <p:txBody>
              <a:bodyPr wrap="square">
                <a:spAutoFit/>
              </a:bodyPr>
              <a:lstStyle/>
              <a:p>
                <a:pPr algn="just"/>
                <a:r>
                  <a:rPr lang="en-US" sz="1100" b="1" dirty="0"/>
                  <a:t>Fig. 6</a:t>
                </a:r>
                <a:r>
                  <a:rPr lang="en-US" sz="1100" dirty="0"/>
                  <a:t>: A simple framework for contrastive learning of visual representations. Two separate data augmentation operators are sampled from the same family of augmentations and applied to each data example to obtain two correlated views. A base encoder network </a:t>
                </a:r>
                <a14:m>
                  <m:oMath xmlns:m="http://schemas.openxmlformats.org/officeDocument/2006/math">
                    <m:r>
                      <a:rPr lang="en-US" sz="1100" b="0" i="1" smtClean="0">
                        <a:latin typeface="Cambria Math" panose="02040503050406030204" pitchFamily="18" charset="0"/>
                      </a:rPr>
                      <m:t>𝑓</m:t>
                    </m:r>
                    <m:r>
                      <a:rPr lang="en-US" sz="1100" b="0" i="1" smtClean="0">
                        <a:latin typeface="Cambria Math" panose="02040503050406030204" pitchFamily="18" charset="0"/>
                      </a:rPr>
                      <m:t>(.)</m:t>
                    </m:r>
                  </m:oMath>
                </a14:m>
                <a:r>
                  <a:rPr lang="en-US" sz="1100" dirty="0"/>
                  <a:t> and a projection head </a:t>
                </a:r>
                <a14:m>
                  <m:oMath xmlns:m="http://schemas.openxmlformats.org/officeDocument/2006/math">
                    <m:r>
                      <a:rPr lang="en-US" sz="1100" b="0" i="1" smtClean="0">
                        <a:latin typeface="Cambria Math" panose="02040503050406030204" pitchFamily="18" charset="0"/>
                      </a:rPr>
                      <m:t>𝑔</m:t>
                    </m:r>
                    <m:r>
                      <a:rPr lang="en-US" sz="1100" b="0" i="1" smtClean="0">
                        <a:latin typeface="Cambria Math" panose="02040503050406030204" pitchFamily="18" charset="0"/>
                      </a:rPr>
                      <m:t>(.)</m:t>
                    </m:r>
                  </m:oMath>
                </a14:m>
                <a:r>
                  <a:rPr lang="en-US" sz="1100" dirty="0"/>
                  <a:t> are trained to maximize agreement using a contrastive loss. After training is completed, we throw away the projection head </a:t>
                </a:r>
                <a14:m>
                  <m:oMath xmlns:m="http://schemas.openxmlformats.org/officeDocument/2006/math">
                    <m:r>
                      <a:rPr lang="en-US" sz="1100" b="0" i="1" smtClean="0">
                        <a:latin typeface="Cambria Math" panose="02040503050406030204" pitchFamily="18" charset="0"/>
                      </a:rPr>
                      <m:t>𝑔</m:t>
                    </m:r>
                    <m:r>
                      <a:rPr lang="en-US" sz="1100" b="0" i="1" smtClean="0">
                        <a:latin typeface="Cambria Math" panose="02040503050406030204" pitchFamily="18" charset="0"/>
                      </a:rPr>
                      <m:t>(.) </m:t>
                    </m:r>
                  </m:oMath>
                </a14:m>
                <a:r>
                  <a:rPr lang="en-US" sz="1100" dirty="0"/>
                  <a:t>and use encoder </a:t>
                </a:r>
                <a14:m>
                  <m:oMath xmlns:m="http://schemas.openxmlformats.org/officeDocument/2006/math">
                    <m:r>
                      <a:rPr lang="en-US" sz="1100" b="0" i="1" smtClean="0">
                        <a:latin typeface="Cambria Math" panose="02040503050406030204" pitchFamily="18" charset="0"/>
                      </a:rPr>
                      <m:t>𝑓</m:t>
                    </m:r>
                    <m:r>
                      <a:rPr lang="en-US" sz="1100" b="0" i="1" smtClean="0">
                        <a:latin typeface="Cambria Math" panose="02040503050406030204" pitchFamily="18" charset="0"/>
                      </a:rPr>
                      <m:t>(.)</m:t>
                    </m:r>
                  </m:oMath>
                </a14:m>
                <a:r>
                  <a:rPr lang="en-US" sz="1100" dirty="0"/>
                  <a:t> and representation </a:t>
                </a:r>
                <a14:m>
                  <m:oMath xmlns:m="http://schemas.openxmlformats.org/officeDocument/2006/math">
                    <m:r>
                      <a:rPr lang="en-US" sz="1100" i="1" dirty="0" smtClean="0">
                        <a:latin typeface="Cambria Math" panose="02040503050406030204" pitchFamily="18" charset="0"/>
                      </a:rPr>
                      <m:t>h</m:t>
                    </m:r>
                  </m:oMath>
                </a14:m>
                <a:r>
                  <a:rPr lang="en-US" sz="1100" dirty="0"/>
                  <a:t> for downstream tasks [1]. </a:t>
                </a:r>
                <a:endParaRPr lang="en-CA" sz="1100" dirty="0"/>
              </a:p>
            </p:txBody>
          </p:sp>
        </mc:Choice>
        <mc:Fallback xmlns="">
          <p:sp>
            <p:nvSpPr>
              <p:cNvPr id="14" name="TextBox 13">
                <a:extLst>
                  <a:ext uri="{FF2B5EF4-FFF2-40B4-BE49-F238E27FC236}">
                    <a16:creationId xmlns:a16="http://schemas.microsoft.com/office/drawing/2014/main" id="{3830C3DA-6A71-4AEF-39BF-94CEB1F68DD2}"/>
                  </a:ext>
                </a:extLst>
              </p:cNvPr>
              <p:cNvSpPr txBox="1">
                <a:spLocks noRot="1" noChangeAspect="1" noMove="1" noResize="1" noEditPoints="1" noAdjustHandles="1" noChangeArrowheads="1" noChangeShapeType="1" noTextEdit="1"/>
              </p:cNvSpPr>
              <p:nvPr/>
            </p:nvSpPr>
            <p:spPr>
              <a:xfrm>
                <a:off x="6038111" y="3212976"/>
                <a:ext cx="2520280" cy="2631490"/>
              </a:xfrm>
              <a:prstGeom prst="rect">
                <a:avLst/>
              </a:prstGeom>
              <a:blipFill>
                <a:blip r:embed="rId8"/>
                <a:stretch>
                  <a:fillRect t="-231" b="-463"/>
                </a:stretch>
              </a:blipFill>
            </p:spPr>
            <p:txBody>
              <a:bodyPr/>
              <a:lstStyle/>
              <a:p>
                <a:r>
                  <a:rPr lang="en-CA">
                    <a:noFill/>
                  </a:rPr>
                  <a:t> </a:t>
                </a:r>
              </a:p>
            </p:txBody>
          </p:sp>
        </mc:Fallback>
      </mc:AlternateContent>
      <p:pic>
        <p:nvPicPr>
          <p:cNvPr id="39" name="Audio 38">
            <a:hlinkClick r:id="" action="ppaction://media"/>
            <a:extLst>
              <a:ext uri="{FF2B5EF4-FFF2-40B4-BE49-F238E27FC236}">
                <a16:creationId xmlns:a16="http://schemas.microsoft.com/office/drawing/2014/main" id="{CCD433F1-3B3A-5626-35A1-4FB6678C7C04}"/>
              </a:ext>
            </a:extLst>
          </p:cNvPr>
          <p:cNvPicPr>
            <a:picLocks noChangeAspect="1"/>
          </p:cNvPicPr>
          <p:nvPr>
            <a:audioFile r:link="rId2"/>
            <p:extLst>
              <p:ext uri="{DAA4B4D4-6D71-4841-9C94-3DE7FCFB9230}">
                <p14:media xmlns:p14="http://schemas.microsoft.com/office/powerpoint/2010/main" r:embed="rId1"/>
              </p:ext>
            </p:extLst>
          </p:nvPr>
        </p:nvPicPr>
        <p:blipFill>
          <a:blip r:embed="rId9"/>
          <a:srcRect l="-203125" t="-203125" r="-203125" b="-203125"/>
          <a:stretch>
            <a:fillRect/>
          </a:stretch>
        </p:blipFill>
        <p:spPr>
          <a:xfrm>
            <a:off x="7004304" y="4718304"/>
            <a:ext cx="2057400" cy="2057400"/>
          </a:xfrm>
          <a:prstGeom prst="ellipse">
            <a:avLst/>
          </a:prstGeom>
        </p:spPr>
      </p:pic>
    </p:spTree>
    <p:extLst>
      <p:ext uri="{BB962C8B-B14F-4D97-AF65-F5344CB8AC3E}">
        <p14:creationId xmlns:p14="http://schemas.microsoft.com/office/powerpoint/2010/main" val="2168049881"/>
      </p:ext>
    </p:extLst>
  </p:cSld>
  <p:clrMapOvr>
    <a:masterClrMapping/>
  </p:clrMapOvr>
  <mc:AlternateContent xmlns:mc="http://schemas.openxmlformats.org/markup-compatibility/2006" xmlns:p14="http://schemas.microsoft.com/office/powerpoint/2010/main">
    <mc:Choice Requires="p14">
      <p:transition spd="slow" p14:dur="2000" advTm="58242"/>
    </mc:Choice>
    <mc:Fallback xmlns="">
      <p:transition spd="slow" advTm="5824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9"/>
                </p:tgtEl>
              </p:cMediaNode>
            </p:audi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Content Placeholder 1">
                <a:extLst>
                  <a:ext uri="{FF2B5EF4-FFF2-40B4-BE49-F238E27FC236}">
                    <a16:creationId xmlns:a16="http://schemas.microsoft.com/office/drawing/2014/main" id="{971CB96F-534F-4C37-AA28-73BB2A95F70A}"/>
                  </a:ext>
                </a:extLst>
              </p:cNvPr>
              <p:cNvSpPr>
                <a:spLocks noGrp="1"/>
              </p:cNvSpPr>
              <p:nvPr>
                <p:ph idx="1"/>
              </p:nvPr>
            </p:nvSpPr>
            <p:spPr/>
            <p:txBody>
              <a:bodyPr/>
              <a:lstStyle/>
              <a:p>
                <a:pPr algn="just"/>
                <a:r>
                  <a:rPr lang="en-CA" sz="1600" dirty="0"/>
                  <a:t>Following the notation in [1], the contrastive loss can be defined between two augmented views </a:t>
                </a:r>
                <a14:m>
                  <m:oMath xmlns:m="http://schemas.openxmlformats.org/officeDocument/2006/math">
                    <m:r>
                      <a:rPr lang="en-CA" sz="1600" i="1">
                        <a:latin typeface="Cambria Math" panose="02040503050406030204" pitchFamily="18" charset="0"/>
                      </a:rPr>
                      <m:t>(</m:t>
                    </m:r>
                    <m:r>
                      <a:rPr lang="en-CA" sz="1600" i="1">
                        <a:latin typeface="Cambria Math" panose="02040503050406030204" pitchFamily="18" charset="0"/>
                      </a:rPr>
                      <m:t>𝑖</m:t>
                    </m:r>
                    <m:r>
                      <a:rPr lang="en-CA" sz="1600" i="1">
                        <a:latin typeface="Cambria Math" panose="02040503050406030204" pitchFamily="18" charset="0"/>
                      </a:rPr>
                      <m:t>, </m:t>
                    </m:r>
                    <m:r>
                      <a:rPr lang="en-CA" sz="1600" i="1">
                        <a:latin typeface="Cambria Math" panose="02040503050406030204" pitchFamily="18" charset="0"/>
                      </a:rPr>
                      <m:t>𝑗</m:t>
                    </m:r>
                    <m:r>
                      <a:rPr lang="en-CA" sz="1600" i="1">
                        <a:latin typeface="Cambria Math" panose="02040503050406030204" pitchFamily="18" charset="0"/>
                      </a:rPr>
                      <m:t>)</m:t>
                    </m:r>
                  </m:oMath>
                </a14:m>
                <a:r>
                  <a:rPr lang="en-CA" sz="1600" dirty="0"/>
                  <a:t> of the same example for a mini-batch of size of </a:t>
                </a:r>
                <a14:m>
                  <m:oMath xmlns:m="http://schemas.openxmlformats.org/officeDocument/2006/math">
                    <m:r>
                      <a:rPr lang="en-US" sz="1600" b="0" i="0" smtClean="0">
                        <a:latin typeface="Cambria Math" panose="02040503050406030204" pitchFamily="18" charset="0"/>
                      </a:rPr>
                      <m:t>2</m:t>
                    </m:r>
                    <m:r>
                      <a:rPr lang="en-CA" sz="1600" i="1">
                        <a:latin typeface="Cambria Math" panose="02040503050406030204" pitchFamily="18" charset="0"/>
                      </a:rPr>
                      <m:t>𝐾</m:t>
                    </m:r>
                  </m:oMath>
                </a14:m>
                <a:r>
                  <a:rPr lang="en-CA" sz="1600" dirty="0"/>
                  <a:t>, and can be written as the following in the centralized setting:</a:t>
                </a:r>
              </a:p>
              <a:p>
                <a:pPr algn="just"/>
                <a:endParaRPr lang="en-US" sz="1600" dirty="0"/>
              </a:p>
              <a:p>
                <a:pPr algn="just"/>
                <a:endParaRPr lang="en-CA" sz="1600" dirty="0"/>
              </a:p>
              <a:p>
                <a:pPr algn="just"/>
                <a:endParaRPr lang="en-CA" sz="1600" dirty="0"/>
              </a:p>
              <a:p>
                <a:pPr algn="just"/>
                <a:endParaRPr lang="en-CA" sz="1600" dirty="0"/>
              </a:p>
              <a:p>
                <a:pPr algn="just"/>
                <a:endParaRPr lang="en-CA" sz="1600" dirty="0"/>
              </a:p>
              <a:p>
                <a:pPr algn="just"/>
                <a:endParaRPr lang="en-CA" sz="1600" dirty="0"/>
              </a:p>
              <a:p>
                <a:pPr algn="just"/>
                <a14:m>
                  <m:oMath xmlns:m="http://schemas.openxmlformats.org/officeDocument/2006/math">
                    <m:sSub>
                      <m:sSubPr>
                        <m:ctrlPr>
                          <a:rPr lang="en-CA" sz="1600" i="1">
                            <a:latin typeface="Cambria Math" panose="02040503050406030204" pitchFamily="18" charset="0"/>
                          </a:rPr>
                        </m:ctrlPr>
                      </m:sSubPr>
                      <m:e>
                        <m:r>
                          <a:rPr lang="en-US" sz="1600" b="1" i="1" smtClean="0">
                            <a:latin typeface="Cambria Math" panose="02040503050406030204" pitchFamily="18" charset="0"/>
                          </a:rPr>
                          <m:t>𝒉</m:t>
                        </m:r>
                      </m:e>
                      <m:sub>
                        <m:r>
                          <a:rPr lang="en-CA" sz="1600" i="1">
                            <a:latin typeface="Cambria Math" panose="02040503050406030204" pitchFamily="18" charset="0"/>
                          </a:rPr>
                          <m:t>𝑖</m:t>
                        </m:r>
                      </m:sub>
                    </m:sSub>
                    <m:r>
                      <a:rPr lang="en-CA" sz="1600" i="1">
                        <a:latin typeface="Cambria Math" panose="02040503050406030204" pitchFamily="18" charset="0"/>
                      </a:rPr>
                      <m:t>, </m:t>
                    </m:r>
                    <m:sSub>
                      <m:sSubPr>
                        <m:ctrlPr>
                          <a:rPr lang="en-CA" sz="1600" i="1">
                            <a:latin typeface="Cambria Math" panose="02040503050406030204" pitchFamily="18" charset="0"/>
                          </a:rPr>
                        </m:ctrlPr>
                      </m:sSubPr>
                      <m:e>
                        <m:r>
                          <a:rPr lang="en-US" sz="1600" b="1" i="1" smtClean="0">
                            <a:latin typeface="Cambria Math" panose="02040503050406030204" pitchFamily="18" charset="0"/>
                          </a:rPr>
                          <m:t>𝒉</m:t>
                        </m:r>
                      </m:e>
                      <m:sub>
                        <m:r>
                          <a:rPr lang="en-CA" sz="1600" i="1">
                            <a:latin typeface="Cambria Math" panose="02040503050406030204" pitchFamily="18" charset="0"/>
                          </a:rPr>
                          <m:t>𝑗</m:t>
                        </m:r>
                      </m:sub>
                    </m:sSub>
                  </m:oMath>
                </a14:m>
                <a:r>
                  <a:rPr lang="en-CA" sz="1600" dirty="0"/>
                  <a:t>: hidden representations of two augmented views of the same example;</a:t>
                </a:r>
              </a:p>
              <a:p>
                <a:pPr algn="just"/>
                <a14:m>
                  <m:oMath xmlns:m="http://schemas.openxmlformats.org/officeDocument/2006/math">
                    <m:r>
                      <m:rPr>
                        <m:sty m:val="p"/>
                      </m:rPr>
                      <a:rPr lang="en-CA" sz="1600">
                        <a:latin typeface="Cambria Math" panose="02040503050406030204" pitchFamily="18" charset="0"/>
                      </a:rPr>
                      <m:t>sim</m:t>
                    </m:r>
                    <m:d>
                      <m:dPr>
                        <m:ctrlPr>
                          <a:rPr lang="en-CA" sz="1600" i="1">
                            <a:latin typeface="Cambria Math" panose="02040503050406030204" pitchFamily="18" charset="0"/>
                          </a:rPr>
                        </m:ctrlPr>
                      </m:dPr>
                      <m:e>
                        <m:sSub>
                          <m:sSubPr>
                            <m:ctrlPr>
                              <a:rPr lang="en-CA" sz="1600" i="1">
                                <a:latin typeface="Cambria Math" panose="02040503050406030204" pitchFamily="18" charset="0"/>
                              </a:rPr>
                            </m:ctrlPr>
                          </m:sSubPr>
                          <m:e>
                            <m:r>
                              <a:rPr lang="en-US" sz="1600" b="1" i="1" smtClean="0">
                                <a:latin typeface="Cambria Math" panose="02040503050406030204" pitchFamily="18" charset="0"/>
                              </a:rPr>
                              <m:t>𝒉</m:t>
                            </m:r>
                          </m:e>
                          <m:sub>
                            <m:r>
                              <a:rPr lang="en-CA" sz="1600" i="1">
                                <a:latin typeface="Cambria Math" panose="02040503050406030204" pitchFamily="18" charset="0"/>
                              </a:rPr>
                              <m:t>𝑖</m:t>
                            </m:r>
                          </m:sub>
                        </m:sSub>
                        <m:r>
                          <a:rPr lang="en-CA" sz="1600" i="1">
                            <a:latin typeface="Cambria Math" panose="02040503050406030204" pitchFamily="18" charset="0"/>
                          </a:rPr>
                          <m:t>, </m:t>
                        </m:r>
                        <m:sSub>
                          <m:sSubPr>
                            <m:ctrlPr>
                              <a:rPr lang="en-CA" sz="1600" i="1">
                                <a:latin typeface="Cambria Math" panose="02040503050406030204" pitchFamily="18" charset="0"/>
                              </a:rPr>
                            </m:ctrlPr>
                          </m:sSubPr>
                          <m:e>
                            <m:r>
                              <a:rPr lang="en-US" sz="1600" b="1" i="1" smtClean="0">
                                <a:latin typeface="Cambria Math" panose="02040503050406030204" pitchFamily="18" charset="0"/>
                              </a:rPr>
                              <m:t>𝒉</m:t>
                            </m:r>
                          </m:e>
                          <m:sub>
                            <m:r>
                              <a:rPr lang="en-CA" sz="1600" i="1">
                                <a:latin typeface="Cambria Math" panose="02040503050406030204" pitchFamily="18" charset="0"/>
                              </a:rPr>
                              <m:t>𝑗</m:t>
                            </m:r>
                          </m:sub>
                        </m:sSub>
                      </m:e>
                    </m:d>
                  </m:oMath>
                </a14:m>
                <a:r>
                  <a:rPr lang="en-CA" sz="1600" dirty="0"/>
                  <a:t>: the cosine similarity between two vectors; </a:t>
                </a:r>
              </a:p>
              <a:p>
                <a:pPr algn="just"/>
                <a14:m>
                  <m:oMath xmlns:m="http://schemas.openxmlformats.org/officeDocument/2006/math">
                    <m:r>
                      <a:rPr lang="en-CA" sz="1600" i="1">
                        <a:latin typeface="Cambria Math" panose="02040503050406030204" pitchFamily="18" charset="0"/>
                      </a:rPr>
                      <m:t>𝜏</m:t>
                    </m:r>
                  </m:oMath>
                </a14:m>
                <a:r>
                  <a:rPr lang="en-CA" sz="1600" dirty="0"/>
                  <a:t> : a temperature scalar and </a:t>
                </a:r>
              </a:p>
              <a:p>
                <a:pPr algn="just"/>
                <a14:m>
                  <m:oMath xmlns:m="http://schemas.openxmlformats.org/officeDocument/2006/math">
                    <m:r>
                      <a:rPr lang="en-CA" sz="1600" i="1">
                        <a:latin typeface="Cambria Math" panose="02040503050406030204" pitchFamily="18" charset="0"/>
                      </a:rPr>
                      <m:t>ℬ</m:t>
                    </m:r>
                    <m:r>
                      <a:rPr lang="en-CA" sz="1600" i="1">
                        <a:latin typeface="Cambria Math" panose="02040503050406030204" pitchFamily="18" charset="0"/>
                      </a:rPr>
                      <m:t> </m:t>
                    </m:r>
                  </m:oMath>
                </a14:m>
                <a:r>
                  <a:rPr lang="en-CA" sz="1600" dirty="0"/>
                  <a:t>: a randomly sampled mini-batch consisting of augmented pairs of images in the centralized setting. </a:t>
                </a:r>
              </a:p>
              <a:p>
                <a:pPr algn="just"/>
                <a:endParaRPr lang="en-CA" sz="1100" dirty="0"/>
              </a:p>
            </p:txBody>
          </p:sp>
        </mc:Choice>
        <mc:Fallback xmlns="">
          <p:sp>
            <p:nvSpPr>
              <p:cNvPr id="2" name="Content Placeholder 1">
                <a:extLst>
                  <a:ext uri="{FF2B5EF4-FFF2-40B4-BE49-F238E27FC236}">
                    <a16:creationId xmlns:a16="http://schemas.microsoft.com/office/drawing/2014/main" id="{971CB96F-534F-4C37-AA28-73BB2A95F70A}"/>
                  </a:ext>
                </a:extLst>
              </p:cNvPr>
              <p:cNvSpPr>
                <a:spLocks noGrp="1" noRot="1" noChangeAspect="1" noMove="1" noResize="1" noEditPoints="1" noAdjustHandles="1" noChangeArrowheads="1" noChangeShapeType="1" noTextEdit="1"/>
              </p:cNvSpPr>
              <p:nvPr>
                <p:ph idx="1"/>
              </p:nvPr>
            </p:nvSpPr>
            <p:spPr>
              <a:blipFill>
                <a:blip r:embed="rId4"/>
                <a:stretch>
                  <a:fillRect t="-361" r="-364"/>
                </a:stretch>
              </a:blipFill>
            </p:spPr>
            <p:txBody>
              <a:bodyPr/>
              <a:lstStyle/>
              <a:p>
                <a:r>
                  <a:rPr lang="en-CA">
                    <a:noFill/>
                  </a:rPr>
                  <a:t> </a:t>
                </a:r>
              </a:p>
            </p:txBody>
          </p:sp>
        </mc:Fallback>
      </mc:AlternateContent>
      <p:sp>
        <p:nvSpPr>
          <p:cNvPr id="3" name="Title 2">
            <a:extLst>
              <a:ext uri="{FF2B5EF4-FFF2-40B4-BE49-F238E27FC236}">
                <a16:creationId xmlns:a16="http://schemas.microsoft.com/office/drawing/2014/main" id="{4755DEFA-5FD9-45BA-9EDD-5595E06A519E}"/>
              </a:ext>
            </a:extLst>
          </p:cNvPr>
          <p:cNvSpPr>
            <a:spLocks noGrp="1"/>
          </p:cNvSpPr>
          <p:nvPr>
            <p:ph type="title"/>
          </p:nvPr>
        </p:nvSpPr>
        <p:spPr/>
        <p:txBody>
          <a:bodyPr/>
          <a:lstStyle/>
          <a:p>
            <a:r>
              <a:rPr lang="en-US" dirty="0"/>
              <a:t>Contrastive Learning [1], Cont.</a:t>
            </a:r>
            <a:endParaRPr lang="en-CA" dirty="0"/>
          </a:p>
        </p:txBody>
      </p:sp>
      <p:sp>
        <p:nvSpPr>
          <p:cNvPr id="4" name="Slide Number Placeholder 3">
            <a:extLst>
              <a:ext uri="{FF2B5EF4-FFF2-40B4-BE49-F238E27FC236}">
                <a16:creationId xmlns:a16="http://schemas.microsoft.com/office/drawing/2014/main" id="{DA569B52-831B-4AAA-9E9E-AF3F5C5C86B8}"/>
              </a:ext>
            </a:extLst>
          </p:cNvPr>
          <p:cNvSpPr>
            <a:spLocks noGrp="1"/>
          </p:cNvSpPr>
          <p:nvPr>
            <p:ph type="sldNum" sz="quarter" idx="12"/>
          </p:nvPr>
        </p:nvSpPr>
        <p:spPr/>
        <p:txBody>
          <a:bodyPr/>
          <a:lstStyle/>
          <a:p>
            <a:pPr>
              <a:defRPr/>
            </a:pPr>
            <a:fld id="{5BC7FEBF-A170-470C-A369-F0D066FB58E5}" type="slidenum">
              <a:rPr lang="en-US" smtClean="0"/>
              <a:pPr>
                <a:defRPr/>
              </a:pPr>
              <a:t>12</a:t>
            </a:fld>
            <a:endParaRPr lang="en-US" dirty="0"/>
          </a:p>
        </p:txBody>
      </p:sp>
      <mc:AlternateContent xmlns:mc="http://schemas.openxmlformats.org/markup-compatibility/2006" xmlns:a14="http://schemas.microsoft.com/office/drawing/2010/main">
        <mc:Choice Requires="a14">
          <p:graphicFrame>
            <p:nvGraphicFramePr>
              <p:cNvPr id="10" name="Table 9">
                <a:extLst>
                  <a:ext uri="{FF2B5EF4-FFF2-40B4-BE49-F238E27FC236}">
                    <a16:creationId xmlns:a16="http://schemas.microsoft.com/office/drawing/2014/main" id="{82B8488C-77BE-4A0A-B559-D2966158047B}"/>
                  </a:ext>
                </a:extLst>
              </p:cNvPr>
              <p:cNvGraphicFramePr>
                <a:graphicFrameLocks noGrp="1"/>
              </p:cNvGraphicFramePr>
              <p:nvPr>
                <p:extLst>
                  <p:ext uri="{D42A27DB-BD31-4B8C-83A1-F6EECF244321}">
                    <p14:modId xmlns:p14="http://schemas.microsoft.com/office/powerpoint/2010/main" val="755663090"/>
                  </p:ext>
                </p:extLst>
              </p:nvPr>
            </p:nvGraphicFramePr>
            <p:xfrm>
              <a:off x="1317203" y="1980266"/>
              <a:ext cx="6280993" cy="1475755"/>
            </p:xfrm>
            <a:graphic>
              <a:graphicData uri="http://schemas.openxmlformats.org/drawingml/2006/table">
                <a:tbl>
                  <a:tblPr firstRow="1" firstCol="1" bandRow="1">
                    <a:tableStyleId>{BC89EF96-8CEA-46FF-86C4-4CE0E7609802}</a:tableStyleId>
                  </a:tblPr>
                  <a:tblGrid>
                    <a:gridCol w="5014718">
                      <a:extLst>
                        <a:ext uri="{9D8B030D-6E8A-4147-A177-3AD203B41FA5}">
                          <a16:colId xmlns:a16="http://schemas.microsoft.com/office/drawing/2014/main" val="529970350"/>
                        </a:ext>
                      </a:extLst>
                    </a:gridCol>
                    <a:gridCol w="1266275">
                      <a:extLst>
                        <a:ext uri="{9D8B030D-6E8A-4147-A177-3AD203B41FA5}">
                          <a16:colId xmlns:a16="http://schemas.microsoft.com/office/drawing/2014/main" val="1418528211"/>
                        </a:ext>
                      </a:extLst>
                    </a:gridCol>
                  </a:tblGrid>
                  <a:tr h="1475755">
                    <a:tc>
                      <a:txBody>
                        <a:bodyPr/>
                        <a:lstStyle/>
                        <a:p>
                          <a:pPr marL="0" marR="0" algn="just">
                            <a:lnSpc>
                              <a:spcPct val="150000"/>
                            </a:lnSpc>
                            <a:spcBef>
                              <a:spcPts val="0"/>
                            </a:spcBef>
                            <a:spcAft>
                              <a:spcPts val="0"/>
                            </a:spcAft>
                          </a:pPr>
                          <a14:m>
                            <m:oMath xmlns:m="http://schemas.openxmlformats.org/officeDocument/2006/math">
                              <m:r>
                                <a:rPr lang="en-CA" sz="1800" smtClean="0">
                                  <a:effectLst/>
                                  <a:latin typeface="Cambria Math" panose="02040503050406030204" pitchFamily="18" charset="0"/>
                                </a:rPr>
                                <m:t>ℒ</m:t>
                              </m:r>
                              <m:r>
                                <a:rPr lang="en-CA" sz="1800">
                                  <a:effectLst/>
                                  <a:latin typeface="Cambria Math" panose="02040503050406030204" pitchFamily="18" charset="0"/>
                                </a:rPr>
                                <m:t>=−</m:t>
                              </m:r>
                              <m:f>
                                <m:fPr>
                                  <m:ctrlPr>
                                    <a:rPr lang="en-CA" sz="1800" b="0" i="1">
                                      <a:effectLst/>
                                      <a:latin typeface="Cambria Math" panose="02040503050406030204" pitchFamily="18" charset="0"/>
                                    </a:rPr>
                                  </m:ctrlPr>
                                </m:fPr>
                                <m:num>
                                  <m:r>
                                    <a:rPr lang="en-CA" sz="1800" b="0">
                                      <a:effectLst/>
                                      <a:latin typeface="Cambria Math" panose="02040503050406030204" pitchFamily="18" charset="0"/>
                                    </a:rPr>
                                    <m:t>1</m:t>
                                  </m:r>
                                </m:num>
                                <m:den>
                                  <m:r>
                                    <a:rPr lang="en-US" sz="1800" b="0" i="0" smtClean="0">
                                      <a:effectLst/>
                                      <a:latin typeface="Cambria Math" panose="02040503050406030204" pitchFamily="18" charset="0"/>
                                    </a:rPr>
                                    <m:t>2</m:t>
                                  </m:r>
                                  <m:r>
                                    <m:rPr>
                                      <m:sty m:val="p"/>
                                    </m:rPr>
                                    <a:rPr lang="en-US" sz="1800" b="0" i="0" smtClean="0">
                                      <a:effectLst/>
                                      <a:latin typeface="Cambria Math" panose="02040503050406030204" pitchFamily="18" charset="0"/>
                                    </a:rPr>
                                    <m:t>K</m:t>
                                  </m:r>
                                </m:den>
                              </m:f>
                              <m:nary>
                                <m:naryPr>
                                  <m:chr m:val="∑"/>
                                  <m:limLoc m:val="undOvr"/>
                                  <m:supHide m:val="on"/>
                                  <m:ctrlPr>
                                    <a:rPr lang="en-CA" sz="1800" i="1">
                                      <a:effectLst/>
                                      <a:latin typeface="Cambria Math" panose="02040503050406030204" pitchFamily="18" charset="0"/>
                                    </a:rPr>
                                  </m:ctrlPr>
                                </m:naryPr>
                                <m:sub>
                                  <m:r>
                                    <a:rPr lang="en-CA" sz="1800">
                                      <a:effectLst/>
                                      <a:latin typeface="Cambria Math" panose="02040503050406030204" pitchFamily="18" charset="0"/>
                                    </a:rPr>
                                    <m:t>𝑖</m:t>
                                  </m:r>
                                  <m:r>
                                    <a:rPr lang="en-CA" sz="1800">
                                      <a:effectLst/>
                                      <a:latin typeface="Cambria Math" panose="02040503050406030204" pitchFamily="18" charset="0"/>
                                    </a:rPr>
                                    <m:t>,</m:t>
                                  </m:r>
                                  <m:r>
                                    <a:rPr lang="en-CA" sz="1800">
                                      <a:effectLst/>
                                      <a:latin typeface="Cambria Math" panose="02040503050406030204" pitchFamily="18" charset="0"/>
                                    </a:rPr>
                                    <m:t>𝑗</m:t>
                                  </m:r>
                                  <m:r>
                                    <a:rPr lang="en-CA" sz="1800">
                                      <a:effectLst/>
                                      <a:latin typeface="Cambria Math" panose="02040503050406030204" pitchFamily="18" charset="0"/>
                                    </a:rPr>
                                    <m:t>∈</m:t>
                                  </m:r>
                                  <m:r>
                                    <a:rPr lang="en-CA" sz="1800" smtClean="0">
                                      <a:effectLst/>
                                      <a:latin typeface="Cambria Math" panose="02040503050406030204" pitchFamily="18" charset="0"/>
                                    </a:rPr>
                                    <m:t>ℬ</m:t>
                                  </m:r>
                                </m:sub>
                                <m:sup/>
                                <m:e>
                                  <m:func>
                                    <m:funcPr>
                                      <m:ctrlPr>
                                        <a:rPr lang="en-CA" sz="1800" i="1">
                                          <a:effectLst/>
                                          <a:latin typeface="Cambria Math" panose="02040503050406030204" pitchFamily="18" charset="0"/>
                                        </a:rPr>
                                      </m:ctrlPr>
                                    </m:funcPr>
                                    <m:fName>
                                      <m:r>
                                        <m:rPr>
                                          <m:sty m:val="p"/>
                                        </m:rPr>
                                        <a:rPr lang="en-CA" sz="1800">
                                          <a:effectLst/>
                                          <a:latin typeface="Cambria Math" panose="02040503050406030204" pitchFamily="18" charset="0"/>
                                        </a:rPr>
                                        <m:t>log</m:t>
                                      </m:r>
                                    </m:fName>
                                    <m:e>
                                      <m:f>
                                        <m:fPr>
                                          <m:ctrlPr>
                                            <a:rPr lang="en-CA" sz="1800" i="1">
                                              <a:effectLst/>
                                              <a:latin typeface="Cambria Math" panose="02040503050406030204" pitchFamily="18" charset="0"/>
                                            </a:rPr>
                                          </m:ctrlPr>
                                        </m:fPr>
                                        <m:num>
                                          <m:func>
                                            <m:funcPr>
                                              <m:ctrlPr>
                                                <a:rPr lang="en-CA" sz="1800" i="1">
                                                  <a:effectLst/>
                                                  <a:latin typeface="Cambria Math" panose="02040503050406030204" pitchFamily="18" charset="0"/>
                                                </a:rPr>
                                              </m:ctrlPr>
                                            </m:funcPr>
                                            <m:fName>
                                              <m:r>
                                                <m:rPr>
                                                  <m:sty m:val="p"/>
                                                </m:rPr>
                                                <a:rPr lang="en-CA" sz="1800">
                                                  <a:effectLst/>
                                                  <a:latin typeface="Cambria Math" panose="02040503050406030204" pitchFamily="18" charset="0"/>
                                                </a:rPr>
                                                <m:t>exp</m:t>
                                              </m:r>
                                            </m:fName>
                                            <m:e>
                                              <m:d>
                                                <m:dPr>
                                                  <m:ctrlPr>
                                                    <a:rPr lang="en-CA" sz="1800" i="1">
                                                      <a:effectLst/>
                                                      <a:latin typeface="Cambria Math" panose="02040503050406030204" pitchFamily="18" charset="0"/>
                                                    </a:rPr>
                                                  </m:ctrlPr>
                                                </m:dPr>
                                                <m:e>
                                                  <m:f>
                                                    <m:fPr>
                                                      <m:ctrlPr>
                                                        <a:rPr lang="en-CA" sz="1800" i="1">
                                                          <a:effectLst/>
                                                          <a:latin typeface="Cambria Math" panose="02040503050406030204" pitchFamily="18" charset="0"/>
                                                        </a:rPr>
                                                      </m:ctrlPr>
                                                    </m:fPr>
                                                    <m:num>
                                                      <m:r>
                                                        <m:rPr>
                                                          <m:sty m:val="p"/>
                                                        </m:rPr>
                                                        <a:rPr lang="en-CA" sz="1800">
                                                          <a:effectLst/>
                                                          <a:latin typeface="Cambria Math" panose="02040503050406030204" pitchFamily="18" charset="0"/>
                                                        </a:rPr>
                                                        <m:t>sim</m:t>
                                                      </m:r>
                                                      <m:d>
                                                        <m:dPr>
                                                          <m:ctrlPr>
                                                            <a:rPr lang="en-CA" sz="1800" i="1">
                                                              <a:effectLst/>
                                                              <a:latin typeface="Cambria Math" panose="02040503050406030204" pitchFamily="18" charset="0"/>
                                                            </a:rPr>
                                                          </m:ctrlPr>
                                                        </m:dPr>
                                                        <m:e>
                                                          <m:sSub>
                                                            <m:sSubPr>
                                                              <m:ctrlPr>
                                                                <a:rPr lang="en-CA" sz="1800" i="1">
                                                                  <a:effectLst/>
                                                                  <a:latin typeface="Cambria Math" panose="02040503050406030204" pitchFamily="18" charset="0"/>
                                                                </a:rPr>
                                                              </m:ctrlPr>
                                                            </m:sSubPr>
                                                            <m:e>
                                                              <m:r>
                                                                <a:rPr lang="en-US" sz="1800" b="1" i="1" smtClean="0">
                                                                  <a:effectLst/>
                                                                  <a:latin typeface="Cambria Math" panose="02040503050406030204" pitchFamily="18" charset="0"/>
                                                                </a:rPr>
                                                                <m:t>𝒉</m:t>
                                                              </m:r>
                                                            </m:e>
                                                            <m:sub>
                                                              <m:r>
                                                                <a:rPr lang="en-CA" sz="1800">
                                                                  <a:effectLst/>
                                                                  <a:latin typeface="Cambria Math" panose="02040503050406030204" pitchFamily="18" charset="0"/>
                                                                </a:rPr>
                                                                <m:t>𝑖</m:t>
                                                              </m:r>
                                                            </m:sub>
                                                          </m:sSub>
                                                          <m:r>
                                                            <a:rPr lang="en-CA" sz="1800">
                                                              <a:effectLst/>
                                                              <a:latin typeface="Cambria Math" panose="02040503050406030204" pitchFamily="18" charset="0"/>
                                                            </a:rPr>
                                                            <m:t>, </m:t>
                                                          </m:r>
                                                          <m:sSub>
                                                            <m:sSubPr>
                                                              <m:ctrlPr>
                                                                <a:rPr lang="en-CA" sz="1800" i="1" smtClean="0">
                                                                  <a:effectLst/>
                                                                  <a:latin typeface="Cambria Math" panose="02040503050406030204" pitchFamily="18" charset="0"/>
                                                                </a:rPr>
                                                              </m:ctrlPr>
                                                            </m:sSubPr>
                                                            <m:e>
                                                              <m:r>
                                                                <a:rPr lang="en-US" sz="1800" b="1" i="1" smtClean="0">
                                                                  <a:effectLst/>
                                                                  <a:latin typeface="Cambria Math" panose="02040503050406030204" pitchFamily="18" charset="0"/>
                                                                </a:rPr>
                                                                <m:t>𝒉</m:t>
                                                              </m:r>
                                                            </m:e>
                                                            <m:sub>
                                                              <m:r>
                                                                <a:rPr lang="en-CA" sz="1800">
                                                                  <a:effectLst/>
                                                                  <a:latin typeface="Cambria Math" panose="02040503050406030204" pitchFamily="18" charset="0"/>
                                                                </a:rPr>
                                                                <m:t>𝑗</m:t>
                                                              </m:r>
                                                            </m:sub>
                                                          </m:sSub>
                                                        </m:e>
                                                      </m:d>
                                                    </m:num>
                                                    <m:den>
                                                      <m:r>
                                                        <a:rPr lang="en-CA" sz="1800">
                                                          <a:effectLst/>
                                                          <a:latin typeface="Cambria Math" panose="02040503050406030204" pitchFamily="18" charset="0"/>
                                                        </a:rPr>
                                                        <m:t>𝜏</m:t>
                                                      </m:r>
                                                    </m:den>
                                                  </m:f>
                                                </m:e>
                                              </m:d>
                                            </m:e>
                                          </m:func>
                                        </m:num>
                                        <m:den>
                                          <m:nary>
                                            <m:naryPr>
                                              <m:chr m:val="∑"/>
                                              <m:limLoc m:val="undOvr"/>
                                              <m:ctrlPr>
                                                <a:rPr lang="en-CA" sz="1800" i="1">
                                                  <a:effectLst/>
                                                  <a:latin typeface="Cambria Math" panose="02040503050406030204" pitchFamily="18" charset="0"/>
                                                </a:rPr>
                                              </m:ctrlPr>
                                            </m:naryPr>
                                            <m:sub>
                                              <m:r>
                                                <a:rPr lang="en-CA" sz="1800">
                                                  <a:effectLst/>
                                                  <a:latin typeface="Cambria Math" panose="02040503050406030204" pitchFamily="18" charset="0"/>
                                                </a:rPr>
                                                <m:t>𝑘</m:t>
                                              </m:r>
                                              <m:r>
                                                <a:rPr lang="en-CA" sz="1800">
                                                  <a:effectLst/>
                                                  <a:latin typeface="Cambria Math" panose="02040503050406030204" pitchFamily="18" charset="0"/>
                                                </a:rPr>
                                                <m:t>=1</m:t>
                                              </m:r>
                                            </m:sub>
                                            <m:sup>
                                              <m:r>
                                                <a:rPr lang="en-CA" sz="1800">
                                                  <a:effectLst/>
                                                  <a:latin typeface="Cambria Math" panose="02040503050406030204" pitchFamily="18" charset="0"/>
                                                </a:rPr>
                                                <m:t>2</m:t>
                                              </m:r>
                                              <m:r>
                                                <a:rPr lang="en-CA" sz="1800">
                                                  <a:effectLst/>
                                                  <a:latin typeface="Cambria Math" panose="02040503050406030204" pitchFamily="18" charset="0"/>
                                                </a:rPr>
                                                <m:t>𝐾</m:t>
                                              </m:r>
                                            </m:sup>
                                            <m:e>
                                              <m:sSub>
                                                <m:sSubPr>
                                                  <m:ctrlPr>
                                                    <a:rPr lang="en-CA" sz="1800" i="1">
                                                      <a:effectLst/>
                                                      <a:latin typeface="Cambria Math" panose="02040503050406030204" pitchFamily="18" charset="0"/>
                                                    </a:rPr>
                                                  </m:ctrlPr>
                                                </m:sSubPr>
                                                <m:e>
                                                  <m:r>
                                                    <a:rPr lang="en-CA" sz="1800">
                                                      <a:effectLst/>
                                                      <a:latin typeface="Cambria Math" panose="02040503050406030204" pitchFamily="18" charset="0"/>
                                                    </a:rPr>
                                                    <m:t>𝕝</m:t>
                                                  </m:r>
                                                </m:e>
                                                <m:sub>
                                                  <m:d>
                                                    <m:dPr>
                                                      <m:begChr m:val="["/>
                                                      <m:endChr m:val="]"/>
                                                      <m:ctrlPr>
                                                        <a:rPr lang="en-CA" sz="1800" i="1">
                                                          <a:effectLst/>
                                                          <a:latin typeface="Cambria Math" panose="02040503050406030204" pitchFamily="18" charset="0"/>
                                                        </a:rPr>
                                                      </m:ctrlPr>
                                                    </m:dPr>
                                                    <m:e>
                                                      <m:r>
                                                        <a:rPr lang="en-CA" sz="1800">
                                                          <a:effectLst/>
                                                          <a:latin typeface="Cambria Math" panose="02040503050406030204" pitchFamily="18" charset="0"/>
                                                        </a:rPr>
                                                        <m:t>𝑘</m:t>
                                                      </m:r>
                                                      <m:r>
                                                        <a:rPr lang="en-CA" sz="1800">
                                                          <a:effectLst/>
                                                          <a:latin typeface="Cambria Math" panose="02040503050406030204" pitchFamily="18" charset="0"/>
                                                        </a:rPr>
                                                        <m:t>≠</m:t>
                                                      </m:r>
                                                      <m:r>
                                                        <a:rPr lang="en-CA" sz="1800">
                                                          <a:effectLst/>
                                                          <a:latin typeface="Cambria Math" panose="02040503050406030204" pitchFamily="18" charset="0"/>
                                                        </a:rPr>
                                                        <m:t>𝑖</m:t>
                                                      </m:r>
                                                    </m:e>
                                                  </m:d>
                                                </m:sub>
                                              </m:sSub>
                                            </m:e>
                                          </m:nary>
                                          <m:func>
                                            <m:funcPr>
                                              <m:ctrlPr>
                                                <a:rPr lang="en-CA" sz="1800" i="1">
                                                  <a:effectLst/>
                                                  <a:latin typeface="Cambria Math" panose="02040503050406030204" pitchFamily="18" charset="0"/>
                                                </a:rPr>
                                              </m:ctrlPr>
                                            </m:funcPr>
                                            <m:fName>
                                              <m:r>
                                                <m:rPr>
                                                  <m:sty m:val="p"/>
                                                </m:rPr>
                                                <a:rPr lang="en-CA" sz="1800">
                                                  <a:effectLst/>
                                                  <a:latin typeface="Cambria Math" panose="02040503050406030204" pitchFamily="18" charset="0"/>
                                                </a:rPr>
                                                <m:t>exp</m:t>
                                              </m:r>
                                            </m:fName>
                                            <m:e>
                                              <m:d>
                                                <m:dPr>
                                                  <m:ctrlPr>
                                                    <a:rPr lang="en-CA" sz="1800" i="1">
                                                      <a:effectLst/>
                                                      <a:latin typeface="Cambria Math" panose="02040503050406030204" pitchFamily="18" charset="0"/>
                                                    </a:rPr>
                                                  </m:ctrlPr>
                                                </m:dPr>
                                                <m:e>
                                                  <m:f>
                                                    <m:fPr>
                                                      <m:ctrlPr>
                                                        <a:rPr lang="en-CA" sz="1800" i="1">
                                                          <a:effectLst/>
                                                          <a:latin typeface="Cambria Math" panose="02040503050406030204" pitchFamily="18" charset="0"/>
                                                        </a:rPr>
                                                      </m:ctrlPr>
                                                    </m:fPr>
                                                    <m:num>
                                                      <m:r>
                                                        <m:rPr>
                                                          <m:sty m:val="p"/>
                                                        </m:rPr>
                                                        <a:rPr lang="en-CA" sz="1800">
                                                          <a:effectLst/>
                                                          <a:latin typeface="Cambria Math" panose="02040503050406030204" pitchFamily="18" charset="0"/>
                                                        </a:rPr>
                                                        <m:t>sim</m:t>
                                                      </m:r>
                                                      <m:d>
                                                        <m:dPr>
                                                          <m:ctrlPr>
                                                            <a:rPr lang="en-CA" sz="1800" i="1">
                                                              <a:effectLst/>
                                                              <a:latin typeface="Cambria Math" panose="02040503050406030204" pitchFamily="18" charset="0"/>
                                                            </a:rPr>
                                                          </m:ctrlPr>
                                                        </m:dPr>
                                                        <m:e>
                                                          <m:sSub>
                                                            <m:sSubPr>
                                                              <m:ctrlPr>
                                                                <a:rPr lang="en-CA" sz="1800" i="1">
                                                                  <a:effectLst/>
                                                                  <a:latin typeface="Cambria Math" panose="02040503050406030204" pitchFamily="18" charset="0"/>
                                                                </a:rPr>
                                                              </m:ctrlPr>
                                                            </m:sSubPr>
                                                            <m:e>
                                                              <m:r>
                                                                <a:rPr lang="en-US" sz="1800" b="1" i="1" smtClean="0">
                                                                  <a:effectLst/>
                                                                  <a:latin typeface="Cambria Math" panose="02040503050406030204" pitchFamily="18" charset="0"/>
                                                                </a:rPr>
                                                                <m:t>𝒉</m:t>
                                                              </m:r>
                                                            </m:e>
                                                            <m:sub>
                                                              <m:r>
                                                                <a:rPr lang="en-CA" sz="1800">
                                                                  <a:effectLst/>
                                                                  <a:latin typeface="Cambria Math" panose="02040503050406030204" pitchFamily="18" charset="0"/>
                                                                </a:rPr>
                                                                <m:t>𝑖</m:t>
                                                              </m:r>
                                                            </m:sub>
                                                          </m:sSub>
                                                          <m:r>
                                                            <a:rPr lang="en-CA" sz="1800">
                                                              <a:effectLst/>
                                                              <a:latin typeface="Cambria Math" panose="02040503050406030204" pitchFamily="18" charset="0"/>
                                                            </a:rPr>
                                                            <m:t>, </m:t>
                                                          </m:r>
                                                          <m:sSub>
                                                            <m:sSubPr>
                                                              <m:ctrlPr>
                                                                <a:rPr lang="en-CA" sz="1800" i="1">
                                                                  <a:effectLst/>
                                                                  <a:latin typeface="Cambria Math" panose="02040503050406030204" pitchFamily="18" charset="0"/>
                                                                </a:rPr>
                                                              </m:ctrlPr>
                                                            </m:sSubPr>
                                                            <m:e>
                                                              <m:r>
                                                                <a:rPr lang="en-US" sz="1800" b="1" i="1" smtClean="0">
                                                                  <a:effectLst/>
                                                                  <a:latin typeface="Cambria Math" panose="02040503050406030204" pitchFamily="18" charset="0"/>
                                                                </a:rPr>
                                                                <m:t>𝒉</m:t>
                                                              </m:r>
                                                            </m:e>
                                                            <m:sub>
                                                              <m:r>
                                                                <a:rPr lang="en-US" sz="1800" b="1" i="1" smtClean="0">
                                                                  <a:effectLst/>
                                                                  <a:latin typeface="Cambria Math" panose="02040503050406030204" pitchFamily="18" charset="0"/>
                                                                </a:rPr>
                                                                <m:t>𝒌</m:t>
                                                              </m:r>
                                                            </m:sub>
                                                          </m:sSub>
                                                        </m:e>
                                                      </m:d>
                                                    </m:num>
                                                    <m:den>
                                                      <m:r>
                                                        <a:rPr lang="en-CA" sz="1800">
                                                          <a:effectLst/>
                                                          <a:latin typeface="Cambria Math" panose="02040503050406030204" pitchFamily="18" charset="0"/>
                                                        </a:rPr>
                                                        <m:t>𝜏</m:t>
                                                      </m:r>
                                                    </m:den>
                                                  </m:f>
                                                </m:e>
                                              </m:d>
                                            </m:e>
                                          </m:func>
                                        </m:den>
                                      </m:f>
                                    </m:e>
                                  </m:func>
                                </m:e>
                              </m:nary>
                            </m:oMath>
                          </a14:m>
                          <a:r>
                            <a:rPr lang="en-CA" sz="1800" dirty="0">
                              <a:effectLst/>
                            </a:rPr>
                            <a:t>.</a:t>
                          </a:r>
                          <a:endParaRPr lang="en-CA" sz="1100" dirty="0">
                            <a:effectLst/>
                            <a:latin typeface="Calibri" panose="020F0502020204030204" pitchFamily="34" charset="0"/>
                            <a:ea typeface="Malgun Gothic" panose="020B0503020000020004" pitchFamily="34" charset="-127"/>
                            <a:cs typeface="Arial" panose="020B0604020202020204" pitchFamily="34" charset="0"/>
                          </a:endParaRPr>
                        </a:p>
                      </a:txBody>
                      <a:tcPr marL="68580" marR="68580" marT="0" marB="0"/>
                    </a:tc>
                    <a:tc>
                      <a:txBody>
                        <a:bodyPr/>
                        <a:lstStyle/>
                        <a:p>
                          <a:pPr marL="0" marR="0" algn="ctr">
                            <a:lnSpc>
                              <a:spcPct val="150000"/>
                            </a:lnSpc>
                            <a:spcBef>
                              <a:spcPts val="0"/>
                            </a:spcBef>
                            <a:spcAft>
                              <a:spcPts val="0"/>
                            </a:spcAft>
                          </a:pPr>
                          <a:r>
                            <a:rPr lang="en-CA" sz="1200" dirty="0">
                              <a:effectLst/>
                            </a:rPr>
                            <a:t>(1)</a:t>
                          </a:r>
                          <a:endParaRPr lang="en-CA" sz="1100" dirty="0">
                            <a:effectLst/>
                            <a:latin typeface="Calibri" panose="020F0502020204030204" pitchFamily="34" charset="0"/>
                            <a:ea typeface="Malgun Gothic" panose="020B0503020000020004" pitchFamily="34" charset="-127"/>
                            <a:cs typeface="Arial" panose="020B0604020202020204" pitchFamily="34" charset="0"/>
                          </a:endParaRPr>
                        </a:p>
                      </a:txBody>
                      <a:tcPr marL="68580" marR="68580" marT="0" marB="0" anchor="ctr"/>
                    </a:tc>
                    <a:extLst>
                      <a:ext uri="{0D108BD9-81ED-4DB2-BD59-A6C34878D82A}">
                        <a16:rowId xmlns:a16="http://schemas.microsoft.com/office/drawing/2014/main" val="1559916773"/>
                      </a:ext>
                    </a:extLst>
                  </a:tr>
                </a:tbl>
              </a:graphicData>
            </a:graphic>
          </p:graphicFrame>
        </mc:Choice>
        <mc:Fallback xmlns="">
          <p:graphicFrame>
            <p:nvGraphicFramePr>
              <p:cNvPr id="10" name="Table 9">
                <a:extLst>
                  <a:ext uri="{FF2B5EF4-FFF2-40B4-BE49-F238E27FC236}">
                    <a16:creationId xmlns:a16="http://schemas.microsoft.com/office/drawing/2014/main" id="{82B8488C-77BE-4A0A-B559-D2966158047B}"/>
                  </a:ext>
                </a:extLst>
              </p:cNvPr>
              <p:cNvGraphicFramePr>
                <a:graphicFrameLocks noGrp="1"/>
              </p:cNvGraphicFramePr>
              <p:nvPr>
                <p:extLst>
                  <p:ext uri="{D42A27DB-BD31-4B8C-83A1-F6EECF244321}">
                    <p14:modId xmlns:p14="http://schemas.microsoft.com/office/powerpoint/2010/main" val="755663090"/>
                  </p:ext>
                </p:extLst>
              </p:nvPr>
            </p:nvGraphicFramePr>
            <p:xfrm>
              <a:off x="1317203" y="1980266"/>
              <a:ext cx="6280993" cy="1475755"/>
            </p:xfrm>
            <a:graphic>
              <a:graphicData uri="http://schemas.openxmlformats.org/drawingml/2006/table">
                <a:tbl>
                  <a:tblPr firstRow="1" firstCol="1" bandRow="1">
                    <a:tableStyleId>{BC89EF96-8CEA-46FF-86C4-4CE0E7609802}</a:tableStyleId>
                  </a:tblPr>
                  <a:tblGrid>
                    <a:gridCol w="5014718">
                      <a:extLst>
                        <a:ext uri="{9D8B030D-6E8A-4147-A177-3AD203B41FA5}">
                          <a16:colId xmlns:a16="http://schemas.microsoft.com/office/drawing/2014/main" val="529970350"/>
                        </a:ext>
                      </a:extLst>
                    </a:gridCol>
                    <a:gridCol w="1266275">
                      <a:extLst>
                        <a:ext uri="{9D8B030D-6E8A-4147-A177-3AD203B41FA5}">
                          <a16:colId xmlns:a16="http://schemas.microsoft.com/office/drawing/2014/main" val="1418528211"/>
                        </a:ext>
                      </a:extLst>
                    </a:gridCol>
                  </a:tblGrid>
                  <a:tr h="1475755">
                    <a:tc>
                      <a:txBody>
                        <a:bodyPr/>
                        <a:lstStyle/>
                        <a:p>
                          <a:endParaRPr lang="en-US"/>
                        </a:p>
                      </a:txBody>
                      <a:tcPr marL="68580" marR="68580" marT="0" marB="0">
                        <a:blipFill>
                          <a:blip r:embed="rId5"/>
                          <a:stretch>
                            <a:fillRect l="-122" t="-412" r="-25638" b="-1646"/>
                          </a:stretch>
                        </a:blipFill>
                      </a:tcPr>
                    </a:tc>
                    <a:tc>
                      <a:txBody>
                        <a:bodyPr/>
                        <a:lstStyle/>
                        <a:p>
                          <a:pPr marL="0" marR="0" algn="ctr">
                            <a:lnSpc>
                              <a:spcPct val="150000"/>
                            </a:lnSpc>
                            <a:spcBef>
                              <a:spcPts val="0"/>
                            </a:spcBef>
                            <a:spcAft>
                              <a:spcPts val="0"/>
                            </a:spcAft>
                          </a:pPr>
                          <a:r>
                            <a:rPr lang="en-CA" sz="1200" dirty="0">
                              <a:effectLst/>
                            </a:rPr>
                            <a:t>(1)</a:t>
                          </a:r>
                          <a:endParaRPr lang="en-CA" sz="1100" dirty="0">
                            <a:effectLst/>
                            <a:latin typeface="Calibri" panose="020F0502020204030204" pitchFamily="34" charset="0"/>
                            <a:ea typeface="Malgun Gothic" panose="020B0503020000020004" pitchFamily="34" charset="-127"/>
                            <a:cs typeface="Arial" panose="020B0604020202020204" pitchFamily="34" charset="0"/>
                          </a:endParaRPr>
                        </a:p>
                      </a:txBody>
                      <a:tcPr marL="68580" marR="68580" marT="0" marB="0" anchor="ctr"/>
                    </a:tc>
                    <a:extLst>
                      <a:ext uri="{0D108BD9-81ED-4DB2-BD59-A6C34878D82A}">
                        <a16:rowId xmlns:a16="http://schemas.microsoft.com/office/drawing/2014/main" val="1559916773"/>
                      </a:ext>
                    </a:extLst>
                  </a:tr>
                </a:tbl>
              </a:graphicData>
            </a:graphic>
          </p:graphicFrame>
        </mc:Fallback>
      </mc:AlternateContent>
      <p:pic>
        <p:nvPicPr>
          <p:cNvPr id="14" name="Audio 13">
            <a:hlinkClick r:id="" action="ppaction://media"/>
            <a:extLst>
              <a:ext uri="{FF2B5EF4-FFF2-40B4-BE49-F238E27FC236}">
                <a16:creationId xmlns:a16="http://schemas.microsoft.com/office/drawing/2014/main" id="{F415C7C8-2A53-4F8B-A376-629E58EA9BFE}"/>
              </a:ext>
            </a:extLst>
          </p:cNvPr>
          <p:cNvPicPr>
            <a:picLocks noChangeAspect="1"/>
          </p:cNvPicPr>
          <p:nvPr>
            <a:audioFile r:link="rId2"/>
            <p:extLst>
              <p:ext uri="{DAA4B4D4-6D71-4841-9C94-3DE7FCFB9230}">
                <p14:media xmlns:p14="http://schemas.microsoft.com/office/powerpoint/2010/main" r:embed="rId1"/>
              </p:ext>
            </p:extLst>
          </p:nvPr>
        </p:nvPicPr>
        <p:blipFill>
          <a:blip r:embed="rId6"/>
          <a:srcRect l="-203125" t="-203125" r="-203125" b="-203125"/>
          <a:stretch>
            <a:fillRect/>
          </a:stretch>
        </p:blipFill>
        <p:spPr>
          <a:xfrm>
            <a:off x="7004304" y="4718304"/>
            <a:ext cx="2057400" cy="2057400"/>
          </a:xfrm>
          <a:prstGeom prst="ellipse">
            <a:avLst/>
          </a:prstGeom>
        </p:spPr>
      </p:pic>
    </p:spTree>
    <p:extLst>
      <p:ext uri="{BB962C8B-B14F-4D97-AF65-F5344CB8AC3E}">
        <p14:creationId xmlns:p14="http://schemas.microsoft.com/office/powerpoint/2010/main" val="3998144832"/>
      </p:ext>
    </p:extLst>
  </p:cSld>
  <p:clrMapOvr>
    <a:masterClrMapping/>
  </p:clrMapOvr>
  <mc:AlternateContent xmlns:mc="http://schemas.openxmlformats.org/markup-compatibility/2006" xmlns:p14="http://schemas.microsoft.com/office/powerpoint/2010/main">
    <mc:Choice Requires="p14">
      <p:transition spd="slow" p14:dur="2000" advTm="38913"/>
    </mc:Choice>
    <mc:Fallback xmlns="">
      <p:transition spd="slow" advTm="3891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4"/>
                </p:tgtEl>
              </p:cMediaNode>
            </p:audi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4016738-F7DA-430B-A7AF-438247842B7E}"/>
              </a:ext>
            </a:extLst>
          </p:cNvPr>
          <p:cNvSpPr>
            <a:spLocks noGrp="1"/>
          </p:cNvSpPr>
          <p:nvPr>
            <p:ph idx="1"/>
          </p:nvPr>
        </p:nvSpPr>
        <p:spPr>
          <a:xfrm>
            <a:off x="304800" y="889917"/>
            <a:ext cx="8382000" cy="5602958"/>
          </a:xfrm>
        </p:spPr>
        <p:txBody>
          <a:bodyPr/>
          <a:lstStyle/>
          <a:p>
            <a:pPr algn="just">
              <a:buFont typeface="Wingdings" panose="05000000000000000000" pitchFamily="2" charset="2"/>
              <a:buChar char="v"/>
            </a:pPr>
            <a:r>
              <a:rPr lang="en-US" sz="2000" b="1" dirty="0">
                <a:latin typeface="NimbusRomNo9L-Regu"/>
              </a:rPr>
              <a:t>Modular Federated Contrastive Learning </a:t>
            </a:r>
            <a:r>
              <a:rPr lang="en-US" sz="2000" b="1" dirty="0">
                <a:latin typeface="NimbusRomNo9L-Regu"/>
                <a:cs typeface="+mn-cs"/>
              </a:rPr>
              <a:t>with Twin Normalization for Resource-limited Clients</a:t>
            </a:r>
            <a:endParaRPr lang="en-US" sz="2000" b="1" dirty="0">
              <a:latin typeface="NimbusRomNo9L-Regu"/>
            </a:endParaRPr>
          </a:p>
          <a:p>
            <a:pPr lvl="1">
              <a:buFont typeface="Wingdings" panose="05000000000000000000" pitchFamily="2" charset="2"/>
              <a:buChar char="Ø"/>
            </a:pPr>
            <a:r>
              <a:rPr lang="en-CA" sz="1600" dirty="0">
                <a:latin typeface="NimbusRomNo9L-Regu"/>
              </a:rPr>
              <a:t>Federated Learning (FL)</a:t>
            </a:r>
          </a:p>
          <a:p>
            <a:pPr lvl="1">
              <a:buFont typeface="Wingdings" panose="05000000000000000000" pitchFamily="2" charset="2"/>
              <a:buChar char="Ø"/>
            </a:pPr>
            <a:r>
              <a:rPr lang="en-CA" sz="1600" dirty="0">
                <a:latin typeface="NimbusRomNo9L-Regu"/>
              </a:rPr>
              <a:t>Reconsidering the Challenges in FL</a:t>
            </a:r>
          </a:p>
          <a:p>
            <a:pPr lvl="1">
              <a:buFont typeface="Wingdings" panose="05000000000000000000" pitchFamily="2" charset="2"/>
              <a:buChar char="Ø"/>
            </a:pPr>
            <a:r>
              <a:rPr lang="en-CA" sz="1600" dirty="0">
                <a:latin typeface="NimbusRomNo9L-Regu"/>
              </a:rPr>
              <a:t>Contrastive Learning</a:t>
            </a:r>
          </a:p>
          <a:p>
            <a:pPr lvl="1">
              <a:buFont typeface="Wingdings" panose="05000000000000000000" pitchFamily="2" charset="2"/>
              <a:buChar char="Ø"/>
            </a:pPr>
            <a:r>
              <a:rPr lang="en-CA" sz="1600" b="1" dirty="0">
                <a:solidFill>
                  <a:srgbClr val="FF0000"/>
                </a:solidFill>
                <a:latin typeface="NimbusRomNo9L-Regu"/>
              </a:rPr>
              <a:t>Modular Training vs. End-To-End Training</a:t>
            </a:r>
          </a:p>
          <a:p>
            <a:pPr lvl="1">
              <a:buFont typeface="Wingdings" panose="05000000000000000000" pitchFamily="2" charset="2"/>
              <a:buChar char="Ø"/>
            </a:pPr>
            <a:r>
              <a:rPr lang="en-CA" sz="1600" dirty="0">
                <a:latin typeface="NimbusRomNo9L-Regu"/>
              </a:rPr>
              <a:t>The Proposed Modular Federated Contrastive Learning</a:t>
            </a:r>
          </a:p>
          <a:p>
            <a:pPr lvl="1">
              <a:buFont typeface="Wingdings" panose="05000000000000000000" pitchFamily="2" charset="2"/>
              <a:buChar char="Ø"/>
            </a:pPr>
            <a:r>
              <a:rPr lang="en-US" sz="1600" dirty="0">
                <a:latin typeface="NimbusRomNo9L-Regu"/>
              </a:rPr>
              <a:t>Proposed Twin N</a:t>
            </a:r>
            <a:r>
              <a:rPr lang="en-CA" sz="1600" dirty="0" err="1">
                <a:latin typeface="NimbusRomNo9L-Regu"/>
              </a:rPr>
              <a:t>ormalization</a:t>
            </a:r>
            <a:r>
              <a:rPr lang="en-CA" sz="1600" dirty="0">
                <a:latin typeface="NimbusRomNo9L-Regu"/>
              </a:rPr>
              <a:t> Scheme</a:t>
            </a:r>
          </a:p>
          <a:p>
            <a:pPr lvl="1">
              <a:buFont typeface="Wingdings" panose="05000000000000000000" pitchFamily="2" charset="2"/>
              <a:buChar char="Ø"/>
            </a:pPr>
            <a:r>
              <a:rPr lang="en-US" sz="1600" dirty="0">
                <a:latin typeface="NimbusRomNo9L-Regu"/>
              </a:rPr>
              <a:t>The Main Advantages of the Proposed MFCL Scheme with TN</a:t>
            </a:r>
          </a:p>
          <a:p>
            <a:pPr lvl="1">
              <a:buFont typeface="Wingdings" panose="05000000000000000000" pitchFamily="2" charset="2"/>
              <a:buChar char="Ø"/>
            </a:pPr>
            <a:r>
              <a:rPr lang="en-US" sz="1600" dirty="0">
                <a:latin typeface="NimbusRomNo9L-Regu"/>
              </a:rPr>
              <a:t>Privacy Considerations</a:t>
            </a:r>
          </a:p>
          <a:p>
            <a:pPr lvl="1">
              <a:buFont typeface="Wingdings" panose="05000000000000000000" pitchFamily="2" charset="2"/>
              <a:buChar char="Ø"/>
            </a:pPr>
            <a:r>
              <a:rPr lang="en-US" sz="1600" dirty="0">
                <a:latin typeface="NimbusRomNo9L-Regu"/>
              </a:rPr>
              <a:t>Simulation Results</a:t>
            </a:r>
            <a:endParaRPr lang="en-CA" sz="1600" dirty="0">
              <a:latin typeface="NimbusRomNo9L-Regu"/>
            </a:endParaRPr>
          </a:p>
          <a:p>
            <a:pPr lvl="1">
              <a:buFont typeface="Wingdings" panose="05000000000000000000" pitchFamily="2" charset="2"/>
              <a:buChar char="Ø"/>
            </a:pPr>
            <a:endParaRPr lang="en-CA" sz="1600" dirty="0">
              <a:latin typeface="NimbusRomNo9L-Regu"/>
            </a:endParaRPr>
          </a:p>
          <a:p>
            <a:endParaRPr lang="en-CA" sz="1800" dirty="0">
              <a:latin typeface="NimbusRomNo9L-Regu"/>
            </a:endParaRPr>
          </a:p>
          <a:p>
            <a:pPr marL="0" indent="0">
              <a:buNone/>
            </a:pPr>
            <a:endParaRPr lang="en-US" sz="1800" dirty="0">
              <a:latin typeface="NimbusRomNo9L-Regu"/>
            </a:endParaRPr>
          </a:p>
          <a:p>
            <a:endParaRPr lang="en-CA" sz="1800" dirty="0">
              <a:latin typeface="NimbusRomNo9L-Regu"/>
            </a:endParaRPr>
          </a:p>
        </p:txBody>
      </p:sp>
      <p:sp>
        <p:nvSpPr>
          <p:cNvPr id="3" name="Title 2">
            <a:extLst>
              <a:ext uri="{FF2B5EF4-FFF2-40B4-BE49-F238E27FC236}">
                <a16:creationId xmlns:a16="http://schemas.microsoft.com/office/drawing/2014/main" id="{B057DA23-F8AA-4FAA-B0D0-89427E2F5914}"/>
              </a:ext>
            </a:extLst>
          </p:cNvPr>
          <p:cNvSpPr>
            <a:spLocks noGrp="1"/>
          </p:cNvSpPr>
          <p:nvPr>
            <p:ph type="title"/>
          </p:nvPr>
        </p:nvSpPr>
        <p:spPr/>
        <p:txBody>
          <a:bodyPr/>
          <a:lstStyle/>
          <a:p>
            <a:r>
              <a:rPr lang="en-CA" dirty="0"/>
              <a:t>Outlines</a:t>
            </a:r>
          </a:p>
        </p:txBody>
      </p:sp>
      <p:sp>
        <p:nvSpPr>
          <p:cNvPr id="4" name="Slide Number Placeholder 3">
            <a:extLst>
              <a:ext uri="{FF2B5EF4-FFF2-40B4-BE49-F238E27FC236}">
                <a16:creationId xmlns:a16="http://schemas.microsoft.com/office/drawing/2014/main" id="{3D2FDB8D-9667-4752-A05E-16BD2453A9C3}"/>
              </a:ext>
            </a:extLst>
          </p:cNvPr>
          <p:cNvSpPr>
            <a:spLocks noGrp="1"/>
          </p:cNvSpPr>
          <p:nvPr>
            <p:ph type="sldNum" sz="quarter" idx="12"/>
          </p:nvPr>
        </p:nvSpPr>
        <p:spPr/>
        <p:txBody>
          <a:bodyPr/>
          <a:lstStyle/>
          <a:p>
            <a:pPr>
              <a:defRPr/>
            </a:pPr>
            <a:fld id="{5BC7FEBF-A170-470C-A369-F0D066FB58E5}" type="slidenum">
              <a:rPr lang="en-US" smtClean="0"/>
              <a:pPr>
                <a:defRPr/>
              </a:pPr>
              <a:t>13</a:t>
            </a:fld>
            <a:endParaRPr lang="en-US" dirty="0"/>
          </a:p>
        </p:txBody>
      </p:sp>
      <p:pic>
        <p:nvPicPr>
          <p:cNvPr id="8" name="Audio 7">
            <a:hlinkClick r:id="" action="ppaction://media"/>
            <a:extLst>
              <a:ext uri="{FF2B5EF4-FFF2-40B4-BE49-F238E27FC236}">
                <a16:creationId xmlns:a16="http://schemas.microsoft.com/office/drawing/2014/main" id="{FA4C0873-68F9-C355-87DD-6DBB732EEECD}"/>
              </a:ext>
            </a:extLst>
          </p:cNvPr>
          <p:cNvPicPr>
            <a:picLocks noChangeAspect="1"/>
          </p:cNvPicPr>
          <p:nvPr>
            <a:audioFile r:link="rId2"/>
            <p:extLst>
              <p:ext uri="{DAA4B4D4-6D71-4841-9C94-3DE7FCFB9230}">
                <p14:media xmlns:p14="http://schemas.microsoft.com/office/powerpoint/2010/main" r:embed="rId1"/>
              </p:ext>
            </p:extLst>
          </p:nvPr>
        </p:nvPicPr>
        <p:blipFill>
          <a:blip r:embed="rId5"/>
          <a:srcRect l="-203125" t="-203125" r="-203125" b="-203125"/>
          <a:stretch>
            <a:fillRect/>
          </a:stretch>
        </p:blipFill>
        <p:spPr>
          <a:xfrm>
            <a:off x="7004304" y="4718304"/>
            <a:ext cx="2057400" cy="2057400"/>
          </a:xfrm>
          <a:prstGeom prst="ellipse">
            <a:avLst/>
          </a:prstGeom>
        </p:spPr>
      </p:pic>
    </p:spTree>
    <p:extLst>
      <p:ext uri="{BB962C8B-B14F-4D97-AF65-F5344CB8AC3E}">
        <p14:creationId xmlns:p14="http://schemas.microsoft.com/office/powerpoint/2010/main" val="569053307"/>
      </p:ext>
    </p:extLst>
  </p:cSld>
  <p:clrMapOvr>
    <a:masterClrMapping/>
  </p:clrMapOvr>
  <mc:AlternateContent xmlns:mc="http://schemas.openxmlformats.org/markup-compatibility/2006" xmlns:p14="http://schemas.microsoft.com/office/powerpoint/2010/main">
    <mc:Choice Requires="p14">
      <p:transition spd="slow" p14:dur="2000" advTm="10564"/>
    </mc:Choice>
    <mc:Fallback xmlns="">
      <p:transition spd="slow" advTm="1056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8"/>
                </p:tgtEl>
              </p:cMediaNode>
            </p:audi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992B1C8-A36A-4D22-A769-EB1B7C95C402}"/>
              </a:ext>
            </a:extLst>
          </p:cNvPr>
          <p:cNvSpPr>
            <a:spLocks noGrp="1"/>
          </p:cNvSpPr>
          <p:nvPr>
            <p:ph idx="1"/>
          </p:nvPr>
        </p:nvSpPr>
        <p:spPr>
          <a:xfrm>
            <a:off x="304800" y="1066800"/>
            <a:ext cx="3331096" cy="5059363"/>
          </a:xfrm>
        </p:spPr>
        <p:txBody>
          <a:bodyPr/>
          <a:lstStyle/>
          <a:p>
            <a:pPr algn="just"/>
            <a:r>
              <a:rPr lang="en-US" sz="1800" dirty="0"/>
              <a:t>To provide a new self-supervised FL more consistent with </a:t>
            </a:r>
            <a:r>
              <a:rPr lang="en-US" sz="1800" b="1" dirty="0"/>
              <a:t>memory and resource limitations </a:t>
            </a:r>
            <a:r>
              <a:rPr lang="en-US" sz="1800" dirty="0"/>
              <a:t>in the clients.</a:t>
            </a:r>
          </a:p>
          <a:p>
            <a:pPr algn="just"/>
            <a:r>
              <a:rPr lang="en-US" sz="1800" dirty="0"/>
              <a:t>To reduce the </a:t>
            </a:r>
            <a:r>
              <a:rPr lang="en-US" sz="1800" b="1" dirty="0"/>
              <a:t>communication burden </a:t>
            </a:r>
            <a:r>
              <a:rPr lang="en-US" sz="1800" dirty="0"/>
              <a:t>by training a shallow network federally</a:t>
            </a:r>
            <a:r>
              <a:rPr lang="en-CA" sz="1800" dirty="0"/>
              <a:t> in a few FL rounds.</a:t>
            </a:r>
          </a:p>
          <a:p>
            <a:pPr algn="just"/>
            <a:r>
              <a:rPr lang="en-US" sz="1800" dirty="0"/>
              <a:t>To reduce the effect of </a:t>
            </a:r>
            <a:r>
              <a:rPr lang="en-US" sz="1800" b="1" dirty="0"/>
              <a:t>clustering bias </a:t>
            </a:r>
            <a:r>
              <a:rPr lang="en-US" sz="1800" dirty="0"/>
              <a:t>(biased gradients) by preventing the </a:t>
            </a:r>
            <a:r>
              <a:rPr lang="en-US" sz="1800" b="1" dirty="0"/>
              <a:t>biased gradients </a:t>
            </a:r>
            <a:r>
              <a:rPr lang="en-US" sz="1800" dirty="0"/>
              <a:t>backpropagate from the last layers to the very first layers.</a:t>
            </a:r>
          </a:p>
          <a:p>
            <a:pPr algn="just"/>
            <a:endParaRPr lang="en-CA" sz="1800" dirty="0"/>
          </a:p>
        </p:txBody>
      </p:sp>
      <p:sp>
        <p:nvSpPr>
          <p:cNvPr id="3" name="Title 2">
            <a:extLst>
              <a:ext uri="{FF2B5EF4-FFF2-40B4-BE49-F238E27FC236}">
                <a16:creationId xmlns:a16="http://schemas.microsoft.com/office/drawing/2014/main" id="{568125A4-F5F8-4A8A-BAF0-ECA055D35B17}"/>
              </a:ext>
            </a:extLst>
          </p:cNvPr>
          <p:cNvSpPr>
            <a:spLocks noGrp="1"/>
          </p:cNvSpPr>
          <p:nvPr>
            <p:ph type="title"/>
          </p:nvPr>
        </p:nvSpPr>
        <p:spPr/>
        <p:txBody>
          <a:bodyPr/>
          <a:lstStyle/>
          <a:p>
            <a:r>
              <a:rPr lang="en-US" dirty="0"/>
              <a:t>Why Modular Training?</a:t>
            </a:r>
            <a:endParaRPr lang="en-CA" dirty="0"/>
          </a:p>
        </p:txBody>
      </p:sp>
      <p:sp>
        <p:nvSpPr>
          <p:cNvPr id="4" name="Slide Number Placeholder 3">
            <a:extLst>
              <a:ext uri="{FF2B5EF4-FFF2-40B4-BE49-F238E27FC236}">
                <a16:creationId xmlns:a16="http://schemas.microsoft.com/office/drawing/2014/main" id="{2D018714-AA68-4126-9109-BADA5D66256B}"/>
              </a:ext>
            </a:extLst>
          </p:cNvPr>
          <p:cNvSpPr>
            <a:spLocks noGrp="1"/>
          </p:cNvSpPr>
          <p:nvPr>
            <p:ph type="sldNum" sz="quarter" idx="12"/>
          </p:nvPr>
        </p:nvSpPr>
        <p:spPr/>
        <p:txBody>
          <a:bodyPr/>
          <a:lstStyle/>
          <a:p>
            <a:pPr>
              <a:defRPr/>
            </a:pPr>
            <a:fld id="{5BC7FEBF-A170-470C-A369-F0D066FB58E5}" type="slidenum">
              <a:rPr lang="en-US" smtClean="0"/>
              <a:pPr>
                <a:defRPr/>
              </a:pPr>
              <a:t>14</a:t>
            </a:fld>
            <a:endParaRPr lang="en-US" dirty="0"/>
          </a:p>
        </p:txBody>
      </p:sp>
      <p:pic>
        <p:nvPicPr>
          <p:cNvPr id="6" name="Picture 5">
            <a:extLst>
              <a:ext uri="{FF2B5EF4-FFF2-40B4-BE49-F238E27FC236}">
                <a16:creationId xmlns:a16="http://schemas.microsoft.com/office/drawing/2014/main" id="{5CDC82B4-CBD3-4635-9E02-928E8FD7B5C0}"/>
              </a:ext>
            </a:extLst>
          </p:cNvPr>
          <p:cNvPicPr>
            <a:picLocks noChangeAspect="1"/>
          </p:cNvPicPr>
          <p:nvPr/>
        </p:nvPicPr>
        <p:blipFill>
          <a:blip r:embed="rId4"/>
          <a:stretch>
            <a:fillRect/>
          </a:stretch>
        </p:blipFill>
        <p:spPr>
          <a:xfrm>
            <a:off x="3707904" y="3186542"/>
            <a:ext cx="4909117" cy="2760441"/>
          </a:xfrm>
          <a:prstGeom prst="rect">
            <a:avLst/>
          </a:prstGeom>
        </p:spPr>
      </p:pic>
      <p:pic>
        <p:nvPicPr>
          <p:cNvPr id="7" name="Picture 6">
            <a:extLst>
              <a:ext uri="{FF2B5EF4-FFF2-40B4-BE49-F238E27FC236}">
                <a16:creationId xmlns:a16="http://schemas.microsoft.com/office/drawing/2014/main" id="{A8353848-0495-4499-A6AE-2D4148B7E2D9}"/>
              </a:ext>
            </a:extLst>
          </p:cNvPr>
          <p:cNvPicPr>
            <a:picLocks noChangeAspect="1"/>
          </p:cNvPicPr>
          <p:nvPr/>
        </p:nvPicPr>
        <p:blipFill>
          <a:blip r:embed="rId5"/>
          <a:stretch>
            <a:fillRect/>
          </a:stretch>
        </p:blipFill>
        <p:spPr>
          <a:xfrm>
            <a:off x="3814161" y="906494"/>
            <a:ext cx="4574264" cy="1968075"/>
          </a:xfrm>
          <a:prstGeom prst="rect">
            <a:avLst/>
          </a:prstGeom>
        </p:spPr>
      </p:pic>
      <p:sp>
        <p:nvSpPr>
          <p:cNvPr id="8" name="Rectangle 7">
            <a:extLst>
              <a:ext uri="{FF2B5EF4-FFF2-40B4-BE49-F238E27FC236}">
                <a16:creationId xmlns:a16="http://schemas.microsoft.com/office/drawing/2014/main" id="{5D48CDEA-19EB-4230-B0A2-11CD72DF645E}"/>
              </a:ext>
            </a:extLst>
          </p:cNvPr>
          <p:cNvSpPr/>
          <p:nvPr/>
        </p:nvSpPr>
        <p:spPr>
          <a:xfrm>
            <a:off x="1276393" y="6099582"/>
            <a:ext cx="6967184" cy="338554"/>
          </a:xfrm>
          <a:prstGeom prst="rect">
            <a:avLst/>
          </a:prstGeom>
        </p:spPr>
        <p:txBody>
          <a:bodyPr wrap="square">
            <a:spAutoFit/>
          </a:bodyPr>
          <a:lstStyle/>
          <a:p>
            <a:r>
              <a:rPr lang="en-US" sz="1600" b="1" dirty="0">
                <a:latin typeface="NimbusRomNo9L-Regu"/>
              </a:rPr>
              <a:t>Fig. 7: </a:t>
            </a:r>
            <a:r>
              <a:rPr lang="en-US" sz="1600" dirty="0">
                <a:latin typeface="NimbusRomNo9L-Regu"/>
              </a:rPr>
              <a:t>(a) E2E training in the FL setting and (d) Modular training in the FL setting.</a:t>
            </a:r>
            <a:endParaRPr lang="en-CA" sz="1600" dirty="0"/>
          </a:p>
        </p:txBody>
      </p:sp>
      <p:sp>
        <p:nvSpPr>
          <p:cNvPr id="9" name="Rectangle 8">
            <a:extLst>
              <a:ext uri="{FF2B5EF4-FFF2-40B4-BE49-F238E27FC236}">
                <a16:creationId xmlns:a16="http://schemas.microsoft.com/office/drawing/2014/main" id="{5D5CF8EE-F23E-4C89-9B51-B89B06DF5686}"/>
              </a:ext>
            </a:extLst>
          </p:cNvPr>
          <p:cNvSpPr/>
          <p:nvPr/>
        </p:nvSpPr>
        <p:spPr>
          <a:xfrm>
            <a:off x="5884073" y="2847988"/>
            <a:ext cx="504056" cy="338554"/>
          </a:xfrm>
          <a:prstGeom prst="rect">
            <a:avLst/>
          </a:prstGeom>
        </p:spPr>
        <p:txBody>
          <a:bodyPr wrap="square">
            <a:spAutoFit/>
          </a:bodyPr>
          <a:lstStyle/>
          <a:p>
            <a:r>
              <a:rPr lang="en-US" sz="1600" dirty="0">
                <a:latin typeface="NimbusRomNo9L-Regu"/>
              </a:rPr>
              <a:t>(a)</a:t>
            </a:r>
            <a:endParaRPr lang="en-CA" sz="1600" dirty="0"/>
          </a:p>
        </p:txBody>
      </p:sp>
      <p:sp>
        <p:nvSpPr>
          <p:cNvPr id="10" name="Rectangle 9">
            <a:extLst>
              <a:ext uri="{FF2B5EF4-FFF2-40B4-BE49-F238E27FC236}">
                <a16:creationId xmlns:a16="http://schemas.microsoft.com/office/drawing/2014/main" id="{11115583-B090-4562-ABF3-C031E560B27D}"/>
              </a:ext>
            </a:extLst>
          </p:cNvPr>
          <p:cNvSpPr/>
          <p:nvPr/>
        </p:nvSpPr>
        <p:spPr>
          <a:xfrm>
            <a:off x="5884073" y="5805264"/>
            <a:ext cx="504056" cy="338554"/>
          </a:xfrm>
          <a:prstGeom prst="rect">
            <a:avLst/>
          </a:prstGeom>
        </p:spPr>
        <p:txBody>
          <a:bodyPr wrap="square">
            <a:spAutoFit/>
          </a:bodyPr>
          <a:lstStyle/>
          <a:p>
            <a:r>
              <a:rPr lang="en-US" sz="1600" dirty="0">
                <a:latin typeface="NimbusRomNo9L-Regu"/>
              </a:rPr>
              <a:t>(b)</a:t>
            </a:r>
            <a:endParaRPr lang="en-CA" sz="1600" dirty="0"/>
          </a:p>
        </p:txBody>
      </p:sp>
      <p:pic>
        <p:nvPicPr>
          <p:cNvPr id="12" name="Audio 11">
            <a:hlinkClick r:id="" action="ppaction://media"/>
            <a:extLst>
              <a:ext uri="{FF2B5EF4-FFF2-40B4-BE49-F238E27FC236}">
                <a16:creationId xmlns:a16="http://schemas.microsoft.com/office/drawing/2014/main" id="{FFF61F28-3BE1-D6E0-D74A-3DA54806B1D7}"/>
              </a:ext>
            </a:extLst>
          </p:cNvPr>
          <p:cNvPicPr>
            <a:picLocks noChangeAspect="1"/>
          </p:cNvPicPr>
          <p:nvPr>
            <a:audioFile r:link="rId2"/>
            <p:extLst>
              <p:ext uri="{DAA4B4D4-6D71-4841-9C94-3DE7FCFB9230}">
                <p14:media xmlns:p14="http://schemas.microsoft.com/office/powerpoint/2010/main" r:embed="rId1"/>
              </p:ext>
            </p:extLst>
          </p:nvPr>
        </p:nvPicPr>
        <p:blipFill>
          <a:blip r:embed="rId6"/>
          <a:srcRect l="-203125" t="-203125" r="-203125" b="-203125"/>
          <a:stretch>
            <a:fillRect/>
          </a:stretch>
        </p:blipFill>
        <p:spPr>
          <a:xfrm>
            <a:off x="7004304" y="4718304"/>
            <a:ext cx="2057400" cy="2057400"/>
          </a:xfrm>
          <a:prstGeom prst="ellipse">
            <a:avLst/>
          </a:prstGeom>
        </p:spPr>
      </p:pic>
    </p:spTree>
    <p:extLst>
      <p:ext uri="{BB962C8B-B14F-4D97-AF65-F5344CB8AC3E}">
        <p14:creationId xmlns:p14="http://schemas.microsoft.com/office/powerpoint/2010/main" val="3250057515"/>
      </p:ext>
    </p:extLst>
  </p:cSld>
  <p:clrMapOvr>
    <a:masterClrMapping/>
  </p:clrMapOvr>
  <mc:AlternateContent xmlns:mc="http://schemas.openxmlformats.org/markup-compatibility/2006" xmlns:p14="http://schemas.microsoft.com/office/powerpoint/2010/main">
    <mc:Choice Requires="p14">
      <p:transition spd="slow" p14:dur="2000" advTm="56418"/>
    </mc:Choice>
    <mc:Fallback xmlns="">
      <p:transition spd="slow" advTm="5641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2"/>
                </p:tgtEl>
              </p:cMediaNode>
            </p:audi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FCED940-3207-D1B6-A648-8547BC398410}"/>
              </a:ext>
            </a:extLst>
          </p:cNvPr>
          <p:cNvSpPr>
            <a:spLocks noGrp="1"/>
          </p:cNvSpPr>
          <p:nvPr>
            <p:ph idx="1"/>
          </p:nvPr>
        </p:nvSpPr>
        <p:spPr/>
        <p:txBody>
          <a:bodyPr/>
          <a:lstStyle/>
          <a:p>
            <a:endParaRPr lang="en-CA"/>
          </a:p>
        </p:txBody>
      </p:sp>
      <p:sp>
        <p:nvSpPr>
          <p:cNvPr id="3" name="Title 2">
            <a:extLst>
              <a:ext uri="{FF2B5EF4-FFF2-40B4-BE49-F238E27FC236}">
                <a16:creationId xmlns:a16="http://schemas.microsoft.com/office/drawing/2014/main" id="{875450A9-F79D-34FD-EF08-CA6B542CD53C}"/>
              </a:ext>
            </a:extLst>
          </p:cNvPr>
          <p:cNvSpPr>
            <a:spLocks noGrp="1"/>
          </p:cNvSpPr>
          <p:nvPr>
            <p:ph type="title"/>
          </p:nvPr>
        </p:nvSpPr>
        <p:spPr/>
        <p:txBody>
          <a:bodyPr/>
          <a:lstStyle/>
          <a:p>
            <a:r>
              <a:rPr lang="en-CA" dirty="0"/>
              <a:t>A Quick Comparison with Other Baselines</a:t>
            </a:r>
          </a:p>
        </p:txBody>
      </p:sp>
      <p:sp>
        <p:nvSpPr>
          <p:cNvPr id="4" name="Slide Number Placeholder 3">
            <a:extLst>
              <a:ext uri="{FF2B5EF4-FFF2-40B4-BE49-F238E27FC236}">
                <a16:creationId xmlns:a16="http://schemas.microsoft.com/office/drawing/2014/main" id="{E26D17D9-1BA2-4271-3D64-6B0A06266E51}"/>
              </a:ext>
            </a:extLst>
          </p:cNvPr>
          <p:cNvSpPr>
            <a:spLocks noGrp="1"/>
          </p:cNvSpPr>
          <p:nvPr>
            <p:ph type="sldNum" sz="quarter" idx="12"/>
          </p:nvPr>
        </p:nvSpPr>
        <p:spPr/>
        <p:txBody>
          <a:bodyPr/>
          <a:lstStyle/>
          <a:p>
            <a:pPr>
              <a:defRPr/>
            </a:pPr>
            <a:fld id="{5BC7FEBF-A170-470C-A369-F0D066FB58E5}" type="slidenum">
              <a:rPr lang="en-US" smtClean="0"/>
              <a:pPr>
                <a:defRPr/>
              </a:pPr>
              <a:t>15</a:t>
            </a:fld>
            <a:endParaRPr lang="en-US" dirty="0"/>
          </a:p>
        </p:txBody>
      </p:sp>
      <p:sp>
        <p:nvSpPr>
          <p:cNvPr id="5" name="Content Placeholder 4">
            <a:extLst>
              <a:ext uri="{FF2B5EF4-FFF2-40B4-BE49-F238E27FC236}">
                <a16:creationId xmlns:a16="http://schemas.microsoft.com/office/drawing/2014/main" id="{B11343DB-30FE-FAC4-DCD2-9BB391FF3A9F}"/>
              </a:ext>
            </a:extLst>
          </p:cNvPr>
          <p:cNvSpPr>
            <a:spLocks noGrp="1"/>
          </p:cNvSpPr>
          <p:nvPr>
            <p:ph sz="quarter" idx="13"/>
          </p:nvPr>
        </p:nvSpPr>
        <p:spPr/>
        <p:txBody>
          <a:bodyPr/>
          <a:lstStyle/>
          <a:p>
            <a:endParaRPr lang="en-CA" dirty="0"/>
          </a:p>
        </p:txBody>
      </p:sp>
      <p:pic>
        <p:nvPicPr>
          <p:cNvPr id="7" name="Picture 6">
            <a:extLst>
              <a:ext uri="{FF2B5EF4-FFF2-40B4-BE49-F238E27FC236}">
                <a16:creationId xmlns:a16="http://schemas.microsoft.com/office/drawing/2014/main" id="{AE0E2F5E-6574-0932-068D-542CD3D93E9A}"/>
              </a:ext>
            </a:extLst>
          </p:cNvPr>
          <p:cNvPicPr>
            <a:picLocks noChangeAspect="1"/>
          </p:cNvPicPr>
          <p:nvPr/>
        </p:nvPicPr>
        <p:blipFill>
          <a:blip r:embed="rId4"/>
          <a:stretch>
            <a:fillRect/>
          </a:stretch>
        </p:blipFill>
        <p:spPr>
          <a:xfrm>
            <a:off x="701824" y="1628800"/>
            <a:ext cx="7740352" cy="2079972"/>
          </a:xfrm>
          <a:prstGeom prst="rect">
            <a:avLst/>
          </a:prstGeom>
        </p:spPr>
      </p:pic>
      <p:sp>
        <p:nvSpPr>
          <p:cNvPr id="9" name="TextBox 8">
            <a:extLst>
              <a:ext uri="{FF2B5EF4-FFF2-40B4-BE49-F238E27FC236}">
                <a16:creationId xmlns:a16="http://schemas.microsoft.com/office/drawing/2014/main" id="{17C6680D-CF9B-4467-B988-3B13EAADBA75}"/>
              </a:ext>
            </a:extLst>
          </p:cNvPr>
          <p:cNvSpPr txBox="1"/>
          <p:nvPr/>
        </p:nvSpPr>
        <p:spPr>
          <a:xfrm>
            <a:off x="755576" y="3852208"/>
            <a:ext cx="7686600" cy="1938992"/>
          </a:xfrm>
          <a:prstGeom prst="rect">
            <a:avLst/>
          </a:prstGeom>
          <a:noFill/>
        </p:spPr>
        <p:txBody>
          <a:bodyPr wrap="square">
            <a:spAutoFit/>
          </a:bodyPr>
          <a:lstStyle/>
          <a:p>
            <a:pPr algn="just"/>
            <a:r>
              <a:rPr lang="en-CA" sz="1200" b="1" dirty="0"/>
              <a:t>Fig. 8: </a:t>
            </a:r>
            <a:r>
              <a:rPr lang="en-CA" sz="1200" dirty="0"/>
              <a:t>Existing resource-compatible schemes and the proposed method. The red arrows indicate the forward and backward passes through all layers. The parameters of the bold connections are transmitted to the server in each FL round, as indicated by the blue and green arrows. (a) Clients send all parameters to the server in end-to-end (E2E) </a:t>
            </a:r>
            <a:r>
              <a:rPr lang="en-CA" sz="1200" dirty="0" err="1"/>
              <a:t>FedAvg</a:t>
            </a:r>
            <a:r>
              <a:rPr lang="en-CA" sz="1200" dirty="0"/>
              <a:t>. (b) Clients send parameters of some filters (a vertical cut) of the model to the server in E2E </a:t>
            </a:r>
            <a:r>
              <a:rPr lang="en-CA" sz="1200" dirty="0" err="1"/>
              <a:t>HeteroFL</a:t>
            </a:r>
            <a:r>
              <a:rPr lang="en-CA" sz="1200" dirty="0"/>
              <a:t>. (c) Clients send parameters of some layers (a horizontal cut) of the model to the server in E2E Split-Mix. (d) Clients send parameters of some layers (a horizontal cut) of the model to the first server (</a:t>
            </a:r>
            <a:r>
              <a:rPr lang="en-CA" sz="1200" dirty="0" err="1"/>
              <a:t>gServer</a:t>
            </a:r>
            <a:r>
              <a:rPr lang="en-CA" sz="1200" dirty="0"/>
              <a:t>) in the proposed modular scheme. After the initial layers are trained, the rest of the model is trained on the representations received in the </a:t>
            </a:r>
            <a:r>
              <a:rPr lang="en-CA" sz="1200" dirty="0" err="1"/>
              <a:t>rServer</a:t>
            </a:r>
            <a:r>
              <a:rPr lang="en-CA" sz="1200" dirty="0"/>
              <a:t>. The gray and pink arrows show the forward and backward passes on the client side and </a:t>
            </a:r>
            <a:r>
              <a:rPr lang="en-CA" sz="1200" dirty="0" err="1"/>
              <a:t>rServer</a:t>
            </a:r>
            <a:r>
              <a:rPr lang="en-CA" sz="1200" dirty="0"/>
              <a:t>, respectively. The white arrows show the transmission of the representation vectors, which is done only once.</a:t>
            </a:r>
          </a:p>
        </p:txBody>
      </p:sp>
      <mc:AlternateContent xmlns:mc="http://schemas.openxmlformats.org/markup-compatibility/2006" xmlns:p14="http://schemas.microsoft.com/office/powerpoint/2010/main" xmlns:iact="http://schemas.microsoft.com/office/powerpoint/2014/inkAction">
        <mc:Choice Requires="p14 iact">
          <p:contentPart p14:bwMode="auto" r:id="rId5">
            <p14:nvContentPartPr>
              <p14:cNvPr id="65" name="Ink 64">
                <a:extLst>
                  <a:ext uri="{FF2B5EF4-FFF2-40B4-BE49-F238E27FC236}">
                    <a16:creationId xmlns:a16="http://schemas.microsoft.com/office/drawing/2014/main" id="{A17D8F3E-CE41-FE84-318C-F3A3D423E7CE}"/>
                  </a:ext>
                </a:extLst>
              </p14:cNvPr>
              <p14:cNvContentPartPr/>
              <p14:nvPr>
                <p:extLst>
                  <p:ext uri="{42D2F446-02D8-4167-A562-619A0277C38B}">
                    <p15:isNarration xmlns:p15="http://schemas.microsoft.com/office/powerpoint/2012/main" val="1"/>
                  </p:ext>
                </p:extLst>
              </p14:nvPr>
            </p14:nvContentPartPr>
            <p14:xfrm>
              <a:off x="748800" y="1157400"/>
              <a:ext cx="5437080" cy="1318680"/>
            </p14:xfrm>
          </p:contentPart>
        </mc:Choice>
        <mc:Fallback xmlns="">
          <p:pic>
            <p:nvPicPr>
              <p:cNvPr id="65" name="Ink 64">
                <a:extLst>
                  <a:ext uri="{FF2B5EF4-FFF2-40B4-BE49-F238E27FC236}">
                    <a16:creationId xmlns:a16="http://schemas.microsoft.com/office/drawing/2014/main" id="{A17D8F3E-CE41-FE84-318C-F3A3D423E7CE}"/>
                  </a:ext>
                </a:extLst>
              </p:cNvPr>
              <p:cNvPicPr>
                <a:picLocks noGrp="1" noRot="1" noChangeAspect="1" noMove="1" noResize="1" noEditPoints="1" noAdjustHandles="1" noChangeArrowheads="1" noChangeShapeType="1"/>
              </p:cNvPicPr>
              <p:nvPr/>
            </p:nvPicPr>
            <p:blipFill>
              <a:blip r:embed="rId6"/>
              <a:stretch>
                <a:fillRect/>
              </a:stretch>
            </p:blipFill>
            <p:spPr>
              <a:xfrm>
                <a:off x="739440" y="1148040"/>
                <a:ext cx="5455800" cy="1337400"/>
              </a:xfrm>
              <a:prstGeom prst="rect">
                <a:avLst/>
              </a:prstGeom>
            </p:spPr>
          </p:pic>
        </mc:Fallback>
      </mc:AlternateContent>
      <p:pic>
        <p:nvPicPr>
          <p:cNvPr id="66" name="Audio 65">
            <a:hlinkClick r:id="" action="ppaction://media"/>
            <a:extLst>
              <a:ext uri="{FF2B5EF4-FFF2-40B4-BE49-F238E27FC236}">
                <a16:creationId xmlns:a16="http://schemas.microsoft.com/office/drawing/2014/main" id="{40D133E3-A30F-EE70-93D5-CDDA21BE9D57}"/>
              </a:ext>
            </a:extLst>
          </p:cNvPr>
          <p:cNvPicPr>
            <a:picLocks noChangeAspect="1"/>
          </p:cNvPicPr>
          <p:nvPr>
            <a:audioFile r:link="rId2"/>
            <p:extLst>
              <p:ext uri="{DAA4B4D4-6D71-4841-9C94-3DE7FCFB9230}">
                <p14:media xmlns:p14="http://schemas.microsoft.com/office/powerpoint/2010/main" r:embed="rId1"/>
              </p:ext>
            </p:extLst>
          </p:nvPr>
        </p:nvPicPr>
        <p:blipFill>
          <a:blip r:embed="rId7"/>
          <a:srcRect l="-203125" t="-203125" r="-203125" b="-203125"/>
          <a:stretch>
            <a:fillRect/>
          </a:stretch>
        </p:blipFill>
        <p:spPr>
          <a:xfrm>
            <a:off x="7004304" y="4718304"/>
            <a:ext cx="2057400" cy="2057400"/>
          </a:xfrm>
          <a:prstGeom prst="ellipse">
            <a:avLst/>
          </a:prstGeom>
        </p:spPr>
      </p:pic>
    </p:spTree>
    <p:extLst>
      <p:ext uri="{BB962C8B-B14F-4D97-AF65-F5344CB8AC3E}">
        <p14:creationId xmlns:p14="http://schemas.microsoft.com/office/powerpoint/2010/main" val="2801170029"/>
      </p:ext>
    </p:extLst>
  </p:cSld>
  <p:clrMapOvr>
    <a:masterClrMapping/>
  </p:clrMapOvr>
  <mc:AlternateContent xmlns:mc="http://schemas.openxmlformats.org/markup-compatibility/2006" xmlns:p14="http://schemas.microsoft.com/office/powerpoint/2010/main">
    <mc:Choice Requires="p14">
      <p:transition spd="slow" p14:dur="2000" advTm="137405"/>
    </mc:Choice>
    <mc:Fallback xmlns="">
      <p:transition spd="slow" advTm="13740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6"/>
                                        </p:tgtEl>
                                      </p:cBhvr>
                                    </p:cmd>
                                  </p:childTnLst>
                                </p:cTn>
                              </p:par>
                              <p:par>
                                <p:cTn id="7" presetID="59" presetClass="entr" presetSubtype="0" fill="hold" nodeType="withEffect">
                                  <p:stCondLst>
                                    <p:cond delay="0"/>
                                  </p:stCondLst>
                                  <p:childTnLst>
                                    <p:set>
                                      <p:cBhvr>
                                        <p:cTn id="8" dur="1" fill="hold">
                                          <p:stCondLst>
                                            <p:cond delay="0"/>
                                          </p:stCondLst>
                                        </p:cTn>
                                        <p:tgtEl>
                                          <p:spTgt spid="65"/>
                                        </p:tgtEl>
                                        <p:attrNameLst>
                                          <p:attrName>style.visibility</p:attrName>
                                        </p:attrNameLst>
                                      </p:cBhvr>
                                      <p:to>
                                        <p:strVal val="visible"/>
                                      </p:to>
                                    </p:set>
                                    <p:cmd type="call" cmd="playFrom(0.0)">
                                      <p:cBhvr>
                                        <p:cTn id="9" dur="1" fill="hold"/>
                                        <p:tgtEl>
                                          <p:spTgt spid="6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10" fill="hold" display="0">
                  <p:stCondLst>
                    <p:cond delay="indefinite"/>
                  </p:stCondLst>
                  <p:endCondLst>
                    <p:cond evt="onStopAudio" delay="0">
                      <p:tgtEl>
                        <p:sldTgt/>
                      </p:tgtEl>
                    </p:cond>
                  </p:endCondLst>
                </p:cTn>
                <p:tgtEl>
                  <p:spTgt spid="66"/>
                </p:tgtEl>
              </p:cMediaNode>
            </p:audio>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4016738-F7DA-430B-A7AF-438247842B7E}"/>
              </a:ext>
            </a:extLst>
          </p:cNvPr>
          <p:cNvSpPr>
            <a:spLocks noGrp="1"/>
          </p:cNvSpPr>
          <p:nvPr>
            <p:ph idx="1"/>
          </p:nvPr>
        </p:nvSpPr>
        <p:spPr>
          <a:xfrm>
            <a:off x="304800" y="889917"/>
            <a:ext cx="8382000" cy="5602958"/>
          </a:xfrm>
        </p:spPr>
        <p:txBody>
          <a:bodyPr/>
          <a:lstStyle/>
          <a:p>
            <a:pPr algn="just">
              <a:buFont typeface="Wingdings" panose="05000000000000000000" pitchFamily="2" charset="2"/>
              <a:buChar char="v"/>
            </a:pPr>
            <a:r>
              <a:rPr lang="en-US" sz="2000" b="1" dirty="0">
                <a:latin typeface="NimbusRomNo9L-Regu"/>
              </a:rPr>
              <a:t>Modular Federated Contrastive Learning </a:t>
            </a:r>
            <a:r>
              <a:rPr lang="en-US" sz="2000" b="1" dirty="0">
                <a:latin typeface="NimbusRomNo9L-Regu"/>
                <a:cs typeface="+mn-cs"/>
              </a:rPr>
              <a:t>with Twin Normalization for Resource-limited Clients</a:t>
            </a:r>
            <a:endParaRPr lang="en-US" sz="2000" b="1" dirty="0">
              <a:latin typeface="NimbusRomNo9L-Regu"/>
            </a:endParaRPr>
          </a:p>
          <a:p>
            <a:pPr lvl="1">
              <a:buFont typeface="Wingdings" panose="05000000000000000000" pitchFamily="2" charset="2"/>
              <a:buChar char="Ø"/>
            </a:pPr>
            <a:r>
              <a:rPr lang="en-CA" sz="1600" dirty="0">
                <a:latin typeface="NimbusRomNo9L-Regu"/>
              </a:rPr>
              <a:t>Federated Learning (FL)</a:t>
            </a:r>
          </a:p>
          <a:p>
            <a:pPr lvl="1">
              <a:buFont typeface="Wingdings" panose="05000000000000000000" pitchFamily="2" charset="2"/>
              <a:buChar char="Ø"/>
            </a:pPr>
            <a:r>
              <a:rPr lang="en-CA" sz="1600" dirty="0">
                <a:latin typeface="NimbusRomNo9L-Regu"/>
              </a:rPr>
              <a:t>Reconsidering the Challenges in FL</a:t>
            </a:r>
          </a:p>
          <a:p>
            <a:pPr lvl="1">
              <a:buFont typeface="Wingdings" panose="05000000000000000000" pitchFamily="2" charset="2"/>
              <a:buChar char="Ø"/>
            </a:pPr>
            <a:r>
              <a:rPr lang="en-CA" sz="1600" dirty="0">
                <a:latin typeface="NimbusRomNo9L-Regu"/>
              </a:rPr>
              <a:t>Contrastive Learning</a:t>
            </a:r>
          </a:p>
          <a:p>
            <a:pPr lvl="1">
              <a:buFont typeface="Wingdings" panose="05000000000000000000" pitchFamily="2" charset="2"/>
              <a:buChar char="Ø"/>
            </a:pPr>
            <a:r>
              <a:rPr lang="en-CA" sz="1600" dirty="0">
                <a:latin typeface="NimbusRomNo9L-Regu"/>
              </a:rPr>
              <a:t>Modular Training vs. End-To-End Training</a:t>
            </a:r>
          </a:p>
          <a:p>
            <a:pPr lvl="1">
              <a:buFont typeface="Wingdings" panose="05000000000000000000" pitchFamily="2" charset="2"/>
              <a:buChar char="Ø"/>
            </a:pPr>
            <a:r>
              <a:rPr lang="en-CA" sz="1600" b="1" dirty="0">
                <a:solidFill>
                  <a:srgbClr val="FF0000"/>
                </a:solidFill>
                <a:latin typeface="NimbusRomNo9L-Regu"/>
              </a:rPr>
              <a:t>The Proposed Modular Federated Contrastive Learning</a:t>
            </a:r>
          </a:p>
          <a:p>
            <a:pPr lvl="1">
              <a:buFont typeface="Wingdings" panose="05000000000000000000" pitchFamily="2" charset="2"/>
              <a:buChar char="Ø"/>
            </a:pPr>
            <a:r>
              <a:rPr lang="en-US" sz="1600" dirty="0">
                <a:latin typeface="NimbusRomNo9L-Regu"/>
              </a:rPr>
              <a:t>Proposed Twin N</a:t>
            </a:r>
            <a:r>
              <a:rPr lang="en-CA" sz="1600" dirty="0" err="1">
                <a:latin typeface="NimbusRomNo9L-Regu"/>
              </a:rPr>
              <a:t>ormalization</a:t>
            </a:r>
            <a:r>
              <a:rPr lang="en-CA" sz="1600" dirty="0">
                <a:latin typeface="NimbusRomNo9L-Regu"/>
              </a:rPr>
              <a:t> Scheme</a:t>
            </a:r>
          </a:p>
          <a:p>
            <a:pPr lvl="1">
              <a:buFont typeface="Wingdings" panose="05000000000000000000" pitchFamily="2" charset="2"/>
              <a:buChar char="Ø"/>
            </a:pPr>
            <a:r>
              <a:rPr lang="en-US" sz="1600" dirty="0">
                <a:latin typeface="NimbusRomNo9L-Regu"/>
              </a:rPr>
              <a:t>The Main Advantages of the Proposed MFCL Scheme with TN</a:t>
            </a:r>
          </a:p>
          <a:p>
            <a:pPr lvl="1">
              <a:buFont typeface="Wingdings" panose="05000000000000000000" pitchFamily="2" charset="2"/>
              <a:buChar char="Ø"/>
            </a:pPr>
            <a:r>
              <a:rPr lang="en-US" sz="1600" dirty="0">
                <a:latin typeface="NimbusRomNo9L-Regu"/>
              </a:rPr>
              <a:t>Privacy Considerations</a:t>
            </a:r>
          </a:p>
          <a:p>
            <a:pPr lvl="1">
              <a:buFont typeface="Wingdings" panose="05000000000000000000" pitchFamily="2" charset="2"/>
              <a:buChar char="Ø"/>
            </a:pPr>
            <a:r>
              <a:rPr lang="en-US" sz="1600" dirty="0">
                <a:latin typeface="NimbusRomNo9L-Regu"/>
              </a:rPr>
              <a:t>Simulation Results</a:t>
            </a:r>
            <a:endParaRPr lang="en-CA" sz="1600" dirty="0">
              <a:latin typeface="NimbusRomNo9L-Regu"/>
            </a:endParaRPr>
          </a:p>
          <a:p>
            <a:pPr lvl="1">
              <a:buFont typeface="Wingdings" panose="05000000000000000000" pitchFamily="2" charset="2"/>
              <a:buChar char="Ø"/>
            </a:pPr>
            <a:endParaRPr lang="en-CA" sz="1600" dirty="0">
              <a:latin typeface="NimbusRomNo9L-Regu"/>
            </a:endParaRPr>
          </a:p>
          <a:p>
            <a:endParaRPr lang="en-CA" sz="1800" dirty="0">
              <a:latin typeface="NimbusRomNo9L-Regu"/>
            </a:endParaRPr>
          </a:p>
          <a:p>
            <a:pPr marL="0" indent="0">
              <a:buNone/>
            </a:pPr>
            <a:endParaRPr lang="en-US" sz="1800" dirty="0">
              <a:latin typeface="NimbusRomNo9L-Regu"/>
            </a:endParaRPr>
          </a:p>
          <a:p>
            <a:endParaRPr lang="en-CA" sz="1800" dirty="0">
              <a:latin typeface="NimbusRomNo9L-Regu"/>
            </a:endParaRPr>
          </a:p>
        </p:txBody>
      </p:sp>
      <p:sp>
        <p:nvSpPr>
          <p:cNvPr id="3" name="Title 2">
            <a:extLst>
              <a:ext uri="{FF2B5EF4-FFF2-40B4-BE49-F238E27FC236}">
                <a16:creationId xmlns:a16="http://schemas.microsoft.com/office/drawing/2014/main" id="{B057DA23-F8AA-4FAA-B0D0-89427E2F5914}"/>
              </a:ext>
            </a:extLst>
          </p:cNvPr>
          <p:cNvSpPr>
            <a:spLocks noGrp="1"/>
          </p:cNvSpPr>
          <p:nvPr>
            <p:ph type="title"/>
          </p:nvPr>
        </p:nvSpPr>
        <p:spPr/>
        <p:txBody>
          <a:bodyPr/>
          <a:lstStyle/>
          <a:p>
            <a:r>
              <a:rPr lang="en-CA" dirty="0"/>
              <a:t>Outlines</a:t>
            </a:r>
          </a:p>
        </p:txBody>
      </p:sp>
      <p:sp>
        <p:nvSpPr>
          <p:cNvPr id="4" name="Slide Number Placeholder 3">
            <a:extLst>
              <a:ext uri="{FF2B5EF4-FFF2-40B4-BE49-F238E27FC236}">
                <a16:creationId xmlns:a16="http://schemas.microsoft.com/office/drawing/2014/main" id="{3D2FDB8D-9667-4752-A05E-16BD2453A9C3}"/>
              </a:ext>
            </a:extLst>
          </p:cNvPr>
          <p:cNvSpPr>
            <a:spLocks noGrp="1"/>
          </p:cNvSpPr>
          <p:nvPr>
            <p:ph type="sldNum" sz="quarter" idx="12"/>
          </p:nvPr>
        </p:nvSpPr>
        <p:spPr/>
        <p:txBody>
          <a:bodyPr/>
          <a:lstStyle/>
          <a:p>
            <a:pPr>
              <a:defRPr/>
            </a:pPr>
            <a:fld id="{5BC7FEBF-A170-470C-A369-F0D066FB58E5}" type="slidenum">
              <a:rPr lang="en-US" smtClean="0"/>
              <a:pPr>
                <a:defRPr/>
              </a:pPr>
              <a:t>16</a:t>
            </a:fld>
            <a:endParaRPr lang="en-US" dirty="0"/>
          </a:p>
        </p:txBody>
      </p:sp>
      <p:pic>
        <p:nvPicPr>
          <p:cNvPr id="7" name="Audio 6">
            <a:hlinkClick r:id="" action="ppaction://media"/>
            <a:extLst>
              <a:ext uri="{FF2B5EF4-FFF2-40B4-BE49-F238E27FC236}">
                <a16:creationId xmlns:a16="http://schemas.microsoft.com/office/drawing/2014/main" id="{C144DB53-2664-E121-4151-607A7E70D0C2}"/>
              </a:ext>
            </a:extLst>
          </p:cNvPr>
          <p:cNvPicPr>
            <a:picLocks noChangeAspect="1"/>
          </p:cNvPicPr>
          <p:nvPr>
            <a:audioFile r:link="rId2"/>
            <p:extLst>
              <p:ext uri="{DAA4B4D4-6D71-4841-9C94-3DE7FCFB9230}">
                <p14:media xmlns:p14="http://schemas.microsoft.com/office/powerpoint/2010/main" r:embed="rId1"/>
              </p:ext>
            </p:extLst>
          </p:nvPr>
        </p:nvPicPr>
        <p:blipFill>
          <a:blip r:embed="rId5"/>
          <a:srcRect l="-203125" t="-203125" r="-203125" b="-203125"/>
          <a:stretch>
            <a:fillRect/>
          </a:stretch>
        </p:blipFill>
        <p:spPr>
          <a:xfrm>
            <a:off x="7004304" y="4718304"/>
            <a:ext cx="2057400" cy="2057400"/>
          </a:xfrm>
          <a:prstGeom prst="ellipse">
            <a:avLst/>
          </a:prstGeom>
        </p:spPr>
      </p:pic>
    </p:spTree>
    <p:extLst>
      <p:ext uri="{BB962C8B-B14F-4D97-AF65-F5344CB8AC3E}">
        <p14:creationId xmlns:p14="http://schemas.microsoft.com/office/powerpoint/2010/main" val="2473776046"/>
      </p:ext>
    </p:extLst>
  </p:cSld>
  <p:clrMapOvr>
    <a:masterClrMapping/>
  </p:clrMapOvr>
  <mc:AlternateContent xmlns:mc="http://schemas.openxmlformats.org/markup-compatibility/2006" xmlns:p14="http://schemas.microsoft.com/office/powerpoint/2010/main">
    <mc:Choice Requires="p14">
      <p:transition spd="slow" p14:dur="2000" advTm="9352"/>
    </mc:Choice>
    <mc:Fallback xmlns="">
      <p:transition spd="slow" advTm="935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7"/>
                </p:tgtEl>
              </p:cMediaNode>
            </p:audio>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6" descr="A diagram of a server&#10;&#10;Description automatically generated">
            <a:extLst>
              <a:ext uri="{FF2B5EF4-FFF2-40B4-BE49-F238E27FC236}">
                <a16:creationId xmlns:a16="http://schemas.microsoft.com/office/drawing/2014/main" id="{007D164D-EB56-DEBE-4171-1D4DFE2B9937}"/>
              </a:ext>
            </a:extLst>
          </p:cNvPr>
          <p:cNvPicPr>
            <a:picLocks noGrp="1" noChangeAspect="1"/>
          </p:cNvPicPr>
          <p:nvPr>
            <p:ph idx="1"/>
          </p:nvPr>
        </p:nvPicPr>
        <p:blipFill>
          <a:blip r:embed="rId4" cstate="print">
            <a:extLst>
              <a:ext uri="{28A0092B-C50C-407E-A947-70E740481C1C}">
                <a14:useLocalDpi xmlns:a14="http://schemas.microsoft.com/office/drawing/2010/main" val="0"/>
              </a:ext>
            </a:extLst>
          </a:blip>
          <a:stretch>
            <a:fillRect/>
          </a:stretch>
        </p:blipFill>
        <p:spPr>
          <a:xfrm>
            <a:off x="1145719" y="980728"/>
            <a:ext cx="6852562" cy="4143044"/>
          </a:xfrm>
        </p:spPr>
      </p:pic>
      <p:sp>
        <p:nvSpPr>
          <p:cNvPr id="3" name="Title 2">
            <a:extLst>
              <a:ext uri="{FF2B5EF4-FFF2-40B4-BE49-F238E27FC236}">
                <a16:creationId xmlns:a16="http://schemas.microsoft.com/office/drawing/2014/main" id="{AE440DA4-996A-8859-882D-99B5791B4365}"/>
              </a:ext>
            </a:extLst>
          </p:cNvPr>
          <p:cNvSpPr>
            <a:spLocks noGrp="1"/>
          </p:cNvSpPr>
          <p:nvPr>
            <p:ph type="title"/>
          </p:nvPr>
        </p:nvSpPr>
        <p:spPr/>
        <p:txBody>
          <a:bodyPr/>
          <a:lstStyle/>
          <a:p>
            <a:r>
              <a:rPr lang="en-US" dirty="0"/>
              <a:t>The Proposed Modular Training in the FL Setting</a:t>
            </a:r>
            <a:endParaRPr lang="en-CA" dirty="0"/>
          </a:p>
        </p:txBody>
      </p:sp>
      <p:sp>
        <p:nvSpPr>
          <p:cNvPr id="4" name="Slide Number Placeholder 3">
            <a:extLst>
              <a:ext uri="{FF2B5EF4-FFF2-40B4-BE49-F238E27FC236}">
                <a16:creationId xmlns:a16="http://schemas.microsoft.com/office/drawing/2014/main" id="{FA192E36-E852-DF15-0D28-A47C3C1DE734}"/>
              </a:ext>
            </a:extLst>
          </p:cNvPr>
          <p:cNvSpPr>
            <a:spLocks noGrp="1"/>
          </p:cNvSpPr>
          <p:nvPr>
            <p:ph type="sldNum" sz="quarter" idx="12"/>
          </p:nvPr>
        </p:nvSpPr>
        <p:spPr/>
        <p:txBody>
          <a:bodyPr/>
          <a:lstStyle/>
          <a:p>
            <a:pPr>
              <a:defRPr/>
            </a:pPr>
            <a:fld id="{5BC7FEBF-A170-470C-A369-F0D066FB58E5}" type="slidenum">
              <a:rPr lang="en-US" smtClean="0"/>
              <a:pPr>
                <a:defRPr/>
              </a:pPr>
              <a:t>17</a:t>
            </a:fld>
            <a:endParaRPr lang="en-US" dirty="0"/>
          </a:p>
        </p:txBody>
      </p:sp>
      <p:sp>
        <p:nvSpPr>
          <p:cNvPr id="5" name="Content Placeholder 4">
            <a:extLst>
              <a:ext uri="{FF2B5EF4-FFF2-40B4-BE49-F238E27FC236}">
                <a16:creationId xmlns:a16="http://schemas.microsoft.com/office/drawing/2014/main" id="{EE85CE63-AEC6-E8DE-3EB1-E08FD066B95C}"/>
              </a:ext>
            </a:extLst>
          </p:cNvPr>
          <p:cNvSpPr>
            <a:spLocks noGrp="1"/>
          </p:cNvSpPr>
          <p:nvPr>
            <p:ph sz="quarter" idx="13"/>
          </p:nvPr>
        </p:nvSpPr>
        <p:spPr/>
        <p:txBody>
          <a:bodyPr/>
          <a:lstStyle/>
          <a:p>
            <a:endParaRPr lang="en-CA"/>
          </a:p>
        </p:txBody>
      </p:sp>
      <p:sp>
        <p:nvSpPr>
          <p:cNvPr id="9" name="TextBox 8">
            <a:extLst>
              <a:ext uri="{FF2B5EF4-FFF2-40B4-BE49-F238E27FC236}">
                <a16:creationId xmlns:a16="http://schemas.microsoft.com/office/drawing/2014/main" id="{98D8C6AA-6094-4C25-307F-D725D917185B}"/>
              </a:ext>
            </a:extLst>
          </p:cNvPr>
          <p:cNvSpPr txBox="1"/>
          <p:nvPr/>
        </p:nvSpPr>
        <p:spPr>
          <a:xfrm>
            <a:off x="611560" y="5180760"/>
            <a:ext cx="8064896" cy="1015663"/>
          </a:xfrm>
          <a:prstGeom prst="rect">
            <a:avLst/>
          </a:prstGeom>
          <a:noFill/>
        </p:spPr>
        <p:txBody>
          <a:bodyPr wrap="square">
            <a:spAutoFit/>
          </a:bodyPr>
          <a:lstStyle/>
          <a:p>
            <a:pPr algn="just"/>
            <a:r>
              <a:rPr lang="en-CA" sz="1200" b="1" dirty="0"/>
              <a:t>Fig. 9: </a:t>
            </a:r>
            <a:r>
              <a:rPr lang="en-CA" sz="1200" dirty="0"/>
              <a:t>(a) Client module and decoder. Client m creates two augmented versions of each data sample and constructs contrastive client input mini-batches. (b) Training phase 1: Client modules/decoders are trained federally across clients through the </a:t>
            </a:r>
            <a:r>
              <a:rPr lang="en-CA" sz="1200" dirty="0" err="1"/>
              <a:t>gServer</a:t>
            </a:r>
            <a:r>
              <a:rPr lang="en-CA" sz="1200" dirty="0"/>
              <a:t>. (c) Training phase 2: Clients generate representations from the trained client module and send them to </a:t>
            </a:r>
            <a:r>
              <a:rPr lang="en-CA" sz="1200" dirty="0" err="1"/>
              <a:t>rServer</a:t>
            </a:r>
            <a:r>
              <a:rPr lang="en-CA" sz="1200" dirty="0"/>
              <a:t>. The </a:t>
            </a:r>
            <a:r>
              <a:rPr lang="en-CA" sz="1200" dirty="0" err="1"/>
              <a:t>rServer</a:t>
            </a:r>
            <a:r>
              <a:rPr lang="en-CA" sz="1200" dirty="0"/>
              <a:t> constructs minibatches from the received representations and updates its parameters by minimizing contrastive loss.</a:t>
            </a:r>
          </a:p>
        </p:txBody>
      </p:sp>
      <p:pic>
        <p:nvPicPr>
          <p:cNvPr id="25" name="Audio 24">
            <a:hlinkClick r:id="" action="ppaction://media"/>
            <a:extLst>
              <a:ext uri="{FF2B5EF4-FFF2-40B4-BE49-F238E27FC236}">
                <a16:creationId xmlns:a16="http://schemas.microsoft.com/office/drawing/2014/main" id="{3739EC0C-0505-FEDB-1A82-84EC5B61EC15}"/>
              </a:ext>
            </a:extLst>
          </p:cNvPr>
          <p:cNvPicPr>
            <a:picLocks noChangeAspect="1"/>
          </p:cNvPicPr>
          <p:nvPr>
            <a:audioFile r:link="rId2"/>
            <p:extLst>
              <p:ext uri="{DAA4B4D4-6D71-4841-9C94-3DE7FCFB9230}">
                <p14:media xmlns:p14="http://schemas.microsoft.com/office/powerpoint/2010/main" r:embed="rId1"/>
              </p:ext>
            </p:extLst>
          </p:nvPr>
        </p:nvPicPr>
        <p:blipFill>
          <a:blip r:embed="rId5"/>
          <a:srcRect l="-203125" t="-203125" r="-203125" b="-203125"/>
          <a:stretch>
            <a:fillRect/>
          </a:stretch>
        </p:blipFill>
        <p:spPr>
          <a:xfrm>
            <a:off x="7004304" y="4718304"/>
            <a:ext cx="2057400" cy="2057400"/>
          </a:xfrm>
          <a:prstGeom prst="ellipse">
            <a:avLst/>
          </a:prstGeom>
        </p:spPr>
      </p:pic>
    </p:spTree>
    <p:extLst>
      <p:ext uri="{BB962C8B-B14F-4D97-AF65-F5344CB8AC3E}">
        <p14:creationId xmlns:p14="http://schemas.microsoft.com/office/powerpoint/2010/main" val="4195649370"/>
      </p:ext>
    </p:extLst>
  </p:cSld>
  <p:clrMapOvr>
    <a:masterClrMapping/>
  </p:clrMapOvr>
  <mc:AlternateContent xmlns:mc="http://schemas.openxmlformats.org/markup-compatibility/2006" xmlns:p14="http://schemas.microsoft.com/office/powerpoint/2010/main">
    <mc:Choice Requires="p14">
      <p:transition spd="slow" p14:dur="2000" advTm="154603"/>
    </mc:Choice>
    <mc:Fallback xmlns="">
      <p:transition spd="slow" advTm="15460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5"/>
                </p:tgtEl>
              </p:cMediaNode>
            </p:audio>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4016738-F7DA-430B-A7AF-438247842B7E}"/>
              </a:ext>
            </a:extLst>
          </p:cNvPr>
          <p:cNvSpPr>
            <a:spLocks noGrp="1"/>
          </p:cNvSpPr>
          <p:nvPr>
            <p:ph idx="1"/>
          </p:nvPr>
        </p:nvSpPr>
        <p:spPr>
          <a:xfrm>
            <a:off x="304800" y="889917"/>
            <a:ext cx="8382000" cy="5602958"/>
          </a:xfrm>
        </p:spPr>
        <p:txBody>
          <a:bodyPr/>
          <a:lstStyle/>
          <a:p>
            <a:pPr algn="just">
              <a:buFont typeface="Wingdings" panose="05000000000000000000" pitchFamily="2" charset="2"/>
              <a:buChar char="v"/>
            </a:pPr>
            <a:r>
              <a:rPr lang="en-US" sz="2000" b="1" dirty="0">
                <a:latin typeface="NimbusRomNo9L-Regu"/>
              </a:rPr>
              <a:t>Modular Federated Contrastive Learning </a:t>
            </a:r>
            <a:r>
              <a:rPr lang="en-US" sz="2000" b="1" dirty="0">
                <a:latin typeface="NimbusRomNo9L-Regu"/>
                <a:cs typeface="+mn-cs"/>
              </a:rPr>
              <a:t>with Twin Normalization for Resource-limited Clients</a:t>
            </a:r>
            <a:endParaRPr lang="en-US" sz="2000" b="1" dirty="0">
              <a:latin typeface="NimbusRomNo9L-Regu"/>
            </a:endParaRPr>
          </a:p>
          <a:p>
            <a:pPr lvl="1">
              <a:buFont typeface="Wingdings" panose="05000000000000000000" pitchFamily="2" charset="2"/>
              <a:buChar char="Ø"/>
            </a:pPr>
            <a:r>
              <a:rPr lang="en-CA" sz="1600" dirty="0">
                <a:latin typeface="NimbusRomNo9L-Regu"/>
              </a:rPr>
              <a:t>Federated Learning (FL)</a:t>
            </a:r>
          </a:p>
          <a:p>
            <a:pPr lvl="1">
              <a:buFont typeface="Wingdings" panose="05000000000000000000" pitchFamily="2" charset="2"/>
              <a:buChar char="Ø"/>
            </a:pPr>
            <a:r>
              <a:rPr lang="en-CA" sz="1600" dirty="0">
                <a:latin typeface="NimbusRomNo9L-Regu"/>
              </a:rPr>
              <a:t>Reconsidering the Challenges in FL</a:t>
            </a:r>
          </a:p>
          <a:p>
            <a:pPr lvl="1">
              <a:buFont typeface="Wingdings" panose="05000000000000000000" pitchFamily="2" charset="2"/>
              <a:buChar char="Ø"/>
            </a:pPr>
            <a:r>
              <a:rPr lang="en-CA" sz="1600" dirty="0">
                <a:latin typeface="NimbusRomNo9L-Regu"/>
              </a:rPr>
              <a:t>Contrastive Learning</a:t>
            </a:r>
          </a:p>
          <a:p>
            <a:pPr lvl="1">
              <a:buFont typeface="Wingdings" panose="05000000000000000000" pitchFamily="2" charset="2"/>
              <a:buChar char="Ø"/>
            </a:pPr>
            <a:r>
              <a:rPr lang="en-CA" sz="1600" dirty="0">
                <a:latin typeface="NimbusRomNo9L-Regu"/>
              </a:rPr>
              <a:t>Modular Training vs. End-To-End Training</a:t>
            </a:r>
          </a:p>
          <a:p>
            <a:pPr lvl="1">
              <a:buFont typeface="Wingdings" panose="05000000000000000000" pitchFamily="2" charset="2"/>
              <a:buChar char="Ø"/>
            </a:pPr>
            <a:r>
              <a:rPr lang="en-CA" sz="1600" dirty="0">
                <a:latin typeface="NimbusRomNo9L-Regu"/>
              </a:rPr>
              <a:t>The Proposed Modular Federated Contrastive Learning</a:t>
            </a:r>
          </a:p>
          <a:p>
            <a:pPr lvl="1">
              <a:buFont typeface="Wingdings" panose="05000000000000000000" pitchFamily="2" charset="2"/>
              <a:buChar char="Ø"/>
            </a:pPr>
            <a:r>
              <a:rPr lang="en-US" sz="1600" b="1" dirty="0">
                <a:solidFill>
                  <a:srgbClr val="FF0000"/>
                </a:solidFill>
                <a:latin typeface="NimbusRomNo9L-Regu"/>
              </a:rPr>
              <a:t>Proposed Twin N</a:t>
            </a:r>
            <a:r>
              <a:rPr lang="en-CA" sz="1600" b="1" dirty="0" err="1">
                <a:solidFill>
                  <a:srgbClr val="FF0000"/>
                </a:solidFill>
                <a:latin typeface="NimbusRomNo9L-Regu"/>
              </a:rPr>
              <a:t>ormalization</a:t>
            </a:r>
            <a:r>
              <a:rPr lang="en-CA" sz="1600" b="1" dirty="0">
                <a:solidFill>
                  <a:srgbClr val="FF0000"/>
                </a:solidFill>
                <a:latin typeface="NimbusRomNo9L-Regu"/>
              </a:rPr>
              <a:t> Scheme</a:t>
            </a:r>
          </a:p>
          <a:p>
            <a:pPr lvl="1">
              <a:buFont typeface="Wingdings" panose="05000000000000000000" pitchFamily="2" charset="2"/>
              <a:buChar char="Ø"/>
            </a:pPr>
            <a:r>
              <a:rPr lang="en-US" sz="1600" dirty="0">
                <a:latin typeface="NimbusRomNo9L-Regu"/>
              </a:rPr>
              <a:t>The Main Advantages of the Proposed MFCL Scheme with TN</a:t>
            </a:r>
          </a:p>
          <a:p>
            <a:pPr lvl="1">
              <a:buFont typeface="Wingdings" panose="05000000000000000000" pitchFamily="2" charset="2"/>
              <a:buChar char="Ø"/>
            </a:pPr>
            <a:r>
              <a:rPr lang="en-US" sz="1600" dirty="0">
                <a:latin typeface="NimbusRomNo9L-Regu"/>
              </a:rPr>
              <a:t>Privacy Considerations</a:t>
            </a:r>
          </a:p>
          <a:p>
            <a:pPr lvl="1">
              <a:buFont typeface="Wingdings" panose="05000000000000000000" pitchFamily="2" charset="2"/>
              <a:buChar char="Ø"/>
            </a:pPr>
            <a:r>
              <a:rPr lang="en-US" sz="1600" dirty="0">
                <a:latin typeface="NimbusRomNo9L-Regu"/>
              </a:rPr>
              <a:t>Simulation Results</a:t>
            </a:r>
            <a:endParaRPr lang="en-CA" sz="1600" dirty="0">
              <a:latin typeface="NimbusRomNo9L-Regu"/>
            </a:endParaRPr>
          </a:p>
          <a:p>
            <a:pPr lvl="1">
              <a:buFont typeface="Wingdings" panose="05000000000000000000" pitchFamily="2" charset="2"/>
              <a:buChar char="Ø"/>
            </a:pPr>
            <a:endParaRPr lang="en-CA" sz="1600" dirty="0">
              <a:latin typeface="NimbusRomNo9L-Regu"/>
            </a:endParaRPr>
          </a:p>
          <a:p>
            <a:endParaRPr lang="en-CA" sz="1800" dirty="0">
              <a:latin typeface="NimbusRomNo9L-Regu"/>
            </a:endParaRPr>
          </a:p>
          <a:p>
            <a:pPr marL="0" indent="0">
              <a:buNone/>
            </a:pPr>
            <a:endParaRPr lang="en-US" sz="1800" dirty="0">
              <a:latin typeface="NimbusRomNo9L-Regu"/>
            </a:endParaRPr>
          </a:p>
          <a:p>
            <a:endParaRPr lang="en-CA" sz="1800" dirty="0">
              <a:latin typeface="NimbusRomNo9L-Regu"/>
            </a:endParaRPr>
          </a:p>
        </p:txBody>
      </p:sp>
      <p:sp>
        <p:nvSpPr>
          <p:cNvPr id="3" name="Title 2">
            <a:extLst>
              <a:ext uri="{FF2B5EF4-FFF2-40B4-BE49-F238E27FC236}">
                <a16:creationId xmlns:a16="http://schemas.microsoft.com/office/drawing/2014/main" id="{B057DA23-F8AA-4FAA-B0D0-89427E2F5914}"/>
              </a:ext>
            </a:extLst>
          </p:cNvPr>
          <p:cNvSpPr>
            <a:spLocks noGrp="1"/>
          </p:cNvSpPr>
          <p:nvPr>
            <p:ph type="title"/>
          </p:nvPr>
        </p:nvSpPr>
        <p:spPr/>
        <p:txBody>
          <a:bodyPr/>
          <a:lstStyle/>
          <a:p>
            <a:r>
              <a:rPr lang="en-CA" dirty="0"/>
              <a:t>Outlines</a:t>
            </a:r>
          </a:p>
        </p:txBody>
      </p:sp>
      <p:sp>
        <p:nvSpPr>
          <p:cNvPr id="4" name="Slide Number Placeholder 3">
            <a:extLst>
              <a:ext uri="{FF2B5EF4-FFF2-40B4-BE49-F238E27FC236}">
                <a16:creationId xmlns:a16="http://schemas.microsoft.com/office/drawing/2014/main" id="{3D2FDB8D-9667-4752-A05E-16BD2453A9C3}"/>
              </a:ext>
            </a:extLst>
          </p:cNvPr>
          <p:cNvSpPr>
            <a:spLocks noGrp="1"/>
          </p:cNvSpPr>
          <p:nvPr>
            <p:ph type="sldNum" sz="quarter" idx="12"/>
          </p:nvPr>
        </p:nvSpPr>
        <p:spPr/>
        <p:txBody>
          <a:bodyPr/>
          <a:lstStyle/>
          <a:p>
            <a:pPr>
              <a:defRPr/>
            </a:pPr>
            <a:fld id="{5BC7FEBF-A170-470C-A369-F0D066FB58E5}" type="slidenum">
              <a:rPr lang="en-US" smtClean="0"/>
              <a:pPr>
                <a:defRPr/>
              </a:pPr>
              <a:t>18</a:t>
            </a:fld>
            <a:endParaRPr lang="en-US" dirty="0"/>
          </a:p>
        </p:txBody>
      </p:sp>
      <p:pic>
        <p:nvPicPr>
          <p:cNvPr id="18" name="Audio 17">
            <a:hlinkClick r:id="" action="ppaction://media"/>
            <a:extLst>
              <a:ext uri="{FF2B5EF4-FFF2-40B4-BE49-F238E27FC236}">
                <a16:creationId xmlns:a16="http://schemas.microsoft.com/office/drawing/2014/main" id="{AE1CE2DB-0C11-7095-E3FF-8866463FFBC7}"/>
              </a:ext>
            </a:extLst>
          </p:cNvPr>
          <p:cNvPicPr>
            <a:picLocks noChangeAspect="1"/>
          </p:cNvPicPr>
          <p:nvPr>
            <a:audioFile r:link="rId2"/>
            <p:extLst>
              <p:ext uri="{DAA4B4D4-6D71-4841-9C94-3DE7FCFB9230}">
                <p14:media xmlns:p14="http://schemas.microsoft.com/office/powerpoint/2010/main" r:embed="rId1"/>
              </p:ext>
            </p:extLst>
          </p:nvPr>
        </p:nvPicPr>
        <p:blipFill>
          <a:blip r:embed="rId5"/>
          <a:srcRect l="-203125" t="-203125" r="-203125" b="-203125"/>
          <a:stretch>
            <a:fillRect/>
          </a:stretch>
        </p:blipFill>
        <p:spPr>
          <a:xfrm>
            <a:off x="7004304" y="4718304"/>
            <a:ext cx="2057400" cy="2057400"/>
          </a:xfrm>
          <a:prstGeom prst="ellipse">
            <a:avLst/>
          </a:prstGeom>
        </p:spPr>
      </p:pic>
    </p:spTree>
    <p:extLst>
      <p:ext uri="{BB962C8B-B14F-4D97-AF65-F5344CB8AC3E}">
        <p14:creationId xmlns:p14="http://schemas.microsoft.com/office/powerpoint/2010/main" val="3942977291"/>
      </p:ext>
    </p:extLst>
  </p:cSld>
  <p:clrMapOvr>
    <a:masterClrMapping/>
  </p:clrMapOvr>
  <mc:AlternateContent xmlns:mc="http://schemas.openxmlformats.org/markup-compatibility/2006" xmlns:p14="http://schemas.microsoft.com/office/powerpoint/2010/main">
    <mc:Choice Requires="p14">
      <p:transition spd="slow" p14:dur="2000" advTm="26531"/>
    </mc:Choice>
    <mc:Fallback xmlns="">
      <p:transition spd="slow" advTm="2653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8"/>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8"/>
                </p:tgtEl>
              </p:cMediaNode>
            </p:audio>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3449C3C-127C-45C2-BD2E-97BAA6FAB898}"/>
              </a:ext>
            </a:extLst>
          </p:cNvPr>
          <p:cNvSpPr>
            <a:spLocks noGrp="1"/>
          </p:cNvSpPr>
          <p:nvPr>
            <p:ph idx="1"/>
          </p:nvPr>
        </p:nvSpPr>
        <p:spPr>
          <a:xfrm>
            <a:off x="304800" y="836712"/>
            <a:ext cx="8382000" cy="5059363"/>
          </a:xfrm>
        </p:spPr>
        <p:txBody>
          <a:bodyPr/>
          <a:lstStyle/>
          <a:p>
            <a:pPr algn="just"/>
            <a:r>
              <a:rPr lang="en-US" sz="1800" dirty="0"/>
              <a:t>In the course of training neural networks, the distribution of each layer’s outputs changes as the parameters of the layers change. Properly normalizing the input to each layer of the network can boost the performance.</a:t>
            </a:r>
          </a:p>
          <a:p>
            <a:pPr algn="just"/>
            <a:r>
              <a:rPr lang="en-US" sz="1800" dirty="0"/>
              <a:t> </a:t>
            </a:r>
          </a:p>
          <a:p>
            <a:pPr algn="just"/>
            <a:r>
              <a:rPr lang="en-US" sz="1800" dirty="0"/>
              <a:t> If the training data were CB (for each client) and homogeneous (across the clients), we could simply use Batch Normalization (BN) [2] in the autoencoders for normalizing the layer’s outputs.</a:t>
            </a:r>
          </a:p>
          <a:p>
            <a:pPr algn="just"/>
            <a:r>
              <a:rPr lang="en-US" sz="1800" dirty="0"/>
              <a:t> </a:t>
            </a:r>
          </a:p>
        </p:txBody>
      </p:sp>
      <p:sp>
        <p:nvSpPr>
          <p:cNvPr id="3" name="Title 2">
            <a:extLst>
              <a:ext uri="{FF2B5EF4-FFF2-40B4-BE49-F238E27FC236}">
                <a16:creationId xmlns:a16="http://schemas.microsoft.com/office/drawing/2014/main" id="{8DB134FE-06DB-41BD-BCE9-B9562B7DA8D1}"/>
              </a:ext>
            </a:extLst>
          </p:cNvPr>
          <p:cNvSpPr>
            <a:spLocks noGrp="1"/>
          </p:cNvSpPr>
          <p:nvPr>
            <p:ph type="title"/>
          </p:nvPr>
        </p:nvSpPr>
        <p:spPr>
          <a:xfrm>
            <a:off x="-252536" y="0"/>
            <a:ext cx="10657184" cy="762000"/>
          </a:xfrm>
        </p:spPr>
        <p:txBody>
          <a:bodyPr/>
          <a:lstStyle/>
          <a:p>
            <a:r>
              <a:rPr lang="en-US" sz="3000" dirty="0"/>
              <a:t>Different Normalization Techniques: Batch Normalization</a:t>
            </a:r>
            <a:endParaRPr lang="en-CA" sz="3000" dirty="0"/>
          </a:p>
        </p:txBody>
      </p:sp>
      <p:sp>
        <p:nvSpPr>
          <p:cNvPr id="4" name="Slide Number Placeholder 3">
            <a:extLst>
              <a:ext uri="{FF2B5EF4-FFF2-40B4-BE49-F238E27FC236}">
                <a16:creationId xmlns:a16="http://schemas.microsoft.com/office/drawing/2014/main" id="{6F760EE1-5388-48C0-81CA-95D946E3E04B}"/>
              </a:ext>
            </a:extLst>
          </p:cNvPr>
          <p:cNvSpPr>
            <a:spLocks noGrp="1"/>
          </p:cNvSpPr>
          <p:nvPr>
            <p:ph type="sldNum" sz="quarter" idx="12"/>
          </p:nvPr>
        </p:nvSpPr>
        <p:spPr/>
        <p:txBody>
          <a:bodyPr/>
          <a:lstStyle/>
          <a:p>
            <a:pPr>
              <a:defRPr/>
            </a:pPr>
            <a:fld id="{5BC7FEBF-A170-470C-A369-F0D066FB58E5}" type="slidenum">
              <a:rPr lang="en-US" smtClean="0"/>
              <a:pPr>
                <a:defRPr/>
              </a:pPr>
              <a:t>19</a:t>
            </a:fld>
            <a:endParaRPr lang="en-US" dirty="0"/>
          </a:p>
        </p:txBody>
      </p:sp>
      <p:sp>
        <p:nvSpPr>
          <p:cNvPr id="7" name="Rectangle 6">
            <a:extLst>
              <a:ext uri="{FF2B5EF4-FFF2-40B4-BE49-F238E27FC236}">
                <a16:creationId xmlns:a16="http://schemas.microsoft.com/office/drawing/2014/main" id="{A75A0B2D-16B3-4FDB-9A31-4D47305072DE}"/>
              </a:ext>
            </a:extLst>
          </p:cNvPr>
          <p:cNvSpPr/>
          <p:nvPr/>
        </p:nvSpPr>
        <p:spPr>
          <a:xfrm>
            <a:off x="5004048" y="5229200"/>
            <a:ext cx="3935214" cy="1200329"/>
          </a:xfrm>
          <a:prstGeom prst="rect">
            <a:avLst/>
          </a:prstGeom>
        </p:spPr>
        <p:txBody>
          <a:bodyPr wrap="square">
            <a:spAutoFit/>
          </a:bodyPr>
          <a:lstStyle/>
          <a:p>
            <a:pPr algn="just"/>
            <a:r>
              <a:rPr lang="en-CA" sz="1200" b="1" dirty="0"/>
              <a:t>Fig. 10</a:t>
            </a:r>
            <a:r>
              <a:rPr lang="en-CA" sz="1200" dirty="0"/>
              <a:t>: </a:t>
            </a:r>
            <a:r>
              <a:rPr lang="en-US" sz="1200" dirty="0"/>
              <a:t>Batch Normalization. The x-axis, denoted by 2K, represents the elements of each contrastive client mini-batch, composed of two augmented views of the same image. The y-axis, denoted by C, represents the channels and the z-axis, denoted by (X, Y), represents the spatial axes of images’ pixels.</a:t>
            </a:r>
            <a:endParaRPr lang="en-CA" sz="1200" dirty="0"/>
          </a:p>
        </p:txBody>
      </p:sp>
      <p:pic>
        <p:nvPicPr>
          <p:cNvPr id="9" name="Picture 8">
            <a:extLst>
              <a:ext uri="{FF2B5EF4-FFF2-40B4-BE49-F238E27FC236}">
                <a16:creationId xmlns:a16="http://schemas.microsoft.com/office/drawing/2014/main" id="{C3CEFDB9-5F97-4A1B-A5C0-C346A4622AA0}"/>
              </a:ext>
            </a:extLst>
          </p:cNvPr>
          <p:cNvPicPr>
            <a:picLocks noChangeAspect="1"/>
          </p:cNvPicPr>
          <p:nvPr/>
        </p:nvPicPr>
        <p:blipFill>
          <a:blip r:embed="rId5"/>
          <a:srcRect r="66917"/>
          <a:stretch/>
        </p:blipFill>
        <p:spPr>
          <a:xfrm>
            <a:off x="5783523" y="2982795"/>
            <a:ext cx="2376264" cy="2238687"/>
          </a:xfrm>
          <a:prstGeom prst="rect">
            <a:avLst/>
          </a:prstGeom>
        </p:spPr>
      </p:pic>
      <p:sp>
        <p:nvSpPr>
          <p:cNvPr id="10" name="TextBox 9">
            <a:extLst>
              <a:ext uri="{FF2B5EF4-FFF2-40B4-BE49-F238E27FC236}">
                <a16:creationId xmlns:a16="http://schemas.microsoft.com/office/drawing/2014/main" id="{05730E8F-E079-499C-6753-92D2C946088E}"/>
              </a:ext>
            </a:extLst>
          </p:cNvPr>
          <p:cNvSpPr txBox="1"/>
          <p:nvPr/>
        </p:nvSpPr>
        <p:spPr>
          <a:xfrm>
            <a:off x="683568" y="2996952"/>
            <a:ext cx="4625162" cy="2308324"/>
          </a:xfrm>
          <a:prstGeom prst="rect">
            <a:avLst/>
          </a:prstGeom>
          <a:noFill/>
        </p:spPr>
        <p:txBody>
          <a:bodyPr wrap="square">
            <a:spAutoFit/>
          </a:bodyPr>
          <a:lstStyle/>
          <a:p>
            <a:pPr algn="just"/>
            <a:r>
              <a:rPr lang="en-US" sz="1800" dirty="0"/>
              <a:t>BN works well in contrastive learning </a:t>
            </a:r>
            <a:r>
              <a:rPr lang="en-US" sz="1800" b="1" dirty="0"/>
              <a:t>when the client mini-batch is large and balanced </a:t>
            </a:r>
            <a:r>
              <a:rPr lang="en-US" sz="1800" dirty="0"/>
              <a:t>(this is the case for the contrastive mini-batch at the server). However, when the mini-batch size becomes smaller and/or the data of mini-batch is CIB, BN’s estimation of batch statistics is biased and inaccurate. </a:t>
            </a:r>
          </a:p>
        </p:txBody>
      </p:sp>
      <p:pic>
        <p:nvPicPr>
          <p:cNvPr id="22" name="Audio 21">
            <a:hlinkClick r:id="" action="ppaction://media"/>
            <a:extLst>
              <a:ext uri="{FF2B5EF4-FFF2-40B4-BE49-F238E27FC236}">
                <a16:creationId xmlns:a16="http://schemas.microsoft.com/office/drawing/2014/main" id="{126A219C-3597-C4B5-ABA2-9140C2FCDFBE}"/>
              </a:ext>
            </a:extLst>
          </p:cNvPr>
          <p:cNvPicPr>
            <a:picLocks noChangeAspect="1"/>
          </p:cNvPicPr>
          <p:nvPr>
            <a:audioFile r:link="rId2"/>
            <p:extLst>
              <p:ext uri="{DAA4B4D4-6D71-4841-9C94-3DE7FCFB9230}">
                <p14:media xmlns:p14="http://schemas.microsoft.com/office/powerpoint/2010/main" r:embed="rId1"/>
              </p:ext>
            </p:extLst>
          </p:nvPr>
        </p:nvPicPr>
        <p:blipFill>
          <a:blip r:embed="rId6"/>
          <a:srcRect l="-203125" t="-203125" r="-203125" b="-203125"/>
          <a:stretch>
            <a:fillRect/>
          </a:stretch>
        </p:blipFill>
        <p:spPr>
          <a:xfrm>
            <a:off x="7004304" y="4718304"/>
            <a:ext cx="2057400" cy="2057400"/>
          </a:xfrm>
          <a:prstGeom prst="ellipse">
            <a:avLst/>
          </a:prstGeom>
        </p:spPr>
      </p:pic>
    </p:spTree>
    <p:extLst>
      <p:ext uri="{BB962C8B-B14F-4D97-AF65-F5344CB8AC3E}">
        <p14:creationId xmlns:p14="http://schemas.microsoft.com/office/powerpoint/2010/main" val="4200165779"/>
      </p:ext>
    </p:extLst>
  </p:cSld>
  <p:clrMapOvr>
    <a:masterClrMapping/>
  </p:clrMapOvr>
  <mc:AlternateContent xmlns:mc="http://schemas.openxmlformats.org/markup-compatibility/2006" xmlns:p14="http://schemas.microsoft.com/office/powerpoint/2010/main">
    <mc:Choice Requires="p14">
      <p:transition spd="slow" p14:dur="2000" advTm="68181"/>
    </mc:Choice>
    <mc:Fallback xmlns="">
      <p:transition spd="slow" advTm="6818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2"/>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4016738-F7DA-430B-A7AF-438247842B7E}"/>
              </a:ext>
            </a:extLst>
          </p:cNvPr>
          <p:cNvSpPr>
            <a:spLocks noGrp="1"/>
          </p:cNvSpPr>
          <p:nvPr>
            <p:ph idx="1"/>
          </p:nvPr>
        </p:nvSpPr>
        <p:spPr>
          <a:xfrm>
            <a:off x="304800" y="889917"/>
            <a:ext cx="8382000" cy="5602958"/>
          </a:xfrm>
        </p:spPr>
        <p:txBody>
          <a:bodyPr/>
          <a:lstStyle/>
          <a:p>
            <a:pPr algn="just">
              <a:buFont typeface="Wingdings" panose="05000000000000000000" pitchFamily="2" charset="2"/>
              <a:buChar char="v"/>
            </a:pPr>
            <a:r>
              <a:rPr lang="en-US" sz="2000" b="1" dirty="0">
                <a:latin typeface="NimbusRomNo9L-Regu"/>
              </a:rPr>
              <a:t>Modular Federated Contrastive Learning </a:t>
            </a:r>
            <a:r>
              <a:rPr lang="en-US" sz="2000" b="1" dirty="0">
                <a:latin typeface="NimbusRomNo9L-Regu"/>
                <a:cs typeface="+mn-cs"/>
              </a:rPr>
              <a:t>with Twin Normalization for Resource-limited Clients</a:t>
            </a:r>
            <a:endParaRPr lang="en-US" sz="2000" b="1" dirty="0">
              <a:latin typeface="NimbusRomNo9L-Regu"/>
            </a:endParaRPr>
          </a:p>
          <a:p>
            <a:pPr lvl="1">
              <a:buFont typeface="Wingdings" panose="05000000000000000000" pitchFamily="2" charset="2"/>
              <a:buChar char="Ø"/>
            </a:pPr>
            <a:r>
              <a:rPr lang="en-CA" sz="1600" dirty="0">
                <a:latin typeface="NimbusRomNo9L-Regu"/>
              </a:rPr>
              <a:t>Federated Learning (FL)</a:t>
            </a:r>
          </a:p>
          <a:p>
            <a:pPr lvl="1">
              <a:buFont typeface="Wingdings" panose="05000000000000000000" pitchFamily="2" charset="2"/>
              <a:buChar char="Ø"/>
            </a:pPr>
            <a:r>
              <a:rPr lang="en-CA" sz="1600" dirty="0">
                <a:latin typeface="NimbusRomNo9L-Regu"/>
              </a:rPr>
              <a:t>Reconsidering the Challenges in FL</a:t>
            </a:r>
          </a:p>
          <a:p>
            <a:pPr lvl="1">
              <a:buFont typeface="Wingdings" panose="05000000000000000000" pitchFamily="2" charset="2"/>
              <a:buChar char="Ø"/>
            </a:pPr>
            <a:r>
              <a:rPr lang="en-CA" sz="1600" dirty="0">
                <a:latin typeface="NimbusRomNo9L-Regu"/>
              </a:rPr>
              <a:t>Contrastive Learning</a:t>
            </a:r>
          </a:p>
          <a:p>
            <a:pPr lvl="1">
              <a:buFont typeface="Wingdings" panose="05000000000000000000" pitchFamily="2" charset="2"/>
              <a:buChar char="Ø"/>
            </a:pPr>
            <a:r>
              <a:rPr lang="en-CA" sz="1600" dirty="0">
                <a:latin typeface="NimbusRomNo9L-Regu"/>
              </a:rPr>
              <a:t>Modular Training vs. End-To-End Training</a:t>
            </a:r>
          </a:p>
          <a:p>
            <a:pPr lvl="1">
              <a:buFont typeface="Wingdings" panose="05000000000000000000" pitchFamily="2" charset="2"/>
              <a:buChar char="Ø"/>
            </a:pPr>
            <a:r>
              <a:rPr lang="en-CA" sz="1600" dirty="0">
                <a:latin typeface="NimbusRomNo9L-Regu"/>
              </a:rPr>
              <a:t>The Proposed Modular Federated Contrastive Learning</a:t>
            </a:r>
          </a:p>
          <a:p>
            <a:pPr lvl="1">
              <a:buFont typeface="Wingdings" panose="05000000000000000000" pitchFamily="2" charset="2"/>
              <a:buChar char="Ø"/>
            </a:pPr>
            <a:r>
              <a:rPr lang="en-US" sz="1600" dirty="0">
                <a:latin typeface="NimbusRomNo9L-Regu"/>
              </a:rPr>
              <a:t>Proposed Twin N</a:t>
            </a:r>
            <a:r>
              <a:rPr lang="en-CA" sz="1600" dirty="0" err="1">
                <a:latin typeface="NimbusRomNo9L-Regu"/>
              </a:rPr>
              <a:t>ormalization</a:t>
            </a:r>
            <a:r>
              <a:rPr lang="en-CA" sz="1600" dirty="0">
                <a:latin typeface="NimbusRomNo9L-Regu"/>
              </a:rPr>
              <a:t> Scheme</a:t>
            </a:r>
          </a:p>
          <a:p>
            <a:pPr lvl="1">
              <a:buFont typeface="Wingdings" panose="05000000000000000000" pitchFamily="2" charset="2"/>
              <a:buChar char="Ø"/>
            </a:pPr>
            <a:r>
              <a:rPr lang="en-US" sz="1600" dirty="0">
                <a:latin typeface="NimbusRomNo9L-Regu"/>
              </a:rPr>
              <a:t>The Main Advantages of the Proposed MFCL Scheme with TN</a:t>
            </a:r>
          </a:p>
          <a:p>
            <a:pPr lvl="1">
              <a:buFont typeface="Wingdings" panose="05000000000000000000" pitchFamily="2" charset="2"/>
              <a:buChar char="Ø"/>
            </a:pPr>
            <a:r>
              <a:rPr lang="en-US" sz="1600" dirty="0">
                <a:latin typeface="NimbusRomNo9L-Regu"/>
              </a:rPr>
              <a:t>Privacy Considerations</a:t>
            </a:r>
          </a:p>
          <a:p>
            <a:pPr lvl="1">
              <a:buFont typeface="Wingdings" panose="05000000000000000000" pitchFamily="2" charset="2"/>
              <a:buChar char="Ø"/>
            </a:pPr>
            <a:r>
              <a:rPr lang="en-US" sz="1600" dirty="0">
                <a:latin typeface="NimbusRomNo9L-Regu"/>
              </a:rPr>
              <a:t>Simulation Results</a:t>
            </a:r>
            <a:endParaRPr lang="en-CA" sz="1600" dirty="0">
              <a:latin typeface="NimbusRomNo9L-Regu"/>
            </a:endParaRPr>
          </a:p>
          <a:p>
            <a:pPr lvl="1">
              <a:buFont typeface="Wingdings" panose="05000000000000000000" pitchFamily="2" charset="2"/>
              <a:buChar char="Ø"/>
            </a:pPr>
            <a:endParaRPr lang="en-CA" sz="1600" dirty="0">
              <a:latin typeface="NimbusRomNo9L-Regu"/>
            </a:endParaRPr>
          </a:p>
          <a:p>
            <a:endParaRPr lang="en-CA" sz="1800" dirty="0">
              <a:latin typeface="NimbusRomNo9L-Regu"/>
            </a:endParaRPr>
          </a:p>
          <a:p>
            <a:pPr marL="0" indent="0">
              <a:buNone/>
            </a:pPr>
            <a:endParaRPr lang="en-US" sz="1800" dirty="0">
              <a:latin typeface="NimbusRomNo9L-Regu"/>
            </a:endParaRPr>
          </a:p>
          <a:p>
            <a:endParaRPr lang="en-CA" sz="1800" dirty="0">
              <a:latin typeface="NimbusRomNo9L-Regu"/>
            </a:endParaRPr>
          </a:p>
        </p:txBody>
      </p:sp>
      <p:sp>
        <p:nvSpPr>
          <p:cNvPr id="3" name="Title 2">
            <a:extLst>
              <a:ext uri="{FF2B5EF4-FFF2-40B4-BE49-F238E27FC236}">
                <a16:creationId xmlns:a16="http://schemas.microsoft.com/office/drawing/2014/main" id="{B057DA23-F8AA-4FAA-B0D0-89427E2F5914}"/>
              </a:ext>
            </a:extLst>
          </p:cNvPr>
          <p:cNvSpPr>
            <a:spLocks noGrp="1"/>
          </p:cNvSpPr>
          <p:nvPr>
            <p:ph type="title"/>
          </p:nvPr>
        </p:nvSpPr>
        <p:spPr/>
        <p:txBody>
          <a:bodyPr/>
          <a:lstStyle/>
          <a:p>
            <a:r>
              <a:rPr lang="en-CA" dirty="0"/>
              <a:t>Outlines</a:t>
            </a:r>
          </a:p>
        </p:txBody>
      </p:sp>
      <p:sp>
        <p:nvSpPr>
          <p:cNvPr id="4" name="Slide Number Placeholder 3">
            <a:extLst>
              <a:ext uri="{FF2B5EF4-FFF2-40B4-BE49-F238E27FC236}">
                <a16:creationId xmlns:a16="http://schemas.microsoft.com/office/drawing/2014/main" id="{3D2FDB8D-9667-4752-A05E-16BD2453A9C3}"/>
              </a:ext>
            </a:extLst>
          </p:cNvPr>
          <p:cNvSpPr>
            <a:spLocks noGrp="1"/>
          </p:cNvSpPr>
          <p:nvPr>
            <p:ph type="sldNum" sz="quarter" idx="12"/>
          </p:nvPr>
        </p:nvSpPr>
        <p:spPr/>
        <p:txBody>
          <a:bodyPr/>
          <a:lstStyle/>
          <a:p>
            <a:pPr>
              <a:defRPr/>
            </a:pPr>
            <a:fld id="{5BC7FEBF-A170-470C-A369-F0D066FB58E5}" type="slidenum">
              <a:rPr lang="en-US" smtClean="0"/>
              <a:pPr>
                <a:defRPr/>
              </a:pPr>
              <a:t>2</a:t>
            </a:fld>
            <a:endParaRPr lang="en-US" dirty="0"/>
          </a:p>
        </p:txBody>
      </p:sp>
      <p:pic>
        <p:nvPicPr>
          <p:cNvPr id="27" name="Audio 26">
            <a:hlinkClick r:id="" action="ppaction://media"/>
            <a:extLst>
              <a:ext uri="{FF2B5EF4-FFF2-40B4-BE49-F238E27FC236}">
                <a16:creationId xmlns:a16="http://schemas.microsoft.com/office/drawing/2014/main" id="{BDC2A622-E0F0-AECA-E348-775078B792D4}"/>
              </a:ext>
            </a:extLst>
          </p:cNvPr>
          <p:cNvPicPr>
            <a:picLocks noChangeAspect="1"/>
          </p:cNvPicPr>
          <p:nvPr>
            <a:audioFile r:link="rId2"/>
            <p:extLst>
              <p:ext uri="{DAA4B4D4-6D71-4841-9C94-3DE7FCFB9230}">
                <p14:media xmlns:p14="http://schemas.microsoft.com/office/powerpoint/2010/main" r:embed="rId1"/>
              </p:ext>
            </p:extLst>
          </p:nvPr>
        </p:nvPicPr>
        <p:blipFill>
          <a:blip r:embed="rId5"/>
          <a:srcRect l="-203125" t="-203125" r="-203125" b="-203125"/>
          <a:stretch>
            <a:fillRect/>
          </a:stretch>
        </p:blipFill>
        <p:spPr>
          <a:xfrm>
            <a:off x="7004304" y="4718304"/>
            <a:ext cx="2057400" cy="2057400"/>
          </a:xfrm>
          <a:prstGeom prst="ellipse">
            <a:avLst/>
          </a:prstGeom>
        </p:spPr>
      </p:pic>
    </p:spTree>
    <p:extLst>
      <p:ext uri="{BB962C8B-B14F-4D97-AF65-F5344CB8AC3E}">
        <p14:creationId xmlns:p14="http://schemas.microsoft.com/office/powerpoint/2010/main" val="3464026657"/>
      </p:ext>
    </p:extLst>
  </p:cSld>
  <p:clrMapOvr>
    <a:masterClrMapping/>
  </p:clrMapOvr>
  <mc:AlternateContent xmlns:mc="http://schemas.openxmlformats.org/markup-compatibility/2006" xmlns:p14="http://schemas.microsoft.com/office/powerpoint/2010/main">
    <mc:Choice Requires="p14">
      <p:transition spd="slow" p14:dur="2000" advTm="43316"/>
    </mc:Choice>
    <mc:Fallback xmlns="">
      <p:transition spd="slow" advTm="4331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7"/>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7"/>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Content Placeholder 1">
                <a:extLst>
                  <a:ext uri="{FF2B5EF4-FFF2-40B4-BE49-F238E27FC236}">
                    <a16:creationId xmlns:a16="http://schemas.microsoft.com/office/drawing/2014/main" id="{E163AF92-0060-4CF3-80C4-438411CFCB57}"/>
                  </a:ext>
                </a:extLst>
              </p:cNvPr>
              <p:cNvSpPr>
                <a:spLocks noGrp="1"/>
              </p:cNvSpPr>
              <p:nvPr>
                <p:ph idx="1"/>
              </p:nvPr>
            </p:nvSpPr>
            <p:spPr>
              <a:xfrm>
                <a:off x="304800" y="908720"/>
                <a:ext cx="8382000" cy="5059363"/>
              </a:xfrm>
            </p:spPr>
            <p:txBody>
              <a:bodyPr/>
              <a:lstStyle/>
              <a:p>
                <a:pPr algn="just"/>
                <a:r>
                  <a:rPr lang="en-US" sz="1800" dirty="0"/>
                  <a:t>When the mini-batch size is small or CIB, GN [3] generally works better than BN in the FL setting. The reason is that </a:t>
                </a:r>
                <a:r>
                  <a:rPr lang="en-US" sz="1800" b="1" dirty="0"/>
                  <a:t>averaging can somehow make the scales of channels smoother, and normalizing a sample over a group of its channels becomes meaningful</a:t>
                </a:r>
                <a:r>
                  <a:rPr lang="en-US" sz="1800" dirty="0"/>
                  <a:t>.</a:t>
                </a:r>
              </a:p>
              <a:p>
                <a:pPr algn="just"/>
                <a:r>
                  <a:rPr lang="en-US" sz="1800" dirty="0"/>
                  <a:t>One concern with GN is </a:t>
                </a:r>
                <a:r>
                  <a:rPr lang="en-US" sz="1800" b="1" dirty="0"/>
                  <a:t>the amount of information GN uses to normalize one sample over a group of </a:t>
                </a:r>
                <a14:m>
                  <m:oMath xmlns:m="http://schemas.openxmlformats.org/officeDocument/2006/math">
                    <m:r>
                      <a:rPr lang="el-GR" sz="1800" b="1" i="1" smtClean="0">
                        <a:latin typeface="Cambria Math" panose="02040503050406030204" pitchFamily="18" charset="0"/>
                        <a:ea typeface="Cambria Math" panose="02040503050406030204" pitchFamily="18" charset="0"/>
                      </a:rPr>
                      <m:t>𝜦</m:t>
                    </m:r>
                  </m:oMath>
                </a14:m>
                <a:r>
                  <a:rPr lang="en-US" sz="1800" b="1" dirty="0"/>
                  <a:t> channels</a:t>
                </a:r>
                <a:r>
                  <a:rPr lang="en-US" sz="1800" dirty="0"/>
                  <a:t>. GN compromises the precision in estimating the mean and variance of each sample over a group of its features in order to make the estimation </a:t>
                </a:r>
                <a:r>
                  <a:rPr lang="en-CA" sz="1800" dirty="0"/>
                  <a:t>independent of mini-batch size.</a:t>
                </a:r>
              </a:p>
            </p:txBody>
          </p:sp>
        </mc:Choice>
        <mc:Fallback xmlns="">
          <p:sp>
            <p:nvSpPr>
              <p:cNvPr id="2" name="Content Placeholder 1">
                <a:extLst>
                  <a:ext uri="{FF2B5EF4-FFF2-40B4-BE49-F238E27FC236}">
                    <a16:creationId xmlns:a16="http://schemas.microsoft.com/office/drawing/2014/main" id="{E163AF92-0060-4CF3-80C4-438411CFCB57}"/>
                  </a:ext>
                </a:extLst>
              </p:cNvPr>
              <p:cNvSpPr>
                <a:spLocks noGrp="1" noRot="1" noChangeAspect="1" noMove="1" noResize="1" noEditPoints="1" noAdjustHandles="1" noChangeArrowheads="1" noChangeShapeType="1" noTextEdit="1"/>
              </p:cNvSpPr>
              <p:nvPr>
                <p:ph idx="1"/>
              </p:nvPr>
            </p:nvSpPr>
            <p:spPr>
              <a:xfrm>
                <a:off x="304800" y="908720"/>
                <a:ext cx="8382000" cy="5059363"/>
              </a:xfrm>
              <a:blipFill>
                <a:blip r:embed="rId5"/>
                <a:stretch>
                  <a:fillRect t="-602" r="-582"/>
                </a:stretch>
              </a:blipFill>
            </p:spPr>
            <p:txBody>
              <a:bodyPr/>
              <a:lstStyle/>
              <a:p>
                <a:r>
                  <a:rPr lang="en-CA">
                    <a:noFill/>
                  </a:rPr>
                  <a:t> </a:t>
                </a:r>
              </a:p>
            </p:txBody>
          </p:sp>
        </mc:Fallback>
      </mc:AlternateContent>
      <p:sp>
        <p:nvSpPr>
          <p:cNvPr id="3" name="Title 2">
            <a:extLst>
              <a:ext uri="{FF2B5EF4-FFF2-40B4-BE49-F238E27FC236}">
                <a16:creationId xmlns:a16="http://schemas.microsoft.com/office/drawing/2014/main" id="{0B4D6648-CBDB-4968-B251-3B78AE5F5235}"/>
              </a:ext>
            </a:extLst>
          </p:cNvPr>
          <p:cNvSpPr>
            <a:spLocks noGrp="1"/>
          </p:cNvSpPr>
          <p:nvPr>
            <p:ph type="title"/>
          </p:nvPr>
        </p:nvSpPr>
        <p:spPr>
          <a:xfrm>
            <a:off x="-180528" y="0"/>
            <a:ext cx="9324528" cy="762000"/>
          </a:xfrm>
        </p:spPr>
        <p:txBody>
          <a:bodyPr/>
          <a:lstStyle/>
          <a:p>
            <a:r>
              <a:rPr lang="en-US" sz="3000" dirty="0"/>
              <a:t>Different Normalization Techniques: Group Normalization</a:t>
            </a:r>
            <a:endParaRPr lang="en-CA" sz="3000" dirty="0"/>
          </a:p>
        </p:txBody>
      </p:sp>
      <p:sp>
        <p:nvSpPr>
          <p:cNvPr id="4" name="Slide Number Placeholder 3">
            <a:extLst>
              <a:ext uri="{FF2B5EF4-FFF2-40B4-BE49-F238E27FC236}">
                <a16:creationId xmlns:a16="http://schemas.microsoft.com/office/drawing/2014/main" id="{014174E6-4487-4129-999E-C9104A07EBEF}"/>
              </a:ext>
            </a:extLst>
          </p:cNvPr>
          <p:cNvSpPr>
            <a:spLocks noGrp="1"/>
          </p:cNvSpPr>
          <p:nvPr>
            <p:ph type="sldNum" sz="quarter" idx="12"/>
          </p:nvPr>
        </p:nvSpPr>
        <p:spPr/>
        <p:txBody>
          <a:bodyPr/>
          <a:lstStyle/>
          <a:p>
            <a:pPr>
              <a:defRPr/>
            </a:pPr>
            <a:fld id="{5BC7FEBF-A170-470C-A369-F0D066FB58E5}" type="slidenum">
              <a:rPr lang="en-US" smtClean="0"/>
              <a:pPr>
                <a:defRPr/>
              </a:pPr>
              <a:t>20</a:t>
            </a:fld>
            <a:endParaRPr lang="en-US" dirty="0"/>
          </a:p>
        </p:txBody>
      </p:sp>
      <p:pic>
        <p:nvPicPr>
          <p:cNvPr id="5" name="Picture 4">
            <a:extLst>
              <a:ext uri="{FF2B5EF4-FFF2-40B4-BE49-F238E27FC236}">
                <a16:creationId xmlns:a16="http://schemas.microsoft.com/office/drawing/2014/main" id="{00672C50-AFC1-F9C3-098B-EF30856E7468}"/>
              </a:ext>
            </a:extLst>
          </p:cNvPr>
          <p:cNvPicPr>
            <a:picLocks noChangeAspect="1"/>
          </p:cNvPicPr>
          <p:nvPr/>
        </p:nvPicPr>
        <p:blipFill>
          <a:blip r:embed="rId6"/>
          <a:srcRect t="5350"/>
          <a:stretch/>
        </p:blipFill>
        <p:spPr>
          <a:xfrm>
            <a:off x="1043608" y="3284984"/>
            <a:ext cx="7182852" cy="2118912"/>
          </a:xfrm>
          <a:prstGeom prst="rect">
            <a:avLst/>
          </a:prstGeom>
        </p:spPr>
      </p:pic>
      <p:sp>
        <p:nvSpPr>
          <p:cNvPr id="7" name="TextBox 6">
            <a:extLst>
              <a:ext uri="{FF2B5EF4-FFF2-40B4-BE49-F238E27FC236}">
                <a16:creationId xmlns:a16="http://schemas.microsoft.com/office/drawing/2014/main" id="{E77E97A4-7E50-657D-83C0-4CC5CB41017F}"/>
              </a:ext>
            </a:extLst>
          </p:cNvPr>
          <p:cNvSpPr txBox="1"/>
          <p:nvPr/>
        </p:nvSpPr>
        <p:spPr>
          <a:xfrm>
            <a:off x="827584" y="5355793"/>
            <a:ext cx="7859216" cy="1169551"/>
          </a:xfrm>
          <a:prstGeom prst="rect">
            <a:avLst/>
          </a:prstGeom>
          <a:noFill/>
        </p:spPr>
        <p:txBody>
          <a:bodyPr wrap="square">
            <a:spAutoFit/>
          </a:bodyPr>
          <a:lstStyle/>
          <a:p>
            <a:pPr algn="just"/>
            <a:r>
              <a:rPr lang="en-CA" sz="1400" b="1" dirty="0"/>
              <a:t>Fig. 11</a:t>
            </a:r>
            <a:r>
              <a:rPr lang="en-CA" sz="1400" dirty="0"/>
              <a:t>: </a:t>
            </a:r>
            <a:r>
              <a:rPr lang="en-US" sz="1400" dirty="0"/>
              <a:t>The x-axis, denoted by 2K, represents the elements of each contrastive client mini-batch, composed of two augmented views of the same image. The y-axis, denoted by C, represents the channels and the z-axis, denoted by (X, Y), represents the spatial axes of images’ pixels. The misaligned blocks with black tops are simultaneously normalized together with the same mean and variance.</a:t>
            </a:r>
            <a:endParaRPr lang="en-CA" sz="1400" dirty="0"/>
          </a:p>
        </p:txBody>
      </p:sp>
      <p:pic>
        <p:nvPicPr>
          <p:cNvPr id="21" name="Audio 20">
            <a:hlinkClick r:id="" action="ppaction://media"/>
            <a:extLst>
              <a:ext uri="{FF2B5EF4-FFF2-40B4-BE49-F238E27FC236}">
                <a16:creationId xmlns:a16="http://schemas.microsoft.com/office/drawing/2014/main" id="{B6CAED07-E396-73B7-81A0-85AD24B8E0E6}"/>
              </a:ext>
            </a:extLst>
          </p:cNvPr>
          <p:cNvPicPr>
            <a:picLocks noChangeAspect="1"/>
          </p:cNvPicPr>
          <p:nvPr>
            <a:audioFile r:link="rId2"/>
            <p:extLst>
              <p:ext uri="{DAA4B4D4-6D71-4841-9C94-3DE7FCFB9230}">
                <p14:media xmlns:p14="http://schemas.microsoft.com/office/powerpoint/2010/main" r:embed="rId1"/>
              </p:ext>
            </p:extLst>
          </p:nvPr>
        </p:nvPicPr>
        <p:blipFill>
          <a:blip r:embed="rId7"/>
          <a:srcRect l="-203125" t="-203125" r="-203125" b="-203125"/>
          <a:stretch>
            <a:fillRect/>
          </a:stretch>
        </p:blipFill>
        <p:spPr>
          <a:xfrm>
            <a:off x="7004304" y="4718304"/>
            <a:ext cx="2057400" cy="2057400"/>
          </a:xfrm>
          <a:prstGeom prst="ellipse">
            <a:avLst/>
          </a:prstGeom>
        </p:spPr>
      </p:pic>
    </p:spTree>
    <p:extLst>
      <p:ext uri="{BB962C8B-B14F-4D97-AF65-F5344CB8AC3E}">
        <p14:creationId xmlns:p14="http://schemas.microsoft.com/office/powerpoint/2010/main" val="2734165893"/>
      </p:ext>
    </p:extLst>
  </p:cSld>
  <p:clrMapOvr>
    <a:masterClrMapping/>
  </p:clrMapOvr>
  <mc:AlternateContent xmlns:mc="http://schemas.openxmlformats.org/markup-compatibility/2006" xmlns:p14="http://schemas.microsoft.com/office/powerpoint/2010/main">
    <mc:Choice Requires="p14">
      <p:transition spd="slow" p14:dur="2000" advTm="185978"/>
    </mc:Choice>
    <mc:Fallback xmlns="">
      <p:transition spd="slow" advTm="18597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1"/>
                </p:tgtEl>
              </p:cMediaNode>
            </p:audio>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4C11D1D-E5FD-49EF-8731-865535A22052}"/>
              </a:ext>
            </a:extLst>
          </p:cNvPr>
          <p:cNvSpPr>
            <a:spLocks noGrp="1"/>
          </p:cNvSpPr>
          <p:nvPr>
            <p:ph idx="1"/>
          </p:nvPr>
        </p:nvSpPr>
        <p:spPr>
          <a:xfrm>
            <a:off x="251520" y="836712"/>
            <a:ext cx="8515672" cy="5059363"/>
          </a:xfrm>
        </p:spPr>
        <p:txBody>
          <a:bodyPr/>
          <a:lstStyle/>
          <a:p>
            <a:pPr algn="just"/>
            <a:r>
              <a:rPr lang="en-US" sz="2000" dirty="0"/>
              <a:t>We propose TN to </a:t>
            </a:r>
            <a:r>
              <a:rPr lang="en-US" sz="2000" b="1" dirty="0"/>
              <a:t>compensate for the lack of enough information in GN</a:t>
            </a:r>
            <a:r>
              <a:rPr lang="en-US" sz="2000" dirty="0"/>
              <a:t> for computing the mean and variance of a sample over a group of its features. </a:t>
            </a:r>
          </a:p>
          <a:p>
            <a:pPr algn="just"/>
            <a:endParaRPr lang="en-US" sz="2000" dirty="0"/>
          </a:p>
          <a:p>
            <a:pPr algn="just"/>
            <a:r>
              <a:rPr lang="en-US" sz="2000" dirty="0"/>
              <a:t>TN benefits from the advantages of GN in addressing the issue of CIB and heterogeneous data at the clients and provides a </a:t>
            </a:r>
            <a:r>
              <a:rPr lang="en-US" sz="2000" b="1" dirty="0"/>
              <a:t>more accurate mean and variance for each sample</a:t>
            </a:r>
            <a:r>
              <a:rPr lang="en-US" sz="2000" dirty="0"/>
              <a:t>. </a:t>
            </a:r>
          </a:p>
          <a:p>
            <a:pPr algn="just"/>
            <a:endParaRPr lang="en-US" sz="2000" dirty="0"/>
          </a:p>
          <a:p>
            <a:pPr algn="just"/>
            <a:r>
              <a:rPr lang="en-US" sz="2000" dirty="0"/>
              <a:t>TN normalizes the twins (positive examples) together, makes the positive examples more similar, and differentiates them from negative examples.</a:t>
            </a:r>
          </a:p>
          <a:p>
            <a:pPr marL="0" indent="0" algn="just">
              <a:buNone/>
            </a:pPr>
            <a:endParaRPr lang="en-US" sz="2000" dirty="0"/>
          </a:p>
          <a:p>
            <a:pPr algn="just"/>
            <a:r>
              <a:rPr lang="en-US" sz="2000" dirty="0"/>
              <a:t>With TN, the </a:t>
            </a:r>
            <a:r>
              <a:rPr lang="en-US" sz="2000" b="1" dirty="0"/>
              <a:t>representation vectors</a:t>
            </a:r>
            <a:r>
              <a:rPr lang="en-US" sz="2000" dirty="0"/>
              <a:t> of contrastive input mini-batches at the clients </a:t>
            </a:r>
            <a:r>
              <a:rPr lang="en-US" sz="2000" b="1" dirty="0"/>
              <a:t>are less biased to the major classes in the clients </a:t>
            </a:r>
            <a:r>
              <a:rPr lang="en-US" sz="2000" dirty="0"/>
              <a:t>and normalized </a:t>
            </a:r>
            <a:r>
              <a:rPr lang="en-US" sz="2000" b="1" dirty="0"/>
              <a:t>toward the goal of contrastive learning</a:t>
            </a:r>
            <a:r>
              <a:rPr lang="en-US" sz="2000" dirty="0"/>
              <a:t>. The contrastive mini-batch at the </a:t>
            </a:r>
            <a:r>
              <a:rPr lang="en-US" sz="2000" dirty="0" err="1"/>
              <a:t>rServer</a:t>
            </a:r>
            <a:r>
              <a:rPr lang="en-US" sz="2000" dirty="0"/>
              <a:t> is large and balanced enough to use BN.</a:t>
            </a:r>
          </a:p>
          <a:p>
            <a:pPr algn="just"/>
            <a:endParaRPr lang="en-US" sz="2000" dirty="0"/>
          </a:p>
          <a:p>
            <a:pPr algn="just"/>
            <a:endParaRPr lang="en-US" sz="2000" dirty="0"/>
          </a:p>
          <a:p>
            <a:pPr algn="just"/>
            <a:endParaRPr lang="en-US" sz="2000" dirty="0"/>
          </a:p>
        </p:txBody>
      </p:sp>
      <p:sp>
        <p:nvSpPr>
          <p:cNvPr id="3" name="Title 2">
            <a:extLst>
              <a:ext uri="{FF2B5EF4-FFF2-40B4-BE49-F238E27FC236}">
                <a16:creationId xmlns:a16="http://schemas.microsoft.com/office/drawing/2014/main" id="{F51EB5F9-0E33-4195-9740-0A099C4E425D}"/>
              </a:ext>
            </a:extLst>
          </p:cNvPr>
          <p:cNvSpPr>
            <a:spLocks noGrp="1"/>
          </p:cNvSpPr>
          <p:nvPr>
            <p:ph type="title"/>
          </p:nvPr>
        </p:nvSpPr>
        <p:spPr/>
        <p:txBody>
          <a:bodyPr/>
          <a:lstStyle/>
          <a:p>
            <a:r>
              <a:rPr lang="en-US" dirty="0"/>
              <a:t>How does TN Help?</a:t>
            </a:r>
            <a:endParaRPr lang="en-CA" dirty="0"/>
          </a:p>
        </p:txBody>
      </p:sp>
      <p:sp>
        <p:nvSpPr>
          <p:cNvPr id="4" name="Slide Number Placeholder 3">
            <a:extLst>
              <a:ext uri="{FF2B5EF4-FFF2-40B4-BE49-F238E27FC236}">
                <a16:creationId xmlns:a16="http://schemas.microsoft.com/office/drawing/2014/main" id="{D4695B13-3932-4822-B497-47FC6A9723C8}"/>
              </a:ext>
            </a:extLst>
          </p:cNvPr>
          <p:cNvSpPr>
            <a:spLocks noGrp="1"/>
          </p:cNvSpPr>
          <p:nvPr>
            <p:ph type="sldNum" sz="quarter" idx="12"/>
          </p:nvPr>
        </p:nvSpPr>
        <p:spPr/>
        <p:txBody>
          <a:bodyPr/>
          <a:lstStyle/>
          <a:p>
            <a:pPr>
              <a:defRPr/>
            </a:pPr>
            <a:fld id="{5BC7FEBF-A170-470C-A369-F0D066FB58E5}" type="slidenum">
              <a:rPr lang="en-US" smtClean="0"/>
              <a:pPr>
                <a:defRPr/>
              </a:pPr>
              <a:t>21</a:t>
            </a:fld>
            <a:endParaRPr lang="en-US" dirty="0"/>
          </a:p>
        </p:txBody>
      </p:sp>
      <p:pic>
        <p:nvPicPr>
          <p:cNvPr id="18" name="Audio 17">
            <a:hlinkClick r:id="" action="ppaction://media"/>
            <a:extLst>
              <a:ext uri="{FF2B5EF4-FFF2-40B4-BE49-F238E27FC236}">
                <a16:creationId xmlns:a16="http://schemas.microsoft.com/office/drawing/2014/main" id="{EA5EEBCF-149F-DE51-2F97-BB918ABD4133}"/>
              </a:ext>
            </a:extLst>
          </p:cNvPr>
          <p:cNvPicPr>
            <a:picLocks noChangeAspect="1"/>
          </p:cNvPicPr>
          <p:nvPr>
            <a:audioFile r:link="rId2"/>
            <p:extLst>
              <p:ext uri="{DAA4B4D4-6D71-4841-9C94-3DE7FCFB9230}">
                <p14:media xmlns:p14="http://schemas.microsoft.com/office/powerpoint/2010/main" r:embed="rId1"/>
              </p:ext>
            </p:extLst>
          </p:nvPr>
        </p:nvPicPr>
        <p:blipFill>
          <a:blip r:embed="rId4"/>
          <a:srcRect l="-203125" t="-203125" r="-203125" b="-203125"/>
          <a:stretch>
            <a:fillRect/>
          </a:stretch>
        </p:blipFill>
        <p:spPr>
          <a:xfrm>
            <a:off x="7004304" y="4718304"/>
            <a:ext cx="2057400" cy="2057400"/>
          </a:xfrm>
          <a:prstGeom prst="ellipse">
            <a:avLst/>
          </a:prstGeom>
        </p:spPr>
      </p:pic>
    </p:spTree>
    <p:extLst>
      <p:ext uri="{BB962C8B-B14F-4D97-AF65-F5344CB8AC3E}">
        <p14:creationId xmlns:p14="http://schemas.microsoft.com/office/powerpoint/2010/main" val="1577614086"/>
      </p:ext>
    </p:extLst>
  </p:cSld>
  <p:clrMapOvr>
    <a:masterClrMapping/>
  </p:clrMapOvr>
  <mc:AlternateContent xmlns:mc="http://schemas.openxmlformats.org/markup-compatibility/2006" xmlns:p14="http://schemas.microsoft.com/office/powerpoint/2010/main">
    <mc:Choice Requires="p14">
      <p:transition spd="slow" p14:dur="2000" advTm="76664"/>
    </mc:Choice>
    <mc:Fallback xmlns="">
      <p:transition spd="slow" advTm="7666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8"/>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8"/>
                </p:tgtEl>
              </p:cMediaNode>
            </p:audio>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Content Placeholder 1">
                <a:extLst>
                  <a:ext uri="{FF2B5EF4-FFF2-40B4-BE49-F238E27FC236}">
                    <a16:creationId xmlns:a16="http://schemas.microsoft.com/office/drawing/2014/main" id="{48F7F117-1B74-423A-9D69-72B4C8B5DE4A}"/>
                  </a:ext>
                </a:extLst>
              </p:cNvPr>
              <p:cNvSpPr>
                <a:spLocks noGrp="1"/>
              </p:cNvSpPr>
              <p:nvPr>
                <p:ph idx="1"/>
              </p:nvPr>
            </p:nvSpPr>
            <p:spPr>
              <a:xfrm>
                <a:off x="304800" y="908720"/>
                <a:ext cx="8382000" cy="5059363"/>
              </a:xfrm>
            </p:spPr>
            <p:txBody>
              <a:bodyPr/>
              <a:lstStyle/>
              <a:p>
                <a:pPr algn="just"/>
                <a:r>
                  <a:rPr lang="en-US" sz="2000" dirty="0"/>
                  <a:t>For normalizing the layers’ output of the sensor module and its decoder with TN:</a:t>
                </a:r>
              </a:p>
              <a:p>
                <a:pPr lvl="1" algn="just"/>
                <a:r>
                  <a:rPr lang="en-US" sz="1600" dirty="0"/>
                  <a:t>First determine the mean and variance outputs of </a:t>
                </a:r>
                <a14:m>
                  <m:oMath xmlns:m="http://schemas.openxmlformats.org/officeDocument/2006/math">
                    <m:r>
                      <m:rPr>
                        <m:sty m:val="p"/>
                      </m:rPr>
                      <a:rPr lang="el-GR" sz="1600" i="1">
                        <a:latin typeface="Cambria Math" panose="02040503050406030204" pitchFamily="18" charset="0"/>
                        <a:ea typeface="Cambria Math" panose="02040503050406030204" pitchFamily="18" charset="0"/>
                      </a:rPr>
                      <m:t>Λ</m:t>
                    </m:r>
                  </m:oMath>
                </a14:m>
                <a:r>
                  <a:rPr lang="en-US" sz="1600" dirty="0"/>
                  <a:t> channels corresponding to both augmented versions of each input in the </a:t>
                </a:r>
                <a14:m>
                  <m:oMath xmlns:m="http://schemas.openxmlformats.org/officeDocument/2006/math">
                    <m:r>
                      <a:rPr lang="en-US" sz="1600" i="1" dirty="0">
                        <a:latin typeface="Cambria Math" panose="02040503050406030204" pitchFamily="18" charset="0"/>
                      </a:rPr>
                      <m:t>𝑙</m:t>
                    </m:r>
                  </m:oMath>
                </a14:m>
                <a:r>
                  <a:rPr lang="en-US" sz="1600" dirty="0" err="1"/>
                  <a:t>th</a:t>
                </a:r>
                <a:r>
                  <a:rPr lang="en-US" sz="1600" dirty="0"/>
                  <a:t> layer as follows:</a:t>
                </a:r>
              </a:p>
              <a:p>
                <a:pPr algn="just"/>
                <a:endParaRPr lang="en-US" dirty="0"/>
              </a:p>
              <a:p>
                <a:pPr algn="just"/>
                <a:endParaRPr lang="en-US" dirty="0"/>
              </a:p>
              <a:p>
                <a:pPr algn="just"/>
                <a:endParaRPr lang="en-US" dirty="0"/>
              </a:p>
              <a:p>
                <a:pPr algn="just"/>
                <a:endParaRPr lang="en-US" dirty="0"/>
              </a:p>
              <a:p>
                <a:pPr lvl="1" algn="just"/>
                <a:endParaRPr lang="en-US" sz="1600" i="1" dirty="0">
                  <a:latin typeface="Cambria Math" panose="02040503050406030204" pitchFamily="18" charset="0"/>
                </a:endParaRPr>
              </a:p>
              <a:p>
                <a:pPr lvl="1" algn="just"/>
                <a14:m>
                  <m:oMath xmlns:m="http://schemas.openxmlformats.org/officeDocument/2006/math">
                    <m:sSub>
                      <m:sSubPr>
                        <m:ctrlPr>
                          <a:rPr lang="en-US" sz="1600" i="1" smtClean="0">
                            <a:latin typeface="Cambria Math" panose="02040503050406030204" pitchFamily="18" charset="0"/>
                          </a:rPr>
                        </m:ctrlPr>
                      </m:sSubPr>
                      <m:e>
                        <m:r>
                          <m:rPr>
                            <m:sty m:val="p"/>
                          </m:rPr>
                          <a:rPr lang="el-GR" sz="1600" i="1" smtClean="0">
                            <a:latin typeface="Cambria Math" panose="02040503050406030204" pitchFamily="18" charset="0"/>
                            <a:ea typeface="Cambria Math" panose="02040503050406030204" pitchFamily="18" charset="0"/>
                          </a:rPr>
                          <m:t>Φ</m:t>
                        </m:r>
                      </m:e>
                      <m:sub>
                        <m:r>
                          <a:rPr lang="en-US" sz="1600" b="0" i="1" smtClean="0">
                            <a:latin typeface="Cambria Math" panose="02040503050406030204" pitchFamily="18" charset="0"/>
                          </a:rPr>
                          <m:t>𝑙</m:t>
                        </m:r>
                      </m:sub>
                    </m:sSub>
                    <m:r>
                      <a:rPr lang="en-US" sz="1600" i="1" smtClean="0">
                        <a:latin typeface="Cambria Math" panose="02040503050406030204" pitchFamily="18" charset="0"/>
                        <a:ea typeface="Cambria Math" panose="02040503050406030204" pitchFamily="18" charset="0"/>
                      </a:rPr>
                      <m:t>⊂</m:t>
                    </m:r>
                    <m:r>
                      <a:rPr lang="en-US" sz="1600" b="0" i="1" smtClean="0">
                        <a:latin typeface="Cambria Math" panose="02040503050406030204" pitchFamily="18" charset="0"/>
                        <a:ea typeface="Cambria Math" panose="02040503050406030204" pitchFamily="18" charset="0"/>
                      </a:rPr>
                      <m:t>1, …, </m:t>
                    </m:r>
                    <m:sSub>
                      <m:sSubPr>
                        <m:ctrlPr>
                          <a:rPr lang="en-US" sz="1600" b="0" i="1" smtClean="0">
                            <a:latin typeface="Cambria Math" panose="02040503050406030204" pitchFamily="18" charset="0"/>
                            <a:ea typeface="Cambria Math" panose="02040503050406030204" pitchFamily="18" charset="0"/>
                          </a:rPr>
                        </m:ctrlPr>
                      </m:sSubPr>
                      <m:e>
                        <m:r>
                          <a:rPr lang="en-US" sz="1600" b="0" i="1" smtClean="0">
                            <a:latin typeface="Cambria Math" panose="02040503050406030204" pitchFamily="18" charset="0"/>
                            <a:ea typeface="Cambria Math" panose="02040503050406030204" pitchFamily="18" charset="0"/>
                          </a:rPr>
                          <m:t>𝐶</m:t>
                        </m:r>
                      </m:e>
                      <m:sub>
                        <m:r>
                          <a:rPr lang="en-US" sz="1600" b="0" i="1" smtClean="0">
                            <a:latin typeface="Cambria Math" panose="02040503050406030204" pitchFamily="18" charset="0"/>
                            <a:ea typeface="Cambria Math" panose="02040503050406030204" pitchFamily="18" charset="0"/>
                          </a:rPr>
                          <m:t>𝑙</m:t>
                        </m:r>
                      </m:sub>
                    </m:sSub>
                  </m:oMath>
                </a14:m>
                <a:r>
                  <a:rPr lang="en-US" sz="1600" dirty="0"/>
                  <a:t> denotes the set composed of Λ channels.</a:t>
                </a:r>
              </a:p>
              <a:p>
                <a:pPr lvl="1" algn="just"/>
                <a:r>
                  <a:rPr lang="en-US" sz="1600" dirty="0"/>
                  <a:t>Then, we perform the normalization as follows:</a:t>
                </a:r>
              </a:p>
              <a:p>
                <a:pPr marL="0" indent="0">
                  <a:buNone/>
                </a:pPr>
                <a:endParaRPr lang="en-US" dirty="0"/>
              </a:p>
              <a:p>
                <a:endParaRPr lang="en-CA" dirty="0"/>
              </a:p>
            </p:txBody>
          </p:sp>
        </mc:Choice>
        <mc:Fallback xmlns="">
          <p:sp>
            <p:nvSpPr>
              <p:cNvPr id="2" name="Content Placeholder 1">
                <a:extLst>
                  <a:ext uri="{FF2B5EF4-FFF2-40B4-BE49-F238E27FC236}">
                    <a16:creationId xmlns:a16="http://schemas.microsoft.com/office/drawing/2014/main" id="{48F7F117-1B74-423A-9D69-72B4C8B5DE4A}"/>
                  </a:ext>
                </a:extLst>
              </p:cNvPr>
              <p:cNvSpPr>
                <a:spLocks noGrp="1" noRot="1" noChangeAspect="1" noMove="1" noResize="1" noEditPoints="1" noAdjustHandles="1" noChangeArrowheads="1" noChangeShapeType="1" noTextEdit="1"/>
              </p:cNvSpPr>
              <p:nvPr>
                <p:ph idx="1"/>
              </p:nvPr>
            </p:nvSpPr>
            <p:spPr>
              <a:xfrm>
                <a:off x="304800" y="908720"/>
                <a:ext cx="8382000" cy="5059363"/>
              </a:xfrm>
              <a:blipFill>
                <a:blip r:embed="rId4"/>
                <a:stretch>
                  <a:fillRect t="-482" r="-727"/>
                </a:stretch>
              </a:blipFill>
            </p:spPr>
            <p:txBody>
              <a:bodyPr/>
              <a:lstStyle/>
              <a:p>
                <a:r>
                  <a:rPr lang="en-CA">
                    <a:noFill/>
                  </a:rPr>
                  <a:t> </a:t>
                </a:r>
              </a:p>
            </p:txBody>
          </p:sp>
        </mc:Fallback>
      </mc:AlternateContent>
      <p:sp>
        <p:nvSpPr>
          <p:cNvPr id="3" name="Title 2">
            <a:extLst>
              <a:ext uri="{FF2B5EF4-FFF2-40B4-BE49-F238E27FC236}">
                <a16:creationId xmlns:a16="http://schemas.microsoft.com/office/drawing/2014/main" id="{DE7E1815-609D-4BAA-8084-966A03B96A3A}"/>
              </a:ext>
            </a:extLst>
          </p:cNvPr>
          <p:cNvSpPr>
            <a:spLocks noGrp="1"/>
          </p:cNvSpPr>
          <p:nvPr>
            <p:ph type="title"/>
          </p:nvPr>
        </p:nvSpPr>
        <p:spPr/>
        <p:txBody>
          <a:bodyPr/>
          <a:lstStyle/>
          <a:p>
            <a:r>
              <a:rPr lang="en-US" dirty="0"/>
              <a:t>How does TN work?</a:t>
            </a:r>
            <a:endParaRPr lang="en-CA" dirty="0"/>
          </a:p>
        </p:txBody>
      </p:sp>
      <p:sp>
        <p:nvSpPr>
          <p:cNvPr id="4" name="Slide Number Placeholder 3">
            <a:extLst>
              <a:ext uri="{FF2B5EF4-FFF2-40B4-BE49-F238E27FC236}">
                <a16:creationId xmlns:a16="http://schemas.microsoft.com/office/drawing/2014/main" id="{DD197C45-5BFC-4DF1-B5A2-9DF065EBDEC5}"/>
              </a:ext>
            </a:extLst>
          </p:cNvPr>
          <p:cNvSpPr>
            <a:spLocks noGrp="1"/>
          </p:cNvSpPr>
          <p:nvPr>
            <p:ph type="sldNum" sz="quarter" idx="12"/>
          </p:nvPr>
        </p:nvSpPr>
        <p:spPr/>
        <p:txBody>
          <a:bodyPr/>
          <a:lstStyle/>
          <a:p>
            <a:pPr>
              <a:defRPr/>
            </a:pPr>
            <a:fld id="{5BC7FEBF-A170-470C-A369-F0D066FB58E5}" type="slidenum">
              <a:rPr lang="en-US" smtClean="0"/>
              <a:pPr>
                <a:defRPr/>
              </a:pPr>
              <a:t>22</a:t>
            </a:fld>
            <a:endParaRPr lang="en-US" dirty="0"/>
          </a:p>
        </p:txBody>
      </p:sp>
      <p:graphicFrame>
        <p:nvGraphicFramePr>
          <p:cNvPr id="7" name="Table 6">
            <a:extLst>
              <a:ext uri="{FF2B5EF4-FFF2-40B4-BE49-F238E27FC236}">
                <a16:creationId xmlns:a16="http://schemas.microsoft.com/office/drawing/2014/main" id="{D5DC4FD1-C9FC-4C8B-BF28-E4B59721F59F}"/>
              </a:ext>
            </a:extLst>
          </p:cNvPr>
          <p:cNvGraphicFramePr>
            <a:graphicFrameLocks noGrp="1"/>
          </p:cNvGraphicFramePr>
          <p:nvPr>
            <p:extLst>
              <p:ext uri="{D42A27DB-BD31-4B8C-83A1-F6EECF244321}">
                <p14:modId xmlns:p14="http://schemas.microsoft.com/office/powerpoint/2010/main" val="3287125314"/>
              </p:ext>
            </p:extLst>
          </p:nvPr>
        </p:nvGraphicFramePr>
        <p:xfrm>
          <a:off x="901481" y="2276872"/>
          <a:ext cx="7560840" cy="1800200"/>
        </p:xfrm>
        <a:graphic>
          <a:graphicData uri="http://schemas.openxmlformats.org/drawingml/2006/table">
            <a:tbl>
              <a:tblPr firstRow="1" bandRow="1">
                <a:tableStyleId>{BC89EF96-8CEA-46FF-86C4-4CE0E7609802}</a:tableStyleId>
              </a:tblPr>
              <a:tblGrid>
                <a:gridCol w="5038671">
                  <a:extLst>
                    <a:ext uri="{9D8B030D-6E8A-4147-A177-3AD203B41FA5}">
                      <a16:colId xmlns:a16="http://schemas.microsoft.com/office/drawing/2014/main" val="1193870734"/>
                    </a:ext>
                  </a:extLst>
                </a:gridCol>
                <a:gridCol w="2522169">
                  <a:extLst>
                    <a:ext uri="{9D8B030D-6E8A-4147-A177-3AD203B41FA5}">
                      <a16:colId xmlns:a16="http://schemas.microsoft.com/office/drawing/2014/main" val="1654152641"/>
                    </a:ext>
                  </a:extLst>
                </a:gridCol>
              </a:tblGrid>
              <a:tr h="1800200">
                <a:tc>
                  <a:txBody>
                    <a:bodyPr/>
                    <a:lstStyle/>
                    <a:p>
                      <a:endParaRPr lang="en-US" dirty="0"/>
                    </a:p>
                    <a:p>
                      <a:endParaRPr lang="en-US" dirty="0"/>
                    </a:p>
                    <a:p>
                      <a:endParaRPr lang="en-US" dirty="0"/>
                    </a:p>
                    <a:p>
                      <a:endParaRPr lang="en-CA" dirty="0"/>
                    </a:p>
                  </a:txBody>
                  <a:tcPr/>
                </a:tc>
                <a:tc>
                  <a:txBody>
                    <a:bodyPr/>
                    <a:lstStyle/>
                    <a:p>
                      <a:pPr algn="ctr"/>
                      <a:r>
                        <a:rPr lang="en-US" b="0" dirty="0"/>
                        <a:t>(2)</a:t>
                      </a:r>
                      <a:endParaRPr lang="en-CA" b="0" dirty="0"/>
                    </a:p>
                  </a:txBody>
                  <a:tcPr anchor="ctr"/>
                </a:tc>
                <a:extLst>
                  <a:ext uri="{0D108BD9-81ED-4DB2-BD59-A6C34878D82A}">
                    <a16:rowId xmlns:a16="http://schemas.microsoft.com/office/drawing/2014/main" val="2430439988"/>
                  </a:ext>
                </a:extLst>
              </a:tr>
            </a:tbl>
          </a:graphicData>
        </a:graphic>
      </p:graphicFrame>
      <p:graphicFrame>
        <p:nvGraphicFramePr>
          <p:cNvPr id="9" name="Table 8">
            <a:extLst>
              <a:ext uri="{FF2B5EF4-FFF2-40B4-BE49-F238E27FC236}">
                <a16:creationId xmlns:a16="http://schemas.microsoft.com/office/drawing/2014/main" id="{81D26691-1620-4AC5-ACEF-62721B29D970}"/>
              </a:ext>
            </a:extLst>
          </p:cNvPr>
          <p:cNvGraphicFramePr>
            <a:graphicFrameLocks noGrp="1"/>
          </p:cNvGraphicFramePr>
          <p:nvPr>
            <p:extLst>
              <p:ext uri="{D42A27DB-BD31-4B8C-83A1-F6EECF244321}">
                <p14:modId xmlns:p14="http://schemas.microsoft.com/office/powerpoint/2010/main" val="3719877139"/>
              </p:ext>
            </p:extLst>
          </p:nvPr>
        </p:nvGraphicFramePr>
        <p:xfrm>
          <a:off x="901480" y="4797152"/>
          <a:ext cx="7594957" cy="1152128"/>
        </p:xfrm>
        <a:graphic>
          <a:graphicData uri="http://schemas.openxmlformats.org/drawingml/2006/table">
            <a:tbl>
              <a:tblPr firstRow="1" bandRow="1">
                <a:tableStyleId>{BC89EF96-8CEA-46FF-86C4-4CE0E7609802}</a:tableStyleId>
              </a:tblPr>
              <a:tblGrid>
                <a:gridCol w="5074182">
                  <a:extLst>
                    <a:ext uri="{9D8B030D-6E8A-4147-A177-3AD203B41FA5}">
                      <a16:colId xmlns:a16="http://schemas.microsoft.com/office/drawing/2014/main" val="1357362818"/>
                    </a:ext>
                  </a:extLst>
                </a:gridCol>
                <a:gridCol w="2520775">
                  <a:extLst>
                    <a:ext uri="{9D8B030D-6E8A-4147-A177-3AD203B41FA5}">
                      <a16:colId xmlns:a16="http://schemas.microsoft.com/office/drawing/2014/main" val="3354149119"/>
                    </a:ext>
                  </a:extLst>
                </a:gridCol>
              </a:tblGrid>
              <a:tr h="1152128">
                <a:tc>
                  <a:txBody>
                    <a:bodyPr/>
                    <a:lstStyle/>
                    <a:p>
                      <a:endParaRPr lang="en-CA" dirty="0"/>
                    </a:p>
                  </a:txBody>
                  <a:tcPr/>
                </a:tc>
                <a:tc>
                  <a:txBody>
                    <a:bodyPr/>
                    <a:lstStyle/>
                    <a:p>
                      <a:pPr algn="ctr"/>
                      <a:r>
                        <a:rPr lang="en-US" b="0" dirty="0"/>
                        <a:t>(3)</a:t>
                      </a:r>
                      <a:endParaRPr lang="en-CA" b="0" dirty="0"/>
                    </a:p>
                  </a:txBody>
                  <a:tcPr anchor="ctr"/>
                </a:tc>
                <a:extLst>
                  <a:ext uri="{0D108BD9-81ED-4DB2-BD59-A6C34878D82A}">
                    <a16:rowId xmlns:a16="http://schemas.microsoft.com/office/drawing/2014/main" val="622309760"/>
                  </a:ext>
                </a:extLst>
              </a:tr>
            </a:tbl>
          </a:graphicData>
        </a:graphic>
      </p:graphicFrame>
      <p:pic>
        <p:nvPicPr>
          <p:cNvPr id="5" name="Picture 4">
            <a:extLst>
              <a:ext uri="{FF2B5EF4-FFF2-40B4-BE49-F238E27FC236}">
                <a16:creationId xmlns:a16="http://schemas.microsoft.com/office/drawing/2014/main" id="{661A65F8-DB4C-4067-B08E-D35D0E952888}"/>
              </a:ext>
            </a:extLst>
          </p:cNvPr>
          <p:cNvPicPr>
            <a:picLocks noChangeAspect="1"/>
          </p:cNvPicPr>
          <p:nvPr/>
        </p:nvPicPr>
        <p:blipFill>
          <a:blip r:embed="rId5"/>
          <a:stretch>
            <a:fillRect/>
          </a:stretch>
        </p:blipFill>
        <p:spPr>
          <a:xfrm>
            <a:off x="1877309" y="2348880"/>
            <a:ext cx="2406659" cy="802220"/>
          </a:xfrm>
          <a:prstGeom prst="rect">
            <a:avLst/>
          </a:prstGeom>
        </p:spPr>
      </p:pic>
      <p:pic>
        <p:nvPicPr>
          <p:cNvPr id="11" name="Picture 10">
            <a:extLst>
              <a:ext uri="{FF2B5EF4-FFF2-40B4-BE49-F238E27FC236}">
                <a16:creationId xmlns:a16="http://schemas.microsoft.com/office/drawing/2014/main" id="{E6CFACBA-ADE5-451C-87D0-ADC8A984F4BF}"/>
              </a:ext>
            </a:extLst>
          </p:cNvPr>
          <p:cNvPicPr>
            <a:picLocks noChangeAspect="1"/>
          </p:cNvPicPr>
          <p:nvPr/>
        </p:nvPicPr>
        <p:blipFill>
          <a:blip r:embed="rId6"/>
          <a:stretch>
            <a:fillRect/>
          </a:stretch>
        </p:blipFill>
        <p:spPr>
          <a:xfrm>
            <a:off x="1187624" y="3176413"/>
            <a:ext cx="3960440" cy="841594"/>
          </a:xfrm>
          <a:prstGeom prst="rect">
            <a:avLst/>
          </a:prstGeom>
        </p:spPr>
      </p:pic>
      <p:pic>
        <p:nvPicPr>
          <p:cNvPr id="12" name="Picture 11">
            <a:extLst>
              <a:ext uri="{FF2B5EF4-FFF2-40B4-BE49-F238E27FC236}">
                <a16:creationId xmlns:a16="http://schemas.microsoft.com/office/drawing/2014/main" id="{5494AA88-FD92-4C43-915A-A6784095A67D}"/>
              </a:ext>
            </a:extLst>
          </p:cNvPr>
          <p:cNvPicPr>
            <a:picLocks noChangeAspect="1"/>
          </p:cNvPicPr>
          <p:nvPr/>
        </p:nvPicPr>
        <p:blipFill>
          <a:blip r:embed="rId7"/>
          <a:stretch>
            <a:fillRect/>
          </a:stretch>
        </p:blipFill>
        <p:spPr>
          <a:xfrm>
            <a:off x="971600" y="4847295"/>
            <a:ext cx="4536504" cy="1101985"/>
          </a:xfrm>
          <a:prstGeom prst="rect">
            <a:avLst/>
          </a:prstGeom>
        </p:spPr>
      </p:pic>
      <p:pic>
        <p:nvPicPr>
          <p:cNvPr id="14" name="Audio 13">
            <a:hlinkClick r:id="" action="ppaction://media"/>
            <a:extLst>
              <a:ext uri="{FF2B5EF4-FFF2-40B4-BE49-F238E27FC236}">
                <a16:creationId xmlns:a16="http://schemas.microsoft.com/office/drawing/2014/main" id="{A35D9E87-48C0-8095-3266-BF3DC8FEECB1}"/>
              </a:ext>
            </a:extLst>
          </p:cNvPr>
          <p:cNvPicPr>
            <a:picLocks noChangeAspect="1"/>
          </p:cNvPicPr>
          <p:nvPr>
            <a:audioFile r:link="rId2"/>
            <p:extLst>
              <p:ext uri="{DAA4B4D4-6D71-4841-9C94-3DE7FCFB9230}">
                <p14:media xmlns:p14="http://schemas.microsoft.com/office/powerpoint/2010/main" r:embed="rId1"/>
              </p:ext>
            </p:extLst>
          </p:nvPr>
        </p:nvPicPr>
        <p:blipFill>
          <a:blip r:embed="rId8"/>
          <a:srcRect l="-203125" t="-203125" r="-203125" b="-203125"/>
          <a:stretch>
            <a:fillRect/>
          </a:stretch>
        </p:blipFill>
        <p:spPr>
          <a:xfrm>
            <a:off x="7004304" y="4718304"/>
            <a:ext cx="2057400" cy="2057400"/>
          </a:xfrm>
          <a:prstGeom prst="ellipse">
            <a:avLst/>
          </a:prstGeom>
        </p:spPr>
      </p:pic>
    </p:spTree>
    <p:extLst>
      <p:ext uri="{BB962C8B-B14F-4D97-AF65-F5344CB8AC3E}">
        <p14:creationId xmlns:p14="http://schemas.microsoft.com/office/powerpoint/2010/main" val="4161001715"/>
      </p:ext>
    </p:extLst>
  </p:cSld>
  <p:clrMapOvr>
    <a:masterClrMapping/>
  </p:clrMapOvr>
  <mc:AlternateContent xmlns:mc="http://schemas.openxmlformats.org/markup-compatibility/2006" xmlns:p14="http://schemas.microsoft.com/office/powerpoint/2010/main">
    <mc:Choice Requires="p14">
      <p:transition spd="slow" p14:dur="2000" advTm="28585"/>
    </mc:Choice>
    <mc:Fallback xmlns="">
      <p:transition spd="slow" advTm="2858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4"/>
                </p:tgtEl>
              </p:cMediaNode>
            </p:audio>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4016738-F7DA-430B-A7AF-438247842B7E}"/>
              </a:ext>
            </a:extLst>
          </p:cNvPr>
          <p:cNvSpPr>
            <a:spLocks noGrp="1"/>
          </p:cNvSpPr>
          <p:nvPr>
            <p:ph idx="1"/>
          </p:nvPr>
        </p:nvSpPr>
        <p:spPr>
          <a:xfrm>
            <a:off x="304800" y="889917"/>
            <a:ext cx="8382000" cy="5602958"/>
          </a:xfrm>
        </p:spPr>
        <p:txBody>
          <a:bodyPr/>
          <a:lstStyle/>
          <a:p>
            <a:pPr algn="just">
              <a:buFont typeface="Wingdings" panose="05000000000000000000" pitchFamily="2" charset="2"/>
              <a:buChar char="v"/>
            </a:pPr>
            <a:r>
              <a:rPr lang="en-US" sz="2000" b="1" dirty="0">
                <a:latin typeface="NimbusRomNo9L-Regu"/>
              </a:rPr>
              <a:t>Modular Federated Contrastive Learning </a:t>
            </a:r>
            <a:r>
              <a:rPr lang="en-US" sz="2000" b="1" dirty="0">
                <a:latin typeface="NimbusRomNo9L-Regu"/>
                <a:cs typeface="+mn-cs"/>
              </a:rPr>
              <a:t>with Twin Normalization for Resource-limited Clients</a:t>
            </a:r>
            <a:endParaRPr lang="en-US" sz="2000" b="1" dirty="0">
              <a:latin typeface="NimbusRomNo9L-Regu"/>
            </a:endParaRPr>
          </a:p>
          <a:p>
            <a:pPr lvl="1">
              <a:buFont typeface="Wingdings" panose="05000000000000000000" pitchFamily="2" charset="2"/>
              <a:buChar char="Ø"/>
            </a:pPr>
            <a:r>
              <a:rPr lang="en-CA" sz="1600" dirty="0">
                <a:latin typeface="NimbusRomNo9L-Regu"/>
              </a:rPr>
              <a:t>Federated Learning (FL)</a:t>
            </a:r>
          </a:p>
          <a:p>
            <a:pPr lvl="1">
              <a:buFont typeface="Wingdings" panose="05000000000000000000" pitchFamily="2" charset="2"/>
              <a:buChar char="Ø"/>
            </a:pPr>
            <a:r>
              <a:rPr lang="en-CA" sz="1600" dirty="0">
                <a:latin typeface="NimbusRomNo9L-Regu"/>
              </a:rPr>
              <a:t>Reconsidering the Challenges in FL</a:t>
            </a:r>
          </a:p>
          <a:p>
            <a:pPr lvl="1">
              <a:buFont typeface="Wingdings" panose="05000000000000000000" pitchFamily="2" charset="2"/>
              <a:buChar char="Ø"/>
            </a:pPr>
            <a:r>
              <a:rPr lang="en-CA" sz="1600" dirty="0">
                <a:latin typeface="NimbusRomNo9L-Regu"/>
              </a:rPr>
              <a:t>Contrastive Learning</a:t>
            </a:r>
          </a:p>
          <a:p>
            <a:pPr lvl="1">
              <a:buFont typeface="Wingdings" panose="05000000000000000000" pitchFamily="2" charset="2"/>
              <a:buChar char="Ø"/>
            </a:pPr>
            <a:r>
              <a:rPr lang="en-CA" sz="1600" dirty="0">
                <a:latin typeface="NimbusRomNo9L-Regu"/>
              </a:rPr>
              <a:t>Modular Training vs. End-To-End Training</a:t>
            </a:r>
          </a:p>
          <a:p>
            <a:pPr lvl="1">
              <a:buFont typeface="Wingdings" panose="05000000000000000000" pitchFamily="2" charset="2"/>
              <a:buChar char="Ø"/>
            </a:pPr>
            <a:r>
              <a:rPr lang="en-CA" sz="1600" dirty="0">
                <a:latin typeface="NimbusRomNo9L-Regu"/>
              </a:rPr>
              <a:t>The Proposed Modular Federated Contrastive Learning</a:t>
            </a:r>
          </a:p>
          <a:p>
            <a:pPr lvl="1">
              <a:buFont typeface="Wingdings" panose="05000000000000000000" pitchFamily="2" charset="2"/>
              <a:buChar char="Ø"/>
            </a:pPr>
            <a:r>
              <a:rPr lang="en-US" sz="1600" dirty="0">
                <a:latin typeface="NimbusRomNo9L-Regu"/>
              </a:rPr>
              <a:t>Proposed Twin N</a:t>
            </a:r>
            <a:r>
              <a:rPr lang="en-CA" sz="1600" dirty="0" err="1">
                <a:latin typeface="NimbusRomNo9L-Regu"/>
              </a:rPr>
              <a:t>ormalization</a:t>
            </a:r>
            <a:r>
              <a:rPr lang="en-CA" sz="1600" dirty="0">
                <a:latin typeface="NimbusRomNo9L-Regu"/>
              </a:rPr>
              <a:t> Scheme</a:t>
            </a:r>
          </a:p>
          <a:p>
            <a:pPr lvl="1">
              <a:buFont typeface="Wingdings" panose="05000000000000000000" pitchFamily="2" charset="2"/>
              <a:buChar char="Ø"/>
            </a:pPr>
            <a:r>
              <a:rPr lang="en-US" sz="1600" b="1" dirty="0">
                <a:solidFill>
                  <a:srgbClr val="FF0000"/>
                </a:solidFill>
                <a:latin typeface="NimbusRomNo9L-Regu"/>
              </a:rPr>
              <a:t>The Main Advantages of the Proposed MFCL Scheme with TN</a:t>
            </a:r>
          </a:p>
          <a:p>
            <a:pPr lvl="1">
              <a:buFont typeface="Wingdings" panose="05000000000000000000" pitchFamily="2" charset="2"/>
              <a:buChar char="Ø"/>
            </a:pPr>
            <a:r>
              <a:rPr lang="en-US" sz="1600" dirty="0">
                <a:latin typeface="NimbusRomNo9L-Regu"/>
              </a:rPr>
              <a:t>Privacy Considerations</a:t>
            </a:r>
          </a:p>
          <a:p>
            <a:pPr lvl="1">
              <a:buFont typeface="Wingdings" panose="05000000000000000000" pitchFamily="2" charset="2"/>
              <a:buChar char="Ø"/>
            </a:pPr>
            <a:r>
              <a:rPr lang="en-US" sz="1600" dirty="0">
                <a:latin typeface="NimbusRomNo9L-Regu"/>
              </a:rPr>
              <a:t>Simulation Results</a:t>
            </a:r>
            <a:endParaRPr lang="en-CA" sz="1600" dirty="0">
              <a:latin typeface="NimbusRomNo9L-Regu"/>
            </a:endParaRPr>
          </a:p>
          <a:p>
            <a:pPr lvl="1">
              <a:buFont typeface="Wingdings" panose="05000000000000000000" pitchFamily="2" charset="2"/>
              <a:buChar char="Ø"/>
            </a:pPr>
            <a:endParaRPr lang="en-CA" sz="1600" dirty="0">
              <a:latin typeface="NimbusRomNo9L-Regu"/>
            </a:endParaRPr>
          </a:p>
          <a:p>
            <a:endParaRPr lang="en-CA" sz="1800" dirty="0">
              <a:latin typeface="NimbusRomNo9L-Regu"/>
            </a:endParaRPr>
          </a:p>
          <a:p>
            <a:pPr marL="0" indent="0">
              <a:buNone/>
            </a:pPr>
            <a:endParaRPr lang="en-US" sz="1800" dirty="0">
              <a:latin typeface="NimbusRomNo9L-Regu"/>
            </a:endParaRPr>
          </a:p>
          <a:p>
            <a:endParaRPr lang="en-CA" sz="1800" dirty="0">
              <a:latin typeface="NimbusRomNo9L-Regu"/>
            </a:endParaRPr>
          </a:p>
        </p:txBody>
      </p:sp>
      <p:sp>
        <p:nvSpPr>
          <p:cNvPr id="3" name="Title 2">
            <a:extLst>
              <a:ext uri="{FF2B5EF4-FFF2-40B4-BE49-F238E27FC236}">
                <a16:creationId xmlns:a16="http://schemas.microsoft.com/office/drawing/2014/main" id="{B057DA23-F8AA-4FAA-B0D0-89427E2F5914}"/>
              </a:ext>
            </a:extLst>
          </p:cNvPr>
          <p:cNvSpPr>
            <a:spLocks noGrp="1"/>
          </p:cNvSpPr>
          <p:nvPr>
            <p:ph type="title"/>
          </p:nvPr>
        </p:nvSpPr>
        <p:spPr/>
        <p:txBody>
          <a:bodyPr/>
          <a:lstStyle/>
          <a:p>
            <a:r>
              <a:rPr lang="en-CA" dirty="0"/>
              <a:t>Outlines</a:t>
            </a:r>
          </a:p>
        </p:txBody>
      </p:sp>
      <p:sp>
        <p:nvSpPr>
          <p:cNvPr id="4" name="Slide Number Placeholder 3">
            <a:extLst>
              <a:ext uri="{FF2B5EF4-FFF2-40B4-BE49-F238E27FC236}">
                <a16:creationId xmlns:a16="http://schemas.microsoft.com/office/drawing/2014/main" id="{3D2FDB8D-9667-4752-A05E-16BD2453A9C3}"/>
              </a:ext>
            </a:extLst>
          </p:cNvPr>
          <p:cNvSpPr>
            <a:spLocks noGrp="1"/>
          </p:cNvSpPr>
          <p:nvPr>
            <p:ph type="sldNum" sz="quarter" idx="12"/>
          </p:nvPr>
        </p:nvSpPr>
        <p:spPr/>
        <p:txBody>
          <a:bodyPr/>
          <a:lstStyle/>
          <a:p>
            <a:pPr>
              <a:defRPr/>
            </a:pPr>
            <a:fld id="{5BC7FEBF-A170-470C-A369-F0D066FB58E5}" type="slidenum">
              <a:rPr lang="en-US" smtClean="0"/>
              <a:pPr>
                <a:defRPr/>
              </a:pPr>
              <a:t>23</a:t>
            </a:fld>
            <a:endParaRPr lang="en-US" dirty="0"/>
          </a:p>
        </p:txBody>
      </p:sp>
      <p:pic>
        <p:nvPicPr>
          <p:cNvPr id="8" name="Audio 7">
            <a:hlinkClick r:id="" action="ppaction://media"/>
            <a:extLst>
              <a:ext uri="{FF2B5EF4-FFF2-40B4-BE49-F238E27FC236}">
                <a16:creationId xmlns:a16="http://schemas.microsoft.com/office/drawing/2014/main" id="{83FC2318-AFA9-F326-72A8-4BA71B1249CD}"/>
              </a:ext>
            </a:extLst>
          </p:cNvPr>
          <p:cNvPicPr>
            <a:picLocks noChangeAspect="1"/>
          </p:cNvPicPr>
          <p:nvPr>
            <a:audioFile r:link="rId2"/>
            <p:extLst>
              <p:ext uri="{DAA4B4D4-6D71-4841-9C94-3DE7FCFB9230}">
                <p14:media xmlns:p14="http://schemas.microsoft.com/office/powerpoint/2010/main" r:embed="rId1"/>
              </p:ext>
            </p:extLst>
          </p:nvPr>
        </p:nvPicPr>
        <p:blipFill>
          <a:blip r:embed="rId5"/>
          <a:srcRect l="-203125" t="-203125" r="-203125" b="-203125"/>
          <a:stretch>
            <a:fillRect/>
          </a:stretch>
        </p:blipFill>
        <p:spPr>
          <a:xfrm>
            <a:off x="7004304" y="4718304"/>
            <a:ext cx="2057400" cy="2057400"/>
          </a:xfrm>
          <a:prstGeom prst="ellipse">
            <a:avLst/>
          </a:prstGeom>
        </p:spPr>
      </p:pic>
    </p:spTree>
    <p:extLst>
      <p:ext uri="{BB962C8B-B14F-4D97-AF65-F5344CB8AC3E}">
        <p14:creationId xmlns:p14="http://schemas.microsoft.com/office/powerpoint/2010/main" val="3058364325"/>
      </p:ext>
    </p:extLst>
  </p:cSld>
  <p:clrMapOvr>
    <a:masterClrMapping/>
  </p:clrMapOvr>
  <mc:AlternateContent xmlns:mc="http://schemas.openxmlformats.org/markup-compatibility/2006" xmlns:p14="http://schemas.microsoft.com/office/powerpoint/2010/main">
    <mc:Choice Requires="p14">
      <p:transition spd="slow" p14:dur="2000" advTm="10051"/>
    </mc:Choice>
    <mc:Fallback xmlns="">
      <p:transition spd="slow" advTm="1005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8"/>
                </p:tgtEl>
              </p:cMediaNode>
            </p:audio>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959D81F-D404-4BAC-8A2E-A2B0B9F0E769}"/>
              </a:ext>
            </a:extLst>
          </p:cNvPr>
          <p:cNvSpPr>
            <a:spLocks noGrp="1"/>
          </p:cNvSpPr>
          <p:nvPr>
            <p:ph idx="1"/>
          </p:nvPr>
        </p:nvSpPr>
        <p:spPr>
          <a:xfrm>
            <a:off x="304800" y="908720"/>
            <a:ext cx="8382000" cy="5059363"/>
          </a:xfrm>
        </p:spPr>
        <p:txBody>
          <a:bodyPr/>
          <a:lstStyle/>
          <a:p>
            <a:pPr algn="just"/>
            <a:r>
              <a:rPr lang="en-US" sz="2000" dirty="0"/>
              <a:t>MFCL benefits from TN</a:t>
            </a:r>
          </a:p>
          <a:p>
            <a:pPr lvl="1" algn="just"/>
            <a:r>
              <a:rPr lang="en-US" sz="1800" dirty="0"/>
              <a:t>TN ensures that the two augmented versions of each data sample are normalized independently of the other samples. This way, the statistics used for normalization in the sensor module and its decoder are</a:t>
            </a:r>
          </a:p>
          <a:p>
            <a:pPr lvl="2" algn="just"/>
            <a:r>
              <a:rPr lang="en-US" sz="1600" b="1" dirty="0"/>
              <a:t>independent of mini-batch size </a:t>
            </a:r>
          </a:p>
          <a:p>
            <a:pPr lvl="2" algn="just"/>
            <a:r>
              <a:rPr lang="en-US" sz="1600" b="1" dirty="0"/>
              <a:t>not biased toward the classes with more samples</a:t>
            </a:r>
            <a:endParaRPr lang="en-CA" sz="1600" dirty="0"/>
          </a:p>
          <a:p>
            <a:pPr algn="just"/>
            <a:r>
              <a:rPr lang="en-US" sz="2000" dirty="0"/>
              <a:t>MFCL benefits from modular training. </a:t>
            </a:r>
          </a:p>
          <a:p>
            <a:pPr lvl="1" algn="just"/>
            <a:r>
              <a:rPr lang="en-US" sz="1800" dirty="0"/>
              <a:t>With modular training, we </a:t>
            </a:r>
            <a:r>
              <a:rPr lang="en-US" sz="1800" b="1" dirty="0"/>
              <a:t>do not have to backpropagate the gradients </a:t>
            </a:r>
            <a:r>
              <a:rPr lang="en-US" sz="1800" dirty="0"/>
              <a:t>from the last layers of discriminator at the server (i.e., ResNet-18), which are responsible for determining the clusters, to the layers extracting the representations from the input data in the sensor module at the clients. </a:t>
            </a:r>
          </a:p>
          <a:p>
            <a:pPr algn="just"/>
            <a:r>
              <a:rPr lang="en-US" sz="2000" dirty="0"/>
              <a:t>MFCL benefits from self-supervised learning technique</a:t>
            </a:r>
          </a:p>
          <a:p>
            <a:pPr lvl="1" algn="just"/>
            <a:r>
              <a:rPr lang="en-US" sz="1800" dirty="0"/>
              <a:t>In supervised learning, when the data set is CIB, </a:t>
            </a:r>
            <a:r>
              <a:rPr lang="en-US" sz="1800" b="1" dirty="0"/>
              <a:t>the gradients of the classes with more samples are larger than those of the classes with fewer samples</a:t>
            </a:r>
            <a:r>
              <a:rPr lang="en-US" sz="1800" dirty="0"/>
              <a:t>, which leads to the gradients biased toward the class with more samples. </a:t>
            </a:r>
          </a:p>
          <a:p>
            <a:pPr lvl="1" algn="just"/>
            <a:endParaRPr lang="en-US" dirty="0"/>
          </a:p>
          <a:p>
            <a:endParaRPr lang="en-CA" dirty="0"/>
          </a:p>
        </p:txBody>
      </p:sp>
      <p:sp>
        <p:nvSpPr>
          <p:cNvPr id="3" name="Title 2">
            <a:extLst>
              <a:ext uri="{FF2B5EF4-FFF2-40B4-BE49-F238E27FC236}">
                <a16:creationId xmlns:a16="http://schemas.microsoft.com/office/drawing/2014/main" id="{A744B385-CA77-4976-BF16-1E66CCB0E70A}"/>
              </a:ext>
            </a:extLst>
          </p:cNvPr>
          <p:cNvSpPr>
            <a:spLocks noGrp="1"/>
          </p:cNvSpPr>
          <p:nvPr>
            <p:ph type="title"/>
          </p:nvPr>
        </p:nvSpPr>
        <p:spPr>
          <a:xfrm>
            <a:off x="-144016" y="0"/>
            <a:ext cx="9396536" cy="762000"/>
          </a:xfrm>
        </p:spPr>
        <p:txBody>
          <a:bodyPr/>
          <a:lstStyle/>
          <a:p>
            <a:r>
              <a:rPr lang="en-US" sz="2800" dirty="0"/>
              <a:t>The main Advantages of the Proposed MFCL with TN:</a:t>
            </a:r>
            <a:br>
              <a:rPr lang="en-US" sz="2800" dirty="0"/>
            </a:br>
            <a:r>
              <a:rPr lang="en-US" sz="2800" dirty="0"/>
              <a:t>1. </a:t>
            </a:r>
            <a:r>
              <a:rPr lang="en-US" sz="2400" dirty="0"/>
              <a:t>Addressing the Issue of CIB and Heterogeneous data at Clients</a:t>
            </a:r>
            <a:endParaRPr lang="en-CA" dirty="0"/>
          </a:p>
        </p:txBody>
      </p:sp>
      <p:sp>
        <p:nvSpPr>
          <p:cNvPr id="4" name="Slide Number Placeholder 3">
            <a:extLst>
              <a:ext uri="{FF2B5EF4-FFF2-40B4-BE49-F238E27FC236}">
                <a16:creationId xmlns:a16="http://schemas.microsoft.com/office/drawing/2014/main" id="{29565D4B-7717-4C16-BDE4-B923B2EF401A}"/>
              </a:ext>
            </a:extLst>
          </p:cNvPr>
          <p:cNvSpPr>
            <a:spLocks noGrp="1"/>
          </p:cNvSpPr>
          <p:nvPr>
            <p:ph type="sldNum" sz="quarter" idx="12"/>
          </p:nvPr>
        </p:nvSpPr>
        <p:spPr/>
        <p:txBody>
          <a:bodyPr/>
          <a:lstStyle/>
          <a:p>
            <a:pPr>
              <a:defRPr/>
            </a:pPr>
            <a:fld id="{5BC7FEBF-A170-470C-A369-F0D066FB58E5}" type="slidenum">
              <a:rPr lang="en-US" smtClean="0"/>
              <a:pPr>
                <a:defRPr/>
              </a:pPr>
              <a:t>24</a:t>
            </a:fld>
            <a:endParaRPr lang="en-US" dirty="0"/>
          </a:p>
        </p:txBody>
      </p:sp>
      <p:pic>
        <p:nvPicPr>
          <p:cNvPr id="13" name="Audio 12">
            <a:hlinkClick r:id="" action="ppaction://media"/>
            <a:extLst>
              <a:ext uri="{FF2B5EF4-FFF2-40B4-BE49-F238E27FC236}">
                <a16:creationId xmlns:a16="http://schemas.microsoft.com/office/drawing/2014/main" id="{3ED28891-A24E-583C-CC70-A0FD4F8238EC}"/>
              </a:ext>
            </a:extLst>
          </p:cNvPr>
          <p:cNvPicPr>
            <a:picLocks noChangeAspect="1"/>
          </p:cNvPicPr>
          <p:nvPr>
            <a:audioFile r:link="rId2"/>
            <p:extLst>
              <p:ext uri="{DAA4B4D4-6D71-4841-9C94-3DE7FCFB9230}">
                <p14:media xmlns:p14="http://schemas.microsoft.com/office/powerpoint/2010/main" r:embed="rId1"/>
              </p:ext>
            </p:extLst>
          </p:nvPr>
        </p:nvPicPr>
        <p:blipFill>
          <a:blip r:embed="rId4"/>
          <a:srcRect l="-203125" t="-203125" r="-203125" b="-203125"/>
          <a:stretch>
            <a:fillRect/>
          </a:stretch>
        </p:blipFill>
        <p:spPr>
          <a:xfrm>
            <a:off x="7004304" y="4718304"/>
            <a:ext cx="2057400" cy="2057400"/>
          </a:xfrm>
          <a:prstGeom prst="ellipse">
            <a:avLst/>
          </a:prstGeom>
        </p:spPr>
      </p:pic>
    </p:spTree>
    <p:extLst>
      <p:ext uri="{BB962C8B-B14F-4D97-AF65-F5344CB8AC3E}">
        <p14:creationId xmlns:p14="http://schemas.microsoft.com/office/powerpoint/2010/main" val="4032745318"/>
      </p:ext>
    </p:extLst>
  </p:cSld>
  <p:clrMapOvr>
    <a:masterClrMapping/>
  </p:clrMapOvr>
  <mc:AlternateContent xmlns:mc="http://schemas.openxmlformats.org/markup-compatibility/2006" xmlns:p14="http://schemas.microsoft.com/office/powerpoint/2010/main">
    <mc:Choice Requires="p14">
      <p:transition spd="slow" p14:dur="2000" advTm="98900"/>
    </mc:Choice>
    <mc:Fallback xmlns="">
      <p:transition spd="slow" advTm="989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3"/>
                </p:tgtEl>
              </p:cMediaNode>
            </p:audio>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212CC70-C9DF-4CD4-B499-94914E883ACF}"/>
              </a:ext>
            </a:extLst>
          </p:cNvPr>
          <p:cNvSpPr>
            <a:spLocks noGrp="1"/>
          </p:cNvSpPr>
          <p:nvPr>
            <p:ph idx="1"/>
          </p:nvPr>
        </p:nvSpPr>
        <p:spPr>
          <a:xfrm>
            <a:off x="179512" y="889917"/>
            <a:ext cx="8735888" cy="5059363"/>
          </a:xfrm>
        </p:spPr>
        <p:txBody>
          <a:bodyPr/>
          <a:lstStyle/>
          <a:p>
            <a:pPr algn="just"/>
            <a:r>
              <a:rPr lang="en-CA" sz="2000" dirty="0"/>
              <a:t>Although most of the previous literature in self-supervised FL has used contrastive loss at the </a:t>
            </a:r>
            <a:r>
              <a:rPr lang="en-US" sz="2000" dirty="0"/>
              <a:t>client</a:t>
            </a:r>
            <a:r>
              <a:rPr lang="en-CA" sz="2000" dirty="0"/>
              <a:t>, we believe it is more practical to use the contrastive loss at the server. </a:t>
            </a:r>
          </a:p>
          <a:p>
            <a:pPr marL="0" indent="0" algn="just">
              <a:buNone/>
            </a:pPr>
            <a:endParaRPr lang="en-CA" sz="1400" dirty="0"/>
          </a:p>
          <a:p>
            <a:pPr lvl="1" algn="just"/>
            <a:r>
              <a:rPr lang="en-CA" sz="1800" dirty="0"/>
              <a:t>Contrastive loss needs a large and deep neural network. Regarding to the memory and resource limitations of the </a:t>
            </a:r>
            <a:r>
              <a:rPr lang="en-US" sz="1800" dirty="0"/>
              <a:t>client</a:t>
            </a:r>
            <a:r>
              <a:rPr lang="en-CA" sz="1800" dirty="0"/>
              <a:t>s, in some cases it is not even possible to train such a deep and wide network on the edge devices. </a:t>
            </a:r>
          </a:p>
          <a:p>
            <a:pPr lvl="1" algn="just"/>
            <a:endParaRPr lang="en-CA" sz="1800" dirty="0"/>
          </a:p>
          <a:p>
            <a:pPr algn="just"/>
            <a:r>
              <a:rPr lang="en-CA" sz="1800" dirty="0"/>
              <a:t>The proposed scheme is the first self-supervised learning framework in FL which separately trains sensing and discriminating modules which significantly reduces the communication and computation burden for all resource-limited clients. </a:t>
            </a:r>
          </a:p>
          <a:p>
            <a:pPr algn="just"/>
            <a:endParaRPr lang="en-CA" sz="1800" dirty="0"/>
          </a:p>
          <a:p>
            <a:pPr algn="just"/>
            <a:r>
              <a:rPr lang="en-CA" sz="1800" dirty="0"/>
              <a:t>The number of required FL rounds is much less than traditional end-to-end training in the FL setting. The communication burden is lighter.</a:t>
            </a:r>
          </a:p>
        </p:txBody>
      </p:sp>
      <p:sp>
        <p:nvSpPr>
          <p:cNvPr id="3" name="Title 2">
            <a:extLst>
              <a:ext uri="{FF2B5EF4-FFF2-40B4-BE49-F238E27FC236}">
                <a16:creationId xmlns:a16="http://schemas.microsoft.com/office/drawing/2014/main" id="{B8D4EA57-D8E5-48D7-9B01-8DE9F27275D2}"/>
              </a:ext>
            </a:extLst>
          </p:cNvPr>
          <p:cNvSpPr>
            <a:spLocks noGrp="1"/>
          </p:cNvSpPr>
          <p:nvPr>
            <p:ph type="title"/>
          </p:nvPr>
        </p:nvSpPr>
        <p:spPr>
          <a:xfrm>
            <a:off x="-180528" y="0"/>
            <a:ext cx="9252520" cy="762000"/>
          </a:xfrm>
        </p:spPr>
        <p:txBody>
          <a:bodyPr/>
          <a:lstStyle/>
          <a:p>
            <a:r>
              <a:rPr lang="en-US" sz="2800" dirty="0"/>
              <a:t>The Main Advantages of the Proposed MFCL with TN:</a:t>
            </a:r>
            <a:br>
              <a:rPr lang="en-US" dirty="0"/>
            </a:br>
            <a:r>
              <a:rPr lang="en-US" sz="2400" dirty="0"/>
              <a:t>2. Suitable for Clients with Limited Resources</a:t>
            </a:r>
            <a:endParaRPr lang="en-CA" sz="2400" dirty="0"/>
          </a:p>
        </p:txBody>
      </p:sp>
      <p:sp>
        <p:nvSpPr>
          <p:cNvPr id="4" name="Slide Number Placeholder 3">
            <a:extLst>
              <a:ext uri="{FF2B5EF4-FFF2-40B4-BE49-F238E27FC236}">
                <a16:creationId xmlns:a16="http://schemas.microsoft.com/office/drawing/2014/main" id="{1EEF6F69-FEFF-4DE3-A0BF-8503ED6970E6}"/>
              </a:ext>
            </a:extLst>
          </p:cNvPr>
          <p:cNvSpPr>
            <a:spLocks noGrp="1"/>
          </p:cNvSpPr>
          <p:nvPr>
            <p:ph type="sldNum" sz="quarter" idx="12"/>
          </p:nvPr>
        </p:nvSpPr>
        <p:spPr/>
        <p:txBody>
          <a:bodyPr/>
          <a:lstStyle/>
          <a:p>
            <a:pPr>
              <a:defRPr/>
            </a:pPr>
            <a:fld id="{5BC7FEBF-A170-470C-A369-F0D066FB58E5}" type="slidenum">
              <a:rPr lang="en-US" smtClean="0"/>
              <a:pPr>
                <a:defRPr/>
              </a:pPr>
              <a:t>25</a:t>
            </a:fld>
            <a:endParaRPr lang="en-US" dirty="0"/>
          </a:p>
        </p:txBody>
      </p:sp>
      <p:pic>
        <p:nvPicPr>
          <p:cNvPr id="9" name="Audio 8">
            <a:hlinkClick r:id="" action="ppaction://media"/>
            <a:extLst>
              <a:ext uri="{FF2B5EF4-FFF2-40B4-BE49-F238E27FC236}">
                <a16:creationId xmlns:a16="http://schemas.microsoft.com/office/drawing/2014/main" id="{721AA97B-C762-5030-8E46-5DC01A004A67}"/>
              </a:ext>
            </a:extLst>
          </p:cNvPr>
          <p:cNvPicPr>
            <a:picLocks noChangeAspect="1"/>
          </p:cNvPicPr>
          <p:nvPr>
            <a:audioFile r:link="rId2"/>
            <p:extLst>
              <p:ext uri="{DAA4B4D4-6D71-4841-9C94-3DE7FCFB9230}">
                <p14:media xmlns:p14="http://schemas.microsoft.com/office/powerpoint/2010/main" r:embed="rId1"/>
              </p:ext>
            </p:extLst>
          </p:nvPr>
        </p:nvPicPr>
        <p:blipFill>
          <a:blip r:embed="rId4"/>
          <a:srcRect l="-203125" t="-203125" r="-203125" b="-203125"/>
          <a:stretch>
            <a:fillRect/>
          </a:stretch>
        </p:blipFill>
        <p:spPr>
          <a:xfrm>
            <a:off x="7004304" y="4718304"/>
            <a:ext cx="2057400" cy="2057400"/>
          </a:xfrm>
          <a:prstGeom prst="ellipse">
            <a:avLst/>
          </a:prstGeom>
        </p:spPr>
      </p:pic>
    </p:spTree>
    <p:extLst>
      <p:ext uri="{BB962C8B-B14F-4D97-AF65-F5344CB8AC3E}">
        <p14:creationId xmlns:p14="http://schemas.microsoft.com/office/powerpoint/2010/main" val="3874881807"/>
      </p:ext>
    </p:extLst>
  </p:cSld>
  <p:clrMapOvr>
    <a:masterClrMapping/>
  </p:clrMapOvr>
  <mc:AlternateContent xmlns:mc="http://schemas.openxmlformats.org/markup-compatibility/2006" xmlns:p14="http://schemas.microsoft.com/office/powerpoint/2010/main">
    <mc:Choice Requires="p14">
      <p:transition spd="slow" p14:dur="2000" advTm="71021"/>
    </mc:Choice>
    <mc:Fallback xmlns="">
      <p:transition spd="slow" advTm="7102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9C4F43-4570-3D85-502C-7C9C9DD1EE8B}"/>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6BB8B4D-61BE-E083-3F7F-5C5FA293A3C9}"/>
              </a:ext>
            </a:extLst>
          </p:cNvPr>
          <p:cNvSpPr>
            <a:spLocks noGrp="1"/>
          </p:cNvSpPr>
          <p:nvPr>
            <p:ph idx="1"/>
          </p:nvPr>
        </p:nvSpPr>
        <p:spPr>
          <a:xfrm>
            <a:off x="304800" y="889917"/>
            <a:ext cx="8382000" cy="5602958"/>
          </a:xfrm>
        </p:spPr>
        <p:txBody>
          <a:bodyPr/>
          <a:lstStyle/>
          <a:p>
            <a:pPr algn="just">
              <a:buFont typeface="Wingdings" panose="05000000000000000000" pitchFamily="2" charset="2"/>
              <a:buChar char="v"/>
            </a:pPr>
            <a:r>
              <a:rPr lang="en-US" sz="2000" b="1" dirty="0">
                <a:latin typeface="NimbusRomNo9L-Regu"/>
              </a:rPr>
              <a:t>Modular Federated Contrastive Learning </a:t>
            </a:r>
            <a:r>
              <a:rPr lang="en-US" sz="2000" b="1" dirty="0">
                <a:latin typeface="NimbusRomNo9L-Regu"/>
                <a:cs typeface="+mn-cs"/>
              </a:rPr>
              <a:t>with Twin Normalization for Resource-limited Clients</a:t>
            </a:r>
            <a:endParaRPr lang="en-US" sz="2000" b="1" dirty="0">
              <a:latin typeface="NimbusRomNo9L-Regu"/>
            </a:endParaRPr>
          </a:p>
          <a:p>
            <a:pPr lvl="1">
              <a:buFont typeface="Wingdings" panose="05000000000000000000" pitchFamily="2" charset="2"/>
              <a:buChar char="Ø"/>
            </a:pPr>
            <a:r>
              <a:rPr lang="en-CA" sz="1600" dirty="0">
                <a:latin typeface="NimbusRomNo9L-Regu"/>
              </a:rPr>
              <a:t>Federated Learning (FL)</a:t>
            </a:r>
          </a:p>
          <a:p>
            <a:pPr lvl="1">
              <a:buFont typeface="Wingdings" panose="05000000000000000000" pitchFamily="2" charset="2"/>
              <a:buChar char="Ø"/>
            </a:pPr>
            <a:r>
              <a:rPr lang="en-CA" sz="1600" dirty="0">
                <a:latin typeface="NimbusRomNo9L-Regu"/>
              </a:rPr>
              <a:t>Reconsidering the Challenges in FL</a:t>
            </a:r>
          </a:p>
          <a:p>
            <a:pPr lvl="1">
              <a:buFont typeface="Wingdings" panose="05000000000000000000" pitchFamily="2" charset="2"/>
              <a:buChar char="Ø"/>
            </a:pPr>
            <a:r>
              <a:rPr lang="en-CA" sz="1600" dirty="0">
                <a:latin typeface="NimbusRomNo9L-Regu"/>
              </a:rPr>
              <a:t>Contrastive Learning</a:t>
            </a:r>
          </a:p>
          <a:p>
            <a:pPr lvl="1">
              <a:buFont typeface="Wingdings" panose="05000000000000000000" pitchFamily="2" charset="2"/>
              <a:buChar char="Ø"/>
            </a:pPr>
            <a:r>
              <a:rPr lang="en-CA" sz="1600" dirty="0">
                <a:latin typeface="NimbusRomNo9L-Regu"/>
              </a:rPr>
              <a:t>Modular Training vs. End-To-End Training</a:t>
            </a:r>
          </a:p>
          <a:p>
            <a:pPr lvl="1">
              <a:buFont typeface="Wingdings" panose="05000000000000000000" pitchFamily="2" charset="2"/>
              <a:buChar char="Ø"/>
            </a:pPr>
            <a:r>
              <a:rPr lang="en-CA" sz="1600" dirty="0">
                <a:latin typeface="NimbusRomNo9L-Regu"/>
              </a:rPr>
              <a:t>The Proposed Modular Federated Contrastive Learning</a:t>
            </a:r>
          </a:p>
          <a:p>
            <a:pPr lvl="1">
              <a:buFont typeface="Wingdings" panose="05000000000000000000" pitchFamily="2" charset="2"/>
              <a:buChar char="Ø"/>
            </a:pPr>
            <a:r>
              <a:rPr lang="en-US" sz="1600" dirty="0">
                <a:latin typeface="NimbusRomNo9L-Regu"/>
              </a:rPr>
              <a:t>Proposed Twin N</a:t>
            </a:r>
            <a:r>
              <a:rPr lang="en-CA" sz="1600" dirty="0" err="1">
                <a:latin typeface="NimbusRomNo9L-Regu"/>
              </a:rPr>
              <a:t>ormalization</a:t>
            </a:r>
            <a:r>
              <a:rPr lang="en-CA" sz="1600" dirty="0">
                <a:latin typeface="NimbusRomNo9L-Regu"/>
              </a:rPr>
              <a:t> Scheme</a:t>
            </a:r>
          </a:p>
          <a:p>
            <a:pPr lvl="1">
              <a:buFont typeface="Wingdings" panose="05000000000000000000" pitchFamily="2" charset="2"/>
              <a:buChar char="Ø"/>
            </a:pPr>
            <a:r>
              <a:rPr lang="en-US" sz="1600" dirty="0">
                <a:latin typeface="NimbusRomNo9L-Regu"/>
              </a:rPr>
              <a:t>The Main Advantages of the Proposed MFCL Scheme with TN</a:t>
            </a:r>
          </a:p>
          <a:p>
            <a:pPr lvl="1">
              <a:buFont typeface="Wingdings" panose="05000000000000000000" pitchFamily="2" charset="2"/>
              <a:buChar char="Ø"/>
            </a:pPr>
            <a:r>
              <a:rPr lang="en-US" sz="1600" b="1" dirty="0">
                <a:solidFill>
                  <a:srgbClr val="FF0000"/>
                </a:solidFill>
                <a:latin typeface="NimbusRomNo9L-Regu"/>
              </a:rPr>
              <a:t>Privacy Considerations</a:t>
            </a:r>
          </a:p>
          <a:p>
            <a:pPr lvl="1">
              <a:buFont typeface="Wingdings" panose="05000000000000000000" pitchFamily="2" charset="2"/>
              <a:buChar char="Ø"/>
            </a:pPr>
            <a:r>
              <a:rPr lang="en-US" sz="1600" dirty="0">
                <a:latin typeface="NimbusRomNo9L-Regu"/>
              </a:rPr>
              <a:t>Simulation Results</a:t>
            </a:r>
            <a:endParaRPr lang="en-CA" sz="1600" dirty="0">
              <a:latin typeface="NimbusRomNo9L-Regu"/>
            </a:endParaRPr>
          </a:p>
          <a:p>
            <a:pPr lvl="1">
              <a:buFont typeface="Wingdings" panose="05000000000000000000" pitchFamily="2" charset="2"/>
              <a:buChar char="Ø"/>
            </a:pPr>
            <a:endParaRPr lang="en-CA" sz="1600" dirty="0">
              <a:latin typeface="NimbusRomNo9L-Regu"/>
            </a:endParaRPr>
          </a:p>
          <a:p>
            <a:endParaRPr lang="en-CA" sz="1800" dirty="0">
              <a:latin typeface="NimbusRomNo9L-Regu"/>
            </a:endParaRPr>
          </a:p>
          <a:p>
            <a:pPr marL="0" indent="0">
              <a:buNone/>
            </a:pPr>
            <a:endParaRPr lang="en-US" sz="1800" dirty="0">
              <a:latin typeface="NimbusRomNo9L-Regu"/>
            </a:endParaRPr>
          </a:p>
          <a:p>
            <a:endParaRPr lang="en-CA" sz="1800" dirty="0">
              <a:latin typeface="NimbusRomNo9L-Regu"/>
            </a:endParaRPr>
          </a:p>
        </p:txBody>
      </p:sp>
      <p:sp>
        <p:nvSpPr>
          <p:cNvPr id="3" name="Title 2">
            <a:extLst>
              <a:ext uri="{FF2B5EF4-FFF2-40B4-BE49-F238E27FC236}">
                <a16:creationId xmlns:a16="http://schemas.microsoft.com/office/drawing/2014/main" id="{C4CD9194-9544-83AF-505F-E54371541D4C}"/>
              </a:ext>
            </a:extLst>
          </p:cNvPr>
          <p:cNvSpPr>
            <a:spLocks noGrp="1"/>
          </p:cNvSpPr>
          <p:nvPr>
            <p:ph type="title"/>
          </p:nvPr>
        </p:nvSpPr>
        <p:spPr/>
        <p:txBody>
          <a:bodyPr/>
          <a:lstStyle/>
          <a:p>
            <a:r>
              <a:rPr lang="en-CA" dirty="0"/>
              <a:t>Outlines</a:t>
            </a:r>
          </a:p>
        </p:txBody>
      </p:sp>
      <p:sp>
        <p:nvSpPr>
          <p:cNvPr id="4" name="Slide Number Placeholder 3">
            <a:extLst>
              <a:ext uri="{FF2B5EF4-FFF2-40B4-BE49-F238E27FC236}">
                <a16:creationId xmlns:a16="http://schemas.microsoft.com/office/drawing/2014/main" id="{CB408B1F-6F52-764B-648D-F690565DAB1B}"/>
              </a:ext>
            </a:extLst>
          </p:cNvPr>
          <p:cNvSpPr>
            <a:spLocks noGrp="1"/>
          </p:cNvSpPr>
          <p:nvPr>
            <p:ph type="sldNum" sz="quarter" idx="12"/>
          </p:nvPr>
        </p:nvSpPr>
        <p:spPr/>
        <p:txBody>
          <a:bodyPr/>
          <a:lstStyle/>
          <a:p>
            <a:pPr>
              <a:defRPr/>
            </a:pPr>
            <a:fld id="{5BC7FEBF-A170-470C-A369-F0D066FB58E5}" type="slidenum">
              <a:rPr lang="en-US" smtClean="0"/>
              <a:pPr>
                <a:defRPr/>
              </a:pPr>
              <a:t>26</a:t>
            </a:fld>
            <a:endParaRPr lang="en-US" dirty="0"/>
          </a:p>
        </p:txBody>
      </p:sp>
      <p:pic>
        <p:nvPicPr>
          <p:cNvPr id="13" name="Audio 12">
            <a:hlinkClick r:id="" action="ppaction://media"/>
            <a:extLst>
              <a:ext uri="{FF2B5EF4-FFF2-40B4-BE49-F238E27FC236}">
                <a16:creationId xmlns:a16="http://schemas.microsoft.com/office/drawing/2014/main" id="{9A60EB36-F2AF-ABB2-8725-AC606DA9D074}"/>
              </a:ext>
            </a:extLst>
          </p:cNvPr>
          <p:cNvPicPr>
            <a:picLocks noChangeAspect="1"/>
          </p:cNvPicPr>
          <p:nvPr>
            <a:audioFile r:link="rId2"/>
            <p:extLst>
              <p:ext uri="{DAA4B4D4-6D71-4841-9C94-3DE7FCFB9230}">
                <p14:media xmlns:p14="http://schemas.microsoft.com/office/powerpoint/2010/main" r:embed="rId1"/>
              </p:ext>
            </p:extLst>
          </p:nvPr>
        </p:nvPicPr>
        <p:blipFill>
          <a:blip r:embed="rId5"/>
          <a:srcRect l="-203125" t="-203125" r="-203125" b="-203125"/>
          <a:stretch>
            <a:fillRect/>
          </a:stretch>
        </p:blipFill>
        <p:spPr>
          <a:xfrm>
            <a:off x="7004304" y="4718304"/>
            <a:ext cx="2057400" cy="2057400"/>
          </a:xfrm>
          <a:prstGeom prst="ellipse">
            <a:avLst/>
          </a:prstGeom>
        </p:spPr>
      </p:pic>
    </p:spTree>
    <p:extLst>
      <p:ext uri="{BB962C8B-B14F-4D97-AF65-F5344CB8AC3E}">
        <p14:creationId xmlns:p14="http://schemas.microsoft.com/office/powerpoint/2010/main" val="20140428"/>
      </p:ext>
    </p:extLst>
  </p:cSld>
  <p:clrMapOvr>
    <a:masterClrMapping/>
  </p:clrMapOvr>
  <mc:AlternateContent xmlns:mc="http://schemas.openxmlformats.org/markup-compatibility/2006" xmlns:p14="http://schemas.microsoft.com/office/powerpoint/2010/main">
    <mc:Choice Requires="p14">
      <p:transition spd="slow" p14:dur="2000" advTm="12308"/>
    </mc:Choice>
    <mc:Fallback xmlns="">
      <p:transition spd="slow" advTm="1230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3"/>
                </p:tgtEl>
              </p:cMediaNode>
            </p:audio>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5C49350-1A5F-11A9-C226-2CBE0CB47339}"/>
              </a:ext>
            </a:extLst>
          </p:cNvPr>
          <p:cNvSpPr>
            <a:spLocks noGrp="1"/>
          </p:cNvSpPr>
          <p:nvPr>
            <p:ph idx="1"/>
          </p:nvPr>
        </p:nvSpPr>
        <p:spPr>
          <a:xfrm>
            <a:off x="323528" y="899318"/>
            <a:ext cx="8382000" cy="5059363"/>
          </a:xfrm>
        </p:spPr>
        <p:txBody>
          <a:bodyPr/>
          <a:lstStyle/>
          <a:p>
            <a:pPr algn="just"/>
            <a:r>
              <a:rPr lang="en-US" sz="1800" b="0" i="0" u="none" strike="noStrike" baseline="0" dirty="0">
                <a:latin typeface="LMRoman10-Regular"/>
              </a:rPr>
              <a:t>The general assumption for preserving privacy in FL is that the clients are honest, and the server is honest </a:t>
            </a:r>
            <a:r>
              <a:rPr lang="en-CA" sz="1800" b="0" i="0" u="none" strike="noStrike" baseline="0" dirty="0">
                <a:latin typeface="LMRoman10-Regular"/>
              </a:rPr>
              <a:t>but curious. </a:t>
            </a:r>
          </a:p>
          <a:p>
            <a:pPr algn="just"/>
            <a:endParaRPr lang="en-CA" sz="1800" b="0" i="0" u="none" strike="noStrike" baseline="0" dirty="0">
              <a:latin typeface="LMRoman10-Regular"/>
            </a:endParaRPr>
          </a:p>
          <a:p>
            <a:pPr algn="just"/>
            <a:r>
              <a:rPr lang="en-CA" sz="1800" b="0" i="0" u="none" strike="noStrike" baseline="0" dirty="0">
                <a:latin typeface="LMRoman10-Regular"/>
              </a:rPr>
              <a:t>MFCL has two servers: </a:t>
            </a:r>
            <a:r>
              <a:rPr lang="en-CA" sz="1800" b="0" i="0" u="none" strike="noStrike" baseline="0" dirty="0" err="1">
                <a:latin typeface="LMRoman10-Regular"/>
              </a:rPr>
              <a:t>gServer</a:t>
            </a:r>
            <a:r>
              <a:rPr lang="en-CA" sz="1800" b="0" i="0" u="none" strike="noStrike" baseline="0" dirty="0">
                <a:latin typeface="LMRoman10-Regular"/>
              </a:rPr>
              <a:t> for model parameter </a:t>
            </a:r>
            <a:r>
              <a:rPr lang="en-US" sz="1800" b="0" i="0" u="none" strike="noStrike" baseline="0" dirty="0">
                <a:latin typeface="LMRoman10-Regular"/>
              </a:rPr>
              <a:t>transactions and </a:t>
            </a:r>
            <a:r>
              <a:rPr lang="en-US" sz="1800" b="0" i="0" u="none" strike="noStrike" baseline="0" dirty="0" err="1">
                <a:latin typeface="LMRoman10-Regular"/>
              </a:rPr>
              <a:t>rServer</a:t>
            </a:r>
            <a:r>
              <a:rPr lang="en-US" sz="1800" b="0" i="0" u="none" strike="noStrike" baseline="0" dirty="0">
                <a:latin typeface="LMRoman10-Regular"/>
              </a:rPr>
              <a:t> for training on the remaining layers on the received representations of augmented data.</a:t>
            </a:r>
          </a:p>
          <a:p>
            <a:pPr algn="just"/>
            <a:endParaRPr lang="en-US" sz="1800" dirty="0">
              <a:latin typeface="LMRoman10-Regular"/>
            </a:endParaRPr>
          </a:p>
          <a:p>
            <a:pPr algn="just"/>
            <a:r>
              <a:rPr lang="en-US" sz="1800" b="1" i="0" u="none" strike="noStrike" baseline="0" dirty="0">
                <a:latin typeface="LMRoman10-Bold"/>
              </a:rPr>
              <a:t>Training phase 1. </a:t>
            </a:r>
            <a:r>
              <a:rPr lang="en-US" sz="1800" b="0" i="0" u="none" strike="noStrike" baseline="0" dirty="0">
                <a:latin typeface="LMRoman10-Regular"/>
              </a:rPr>
              <a:t>Training phase 1 of MFCL follows the traditional FL. Any privacy-preserving algorithms such as Differential Privacy, Secure Aggregation (SA), or Homomorphic Encryption can be applied to the model parameters. We adopted SA to avoid extra computation burden in clients.</a:t>
            </a:r>
          </a:p>
          <a:p>
            <a:pPr algn="just"/>
            <a:endParaRPr lang="en-US" sz="1800" b="0" i="0" u="none" strike="noStrike" baseline="0" dirty="0">
              <a:latin typeface="LMRoman10-Regular"/>
            </a:endParaRPr>
          </a:p>
          <a:p>
            <a:pPr algn="just"/>
            <a:r>
              <a:rPr lang="en-US" sz="1800" b="1" i="0" u="none" strike="noStrike" baseline="0" dirty="0">
                <a:latin typeface="LMRoman10-Bold"/>
              </a:rPr>
              <a:t>Training phase 2. </a:t>
            </a:r>
            <a:r>
              <a:rPr lang="en-US" sz="1800" b="0" i="0" u="none" strike="noStrike" baseline="0" dirty="0">
                <a:latin typeface="LMRoman10-Regular"/>
              </a:rPr>
              <a:t>Since </a:t>
            </a:r>
            <a:r>
              <a:rPr lang="en-US" sz="1800" b="0" i="0" u="none" strike="noStrike" baseline="0" dirty="0" err="1">
                <a:latin typeface="LMRoman10-Regular"/>
              </a:rPr>
              <a:t>rServer</a:t>
            </a:r>
            <a:r>
              <a:rPr lang="en-US" sz="1800" b="0" i="0" u="none" strike="noStrike" baseline="0" dirty="0">
                <a:latin typeface="LMRoman10-Regular"/>
              </a:rPr>
              <a:t> does not have access to the client module’s model parameters, reconstructing data from harshly augmented samples using a random decoder is challenging. We also provide extra privacy by applying </a:t>
            </a:r>
            <a:r>
              <a:rPr lang="en-US" sz="1800" b="0" i="0" u="none" strike="noStrike" baseline="0" dirty="0" err="1">
                <a:latin typeface="LMRoman10-Regular"/>
              </a:rPr>
              <a:t>DataMix</a:t>
            </a:r>
            <a:r>
              <a:rPr lang="en-US" sz="1800" b="0" i="0" u="none" strike="noStrike" baseline="0" dirty="0">
                <a:latin typeface="LMRoman10-Regular"/>
              </a:rPr>
              <a:t> to MFCL.</a:t>
            </a:r>
            <a:endParaRPr lang="en-CA" dirty="0"/>
          </a:p>
        </p:txBody>
      </p:sp>
      <p:sp>
        <p:nvSpPr>
          <p:cNvPr id="3" name="Title 2">
            <a:extLst>
              <a:ext uri="{FF2B5EF4-FFF2-40B4-BE49-F238E27FC236}">
                <a16:creationId xmlns:a16="http://schemas.microsoft.com/office/drawing/2014/main" id="{DF23AC28-C3DF-1AFE-7653-18FA264007F9}"/>
              </a:ext>
            </a:extLst>
          </p:cNvPr>
          <p:cNvSpPr>
            <a:spLocks noGrp="1"/>
          </p:cNvSpPr>
          <p:nvPr>
            <p:ph type="title"/>
          </p:nvPr>
        </p:nvSpPr>
        <p:spPr/>
        <p:txBody>
          <a:bodyPr/>
          <a:lstStyle/>
          <a:p>
            <a:r>
              <a:rPr lang="en-CA" dirty="0"/>
              <a:t>Privacy Considerations</a:t>
            </a:r>
          </a:p>
        </p:txBody>
      </p:sp>
      <p:sp>
        <p:nvSpPr>
          <p:cNvPr id="4" name="Slide Number Placeholder 3">
            <a:extLst>
              <a:ext uri="{FF2B5EF4-FFF2-40B4-BE49-F238E27FC236}">
                <a16:creationId xmlns:a16="http://schemas.microsoft.com/office/drawing/2014/main" id="{64096B0F-F4D3-9645-4B97-72A0A8590DC2}"/>
              </a:ext>
            </a:extLst>
          </p:cNvPr>
          <p:cNvSpPr>
            <a:spLocks noGrp="1"/>
          </p:cNvSpPr>
          <p:nvPr>
            <p:ph type="sldNum" sz="quarter" idx="12"/>
          </p:nvPr>
        </p:nvSpPr>
        <p:spPr/>
        <p:txBody>
          <a:bodyPr/>
          <a:lstStyle/>
          <a:p>
            <a:pPr>
              <a:defRPr/>
            </a:pPr>
            <a:fld id="{5BC7FEBF-A170-470C-A369-F0D066FB58E5}" type="slidenum">
              <a:rPr lang="en-US" smtClean="0"/>
              <a:pPr>
                <a:defRPr/>
              </a:pPr>
              <a:t>27</a:t>
            </a:fld>
            <a:endParaRPr lang="en-US" dirty="0"/>
          </a:p>
        </p:txBody>
      </p:sp>
      <p:sp>
        <p:nvSpPr>
          <p:cNvPr id="5" name="Content Placeholder 4">
            <a:extLst>
              <a:ext uri="{FF2B5EF4-FFF2-40B4-BE49-F238E27FC236}">
                <a16:creationId xmlns:a16="http://schemas.microsoft.com/office/drawing/2014/main" id="{D73AA0C0-2F2D-702A-4092-D01CDACD0C17}"/>
              </a:ext>
            </a:extLst>
          </p:cNvPr>
          <p:cNvSpPr>
            <a:spLocks noGrp="1"/>
          </p:cNvSpPr>
          <p:nvPr>
            <p:ph sz="quarter" idx="13"/>
          </p:nvPr>
        </p:nvSpPr>
        <p:spPr/>
        <p:txBody>
          <a:bodyPr/>
          <a:lstStyle/>
          <a:p>
            <a:endParaRPr lang="en-CA"/>
          </a:p>
        </p:txBody>
      </p:sp>
      <p:pic>
        <p:nvPicPr>
          <p:cNvPr id="16" name="Audio 15">
            <a:hlinkClick r:id="" action="ppaction://media"/>
            <a:extLst>
              <a:ext uri="{FF2B5EF4-FFF2-40B4-BE49-F238E27FC236}">
                <a16:creationId xmlns:a16="http://schemas.microsoft.com/office/drawing/2014/main" id="{AD5B6210-F13D-8D0B-3BAF-34559B37FC12}"/>
              </a:ext>
            </a:extLst>
          </p:cNvPr>
          <p:cNvPicPr>
            <a:picLocks noChangeAspect="1"/>
          </p:cNvPicPr>
          <p:nvPr>
            <a:audioFile r:link="rId2"/>
            <p:extLst>
              <p:ext uri="{DAA4B4D4-6D71-4841-9C94-3DE7FCFB9230}">
                <p14:media xmlns:p14="http://schemas.microsoft.com/office/powerpoint/2010/main" r:embed="rId1"/>
              </p:ext>
            </p:extLst>
          </p:nvPr>
        </p:nvPicPr>
        <p:blipFill>
          <a:blip r:embed="rId4"/>
          <a:srcRect l="-203125" t="-203125" r="-203125" b="-203125"/>
          <a:stretch>
            <a:fillRect/>
          </a:stretch>
        </p:blipFill>
        <p:spPr>
          <a:xfrm>
            <a:off x="7004304" y="4718304"/>
            <a:ext cx="2057400" cy="2057400"/>
          </a:xfrm>
          <a:prstGeom prst="ellipse">
            <a:avLst/>
          </a:prstGeom>
        </p:spPr>
      </p:pic>
    </p:spTree>
    <p:extLst>
      <p:ext uri="{BB962C8B-B14F-4D97-AF65-F5344CB8AC3E}">
        <p14:creationId xmlns:p14="http://schemas.microsoft.com/office/powerpoint/2010/main" val="677041471"/>
      </p:ext>
    </p:extLst>
  </p:cSld>
  <p:clrMapOvr>
    <a:masterClrMapping/>
  </p:clrMapOvr>
  <mc:AlternateContent xmlns:mc="http://schemas.openxmlformats.org/markup-compatibility/2006" xmlns:p14="http://schemas.microsoft.com/office/powerpoint/2010/main">
    <mc:Choice Requires="p14">
      <p:transition spd="slow" p14:dur="2000" advTm="72243"/>
    </mc:Choice>
    <mc:Fallback xmlns="">
      <p:transition spd="slow" advTm="7224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6"/>
                </p:tgtEl>
              </p:cMediaNode>
            </p:audio>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43CFC0F-9DC2-66FD-B3ED-510D27B71D0A}"/>
              </a:ext>
            </a:extLst>
          </p:cNvPr>
          <p:cNvSpPr>
            <a:spLocks noGrp="1"/>
          </p:cNvSpPr>
          <p:nvPr>
            <p:ph idx="1"/>
          </p:nvPr>
        </p:nvSpPr>
        <p:spPr/>
        <p:txBody>
          <a:bodyPr/>
          <a:lstStyle/>
          <a:p>
            <a:pPr algn="just"/>
            <a:r>
              <a:rPr lang="en-US" sz="1400" b="1" dirty="0"/>
              <a:t>Case 1: </a:t>
            </a:r>
            <a:r>
              <a:rPr lang="en-US" sz="1400" dirty="0"/>
              <a:t>C1D0 (Servers collude and there is no </a:t>
            </a:r>
            <a:r>
              <a:rPr lang="en-US" sz="1400" dirty="0" err="1"/>
              <a:t>DataMix</a:t>
            </a:r>
            <a:r>
              <a:rPr lang="en-US" sz="1400" dirty="0"/>
              <a:t>) In this scenario, the </a:t>
            </a:r>
            <a:r>
              <a:rPr lang="en-US" sz="1400" dirty="0" err="1"/>
              <a:t>gServer</a:t>
            </a:r>
            <a:r>
              <a:rPr lang="en-US" sz="1400" dirty="0"/>
              <a:t> transmits the averaged gradients to the </a:t>
            </a:r>
            <a:r>
              <a:rPr lang="en-US" sz="1400" dirty="0" err="1"/>
              <a:t>rServer</a:t>
            </a:r>
            <a:r>
              <a:rPr lang="en-US" sz="1400" dirty="0"/>
              <a:t>. The </a:t>
            </a:r>
            <a:r>
              <a:rPr lang="en-US" sz="1400" dirty="0" err="1"/>
              <a:t>rServer</a:t>
            </a:r>
            <a:r>
              <a:rPr lang="en-US" sz="1400" dirty="0"/>
              <a:t>, having access to both the gradients and the representations of the augmented data, is capable of reconstructing the augmented data samples. However, a more complex challenge lies in reconstructing the original data samples from the augmented data, without direct access to the original data or labels necessary to train a network for such reconstruction.</a:t>
            </a:r>
          </a:p>
          <a:p>
            <a:pPr algn="just"/>
            <a:endParaRPr lang="en-US" sz="1400" dirty="0"/>
          </a:p>
          <a:p>
            <a:pPr algn="just"/>
            <a:r>
              <a:rPr lang="en-US" sz="1400" b="1" dirty="0"/>
              <a:t>Case 2: </a:t>
            </a:r>
            <a:r>
              <a:rPr lang="en-US" sz="1400" dirty="0"/>
              <a:t>C1D1 (Servers collude and </a:t>
            </a:r>
            <a:r>
              <a:rPr lang="en-US" sz="1400" dirty="0" err="1"/>
              <a:t>DataMix</a:t>
            </a:r>
            <a:r>
              <a:rPr lang="en-US" sz="1400" dirty="0"/>
              <a:t> is applied at clients' side) This case is similar to case 1, except that the clients use </a:t>
            </a:r>
            <a:r>
              <a:rPr lang="en-US" sz="1400" dirty="0" err="1"/>
              <a:t>DataMix</a:t>
            </a:r>
            <a:r>
              <a:rPr lang="en-US" sz="1400" dirty="0"/>
              <a:t>. One can see the reconstruction is even more challenging. </a:t>
            </a:r>
          </a:p>
          <a:p>
            <a:pPr algn="just"/>
            <a:endParaRPr lang="en-US" sz="1400" dirty="0"/>
          </a:p>
          <a:p>
            <a:pPr algn="just"/>
            <a:r>
              <a:rPr lang="en-US" sz="1400" b="1" dirty="0"/>
              <a:t>Case 3: </a:t>
            </a:r>
            <a:r>
              <a:rPr lang="en-US" sz="1400" dirty="0"/>
              <a:t>C0D0 (Servers do not collude and there is no </a:t>
            </a:r>
            <a:r>
              <a:rPr lang="en-US" sz="1400" dirty="0" err="1"/>
              <a:t>DataMix</a:t>
            </a:r>
            <a:r>
              <a:rPr lang="en-US" sz="1400" dirty="0"/>
              <a:t>) In this case, the </a:t>
            </a:r>
            <a:r>
              <a:rPr lang="en-US" sz="1400" dirty="0" err="1"/>
              <a:t>rServer</a:t>
            </a:r>
            <a:r>
              <a:rPr lang="en-US" sz="1400" dirty="0"/>
              <a:t> does not have the gradients. Therefore the decoding process to reconstruct the augmented data from the representations of the augmented data should start from pure noisy gradients. Again, the more challenging step is to reconstruct the main data from the augmented data, without having access to data samples or the labels. </a:t>
            </a:r>
          </a:p>
          <a:p>
            <a:pPr algn="just"/>
            <a:endParaRPr lang="en-US" sz="1400" dirty="0"/>
          </a:p>
          <a:p>
            <a:pPr algn="just"/>
            <a:r>
              <a:rPr lang="en-US" sz="1400" b="1" dirty="0"/>
              <a:t>Case 4: </a:t>
            </a:r>
            <a:r>
              <a:rPr lang="en-US" sz="1400" dirty="0"/>
              <a:t>C0D1 (Servers do not collude and </a:t>
            </a:r>
            <a:r>
              <a:rPr lang="en-US" sz="1400" dirty="0" err="1"/>
              <a:t>DataMix</a:t>
            </a:r>
            <a:r>
              <a:rPr lang="en-US" sz="1400" dirty="0"/>
              <a:t> is applied at clients' side) This case is similar to the case3, except that the clients use </a:t>
            </a:r>
            <a:r>
              <a:rPr lang="en-US" sz="1400" dirty="0" err="1"/>
              <a:t>DataMix</a:t>
            </a:r>
            <a:r>
              <a:rPr lang="en-US" sz="1400" dirty="0"/>
              <a:t>. One can see the reconstruction is not possible. </a:t>
            </a:r>
            <a:endParaRPr lang="en-CA" sz="1400" dirty="0"/>
          </a:p>
        </p:txBody>
      </p:sp>
      <p:sp>
        <p:nvSpPr>
          <p:cNvPr id="3" name="Title 2">
            <a:extLst>
              <a:ext uri="{FF2B5EF4-FFF2-40B4-BE49-F238E27FC236}">
                <a16:creationId xmlns:a16="http://schemas.microsoft.com/office/drawing/2014/main" id="{98F7063D-EEF2-E76D-BDC2-43386FABA79F}"/>
              </a:ext>
            </a:extLst>
          </p:cNvPr>
          <p:cNvSpPr>
            <a:spLocks noGrp="1"/>
          </p:cNvSpPr>
          <p:nvPr>
            <p:ph type="title"/>
          </p:nvPr>
        </p:nvSpPr>
        <p:spPr/>
        <p:txBody>
          <a:bodyPr/>
          <a:lstStyle/>
          <a:p>
            <a:r>
              <a:rPr lang="en-CA" dirty="0"/>
              <a:t>Privacy Preserving with MFCL </a:t>
            </a:r>
          </a:p>
        </p:txBody>
      </p:sp>
      <p:sp>
        <p:nvSpPr>
          <p:cNvPr id="4" name="Slide Number Placeholder 3">
            <a:extLst>
              <a:ext uri="{FF2B5EF4-FFF2-40B4-BE49-F238E27FC236}">
                <a16:creationId xmlns:a16="http://schemas.microsoft.com/office/drawing/2014/main" id="{C5BC97B7-24EE-3F92-3DFF-0BBD791FB712}"/>
              </a:ext>
            </a:extLst>
          </p:cNvPr>
          <p:cNvSpPr>
            <a:spLocks noGrp="1"/>
          </p:cNvSpPr>
          <p:nvPr>
            <p:ph type="sldNum" sz="quarter" idx="12"/>
          </p:nvPr>
        </p:nvSpPr>
        <p:spPr/>
        <p:txBody>
          <a:bodyPr/>
          <a:lstStyle/>
          <a:p>
            <a:pPr>
              <a:defRPr/>
            </a:pPr>
            <a:fld id="{5BC7FEBF-A170-470C-A369-F0D066FB58E5}" type="slidenum">
              <a:rPr lang="en-US" smtClean="0"/>
              <a:pPr>
                <a:defRPr/>
              </a:pPr>
              <a:t>28</a:t>
            </a:fld>
            <a:endParaRPr lang="en-US" dirty="0"/>
          </a:p>
        </p:txBody>
      </p:sp>
      <p:sp>
        <p:nvSpPr>
          <p:cNvPr id="5" name="Content Placeholder 4">
            <a:extLst>
              <a:ext uri="{FF2B5EF4-FFF2-40B4-BE49-F238E27FC236}">
                <a16:creationId xmlns:a16="http://schemas.microsoft.com/office/drawing/2014/main" id="{65AAE047-984D-C097-D522-092C63A18521}"/>
              </a:ext>
            </a:extLst>
          </p:cNvPr>
          <p:cNvSpPr>
            <a:spLocks noGrp="1"/>
          </p:cNvSpPr>
          <p:nvPr>
            <p:ph sz="quarter" idx="13"/>
          </p:nvPr>
        </p:nvSpPr>
        <p:spPr/>
        <p:txBody>
          <a:bodyPr/>
          <a:lstStyle/>
          <a:p>
            <a:endParaRPr lang="en-CA"/>
          </a:p>
        </p:txBody>
      </p:sp>
      <p:pic>
        <p:nvPicPr>
          <p:cNvPr id="10" name="Audio 9">
            <a:hlinkClick r:id="" action="ppaction://media"/>
            <a:extLst>
              <a:ext uri="{FF2B5EF4-FFF2-40B4-BE49-F238E27FC236}">
                <a16:creationId xmlns:a16="http://schemas.microsoft.com/office/drawing/2014/main" id="{AFA8BDF8-4BCB-6618-4826-959F6D821824}"/>
              </a:ext>
            </a:extLst>
          </p:cNvPr>
          <p:cNvPicPr>
            <a:picLocks noChangeAspect="1"/>
          </p:cNvPicPr>
          <p:nvPr>
            <a:audioFile r:link="rId2"/>
            <p:extLst>
              <p:ext uri="{DAA4B4D4-6D71-4841-9C94-3DE7FCFB9230}">
                <p14:media xmlns:p14="http://schemas.microsoft.com/office/powerpoint/2010/main" r:embed="rId1"/>
              </p:ext>
            </p:extLst>
          </p:nvPr>
        </p:nvPicPr>
        <p:blipFill>
          <a:blip r:embed="rId4"/>
          <a:srcRect l="-203125" t="-203125" r="-203125" b="-203125"/>
          <a:stretch>
            <a:fillRect/>
          </a:stretch>
        </p:blipFill>
        <p:spPr>
          <a:xfrm>
            <a:off x="7004304" y="4718304"/>
            <a:ext cx="2057400" cy="2057400"/>
          </a:xfrm>
          <a:prstGeom prst="ellipse">
            <a:avLst/>
          </a:prstGeom>
        </p:spPr>
      </p:pic>
    </p:spTree>
    <p:extLst>
      <p:ext uri="{BB962C8B-B14F-4D97-AF65-F5344CB8AC3E}">
        <p14:creationId xmlns:p14="http://schemas.microsoft.com/office/powerpoint/2010/main" val="1127929479"/>
      </p:ext>
    </p:extLst>
  </p:cSld>
  <p:clrMapOvr>
    <a:masterClrMapping/>
  </p:clrMapOvr>
  <mc:AlternateContent xmlns:mc="http://schemas.openxmlformats.org/markup-compatibility/2006" xmlns:p14="http://schemas.microsoft.com/office/powerpoint/2010/main">
    <mc:Choice Requires="p14">
      <p:transition spd="slow" p14:dur="2000" advTm="159766"/>
    </mc:Choice>
    <mc:Fallback xmlns="">
      <p:transition spd="slow" advTm="15976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0"/>
                </p:tgtEl>
              </p:cMediaNode>
            </p:audio>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377B7FB-0F3F-883A-3F42-FC53E3090AB8}"/>
              </a:ext>
            </a:extLst>
          </p:cNvPr>
          <p:cNvSpPr>
            <a:spLocks noGrp="1"/>
          </p:cNvSpPr>
          <p:nvPr>
            <p:ph idx="1"/>
          </p:nvPr>
        </p:nvSpPr>
        <p:spPr/>
        <p:txBody>
          <a:bodyPr/>
          <a:lstStyle/>
          <a:p>
            <a:endParaRPr lang="en-CA"/>
          </a:p>
        </p:txBody>
      </p:sp>
      <p:sp>
        <p:nvSpPr>
          <p:cNvPr id="3" name="Title 2">
            <a:extLst>
              <a:ext uri="{FF2B5EF4-FFF2-40B4-BE49-F238E27FC236}">
                <a16:creationId xmlns:a16="http://schemas.microsoft.com/office/drawing/2014/main" id="{767D48BC-1FCD-FCBA-5B04-2521B07C3695}"/>
              </a:ext>
            </a:extLst>
          </p:cNvPr>
          <p:cNvSpPr>
            <a:spLocks noGrp="1"/>
          </p:cNvSpPr>
          <p:nvPr>
            <p:ph type="title"/>
          </p:nvPr>
        </p:nvSpPr>
        <p:spPr/>
        <p:txBody>
          <a:bodyPr/>
          <a:lstStyle/>
          <a:p>
            <a:r>
              <a:rPr lang="en-CA" dirty="0"/>
              <a:t>Attack Scenarios</a:t>
            </a:r>
          </a:p>
        </p:txBody>
      </p:sp>
      <p:sp>
        <p:nvSpPr>
          <p:cNvPr id="4" name="Slide Number Placeholder 3">
            <a:extLst>
              <a:ext uri="{FF2B5EF4-FFF2-40B4-BE49-F238E27FC236}">
                <a16:creationId xmlns:a16="http://schemas.microsoft.com/office/drawing/2014/main" id="{CB690418-737A-877B-7D55-74267B8DAA46}"/>
              </a:ext>
            </a:extLst>
          </p:cNvPr>
          <p:cNvSpPr>
            <a:spLocks noGrp="1"/>
          </p:cNvSpPr>
          <p:nvPr>
            <p:ph type="sldNum" sz="quarter" idx="12"/>
          </p:nvPr>
        </p:nvSpPr>
        <p:spPr/>
        <p:txBody>
          <a:bodyPr/>
          <a:lstStyle/>
          <a:p>
            <a:pPr>
              <a:defRPr/>
            </a:pPr>
            <a:fld id="{5BC7FEBF-A170-470C-A369-F0D066FB58E5}" type="slidenum">
              <a:rPr lang="en-US" smtClean="0"/>
              <a:pPr>
                <a:defRPr/>
              </a:pPr>
              <a:t>29</a:t>
            </a:fld>
            <a:endParaRPr lang="en-US" dirty="0"/>
          </a:p>
        </p:txBody>
      </p:sp>
      <p:sp>
        <p:nvSpPr>
          <p:cNvPr id="5" name="Content Placeholder 4">
            <a:extLst>
              <a:ext uri="{FF2B5EF4-FFF2-40B4-BE49-F238E27FC236}">
                <a16:creationId xmlns:a16="http://schemas.microsoft.com/office/drawing/2014/main" id="{B42502C4-E3FF-CB1B-CE9A-FF6C15120F5D}"/>
              </a:ext>
            </a:extLst>
          </p:cNvPr>
          <p:cNvSpPr>
            <a:spLocks noGrp="1"/>
          </p:cNvSpPr>
          <p:nvPr>
            <p:ph sz="quarter" idx="13"/>
          </p:nvPr>
        </p:nvSpPr>
        <p:spPr/>
        <p:txBody>
          <a:bodyPr/>
          <a:lstStyle/>
          <a:p>
            <a:endParaRPr lang="en-CA"/>
          </a:p>
        </p:txBody>
      </p:sp>
      <p:pic>
        <p:nvPicPr>
          <p:cNvPr id="6" name="Picture 5">
            <a:extLst>
              <a:ext uri="{FF2B5EF4-FFF2-40B4-BE49-F238E27FC236}">
                <a16:creationId xmlns:a16="http://schemas.microsoft.com/office/drawing/2014/main" id="{51120FCF-7CC2-C877-72E4-74D22731FFB8}"/>
              </a:ext>
            </a:extLst>
          </p:cNvPr>
          <p:cNvPicPr>
            <a:picLocks noChangeAspect="1"/>
          </p:cNvPicPr>
          <p:nvPr/>
        </p:nvPicPr>
        <p:blipFill>
          <a:blip r:embed="rId4"/>
          <a:stretch>
            <a:fillRect/>
          </a:stretch>
        </p:blipFill>
        <p:spPr>
          <a:xfrm>
            <a:off x="403230" y="2463847"/>
            <a:ext cx="8337539" cy="2265268"/>
          </a:xfrm>
          <a:prstGeom prst="rect">
            <a:avLst/>
          </a:prstGeom>
        </p:spPr>
      </p:pic>
      <p:sp>
        <p:nvSpPr>
          <p:cNvPr id="7" name="TextBox 6">
            <a:extLst>
              <a:ext uri="{FF2B5EF4-FFF2-40B4-BE49-F238E27FC236}">
                <a16:creationId xmlns:a16="http://schemas.microsoft.com/office/drawing/2014/main" id="{F8617A6F-44FE-3C12-08AA-3BBAA635105C}"/>
              </a:ext>
            </a:extLst>
          </p:cNvPr>
          <p:cNvSpPr txBox="1"/>
          <p:nvPr/>
        </p:nvSpPr>
        <p:spPr>
          <a:xfrm>
            <a:off x="2843213" y="2013110"/>
            <a:ext cx="6147880" cy="369332"/>
          </a:xfrm>
          <a:prstGeom prst="rect">
            <a:avLst/>
          </a:prstGeom>
          <a:noFill/>
        </p:spPr>
        <p:txBody>
          <a:bodyPr wrap="square">
            <a:spAutoFit/>
          </a:bodyPr>
          <a:lstStyle/>
          <a:p>
            <a:r>
              <a:rPr lang="en-CA" b="1" dirty="0"/>
              <a:t>Table 1: </a:t>
            </a:r>
            <a:r>
              <a:rPr lang="en-CA" dirty="0"/>
              <a:t>Attack Scenarios </a:t>
            </a:r>
          </a:p>
        </p:txBody>
      </p:sp>
      <p:pic>
        <p:nvPicPr>
          <p:cNvPr id="21" name="Audio 20">
            <a:hlinkClick r:id="" action="ppaction://media"/>
            <a:extLst>
              <a:ext uri="{FF2B5EF4-FFF2-40B4-BE49-F238E27FC236}">
                <a16:creationId xmlns:a16="http://schemas.microsoft.com/office/drawing/2014/main" id="{24EB954C-AB15-ECB9-276C-FEEA702541E1}"/>
              </a:ext>
            </a:extLst>
          </p:cNvPr>
          <p:cNvPicPr>
            <a:picLocks noChangeAspect="1"/>
          </p:cNvPicPr>
          <p:nvPr>
            <a:audioFile r:link="rId2"/>
            <p:extLst>
              <p:ext uri="{DAA4B4D4-6D71-4841-9C94-3DE7FCFB9230}">
                <p14:media xmlns:p14="http://schemas.microsoft.com/office/powerpoint/2010/main" r:embed="rId1"/>
              </p:ext>
            </p:extLst>
          </p:nvPr>
        </p:nvPicPr>
        <p:blipFill>
          <a:blip r:embed="rId5"/>
          <a:srcRect l="-203125" t="-203125" r="-203125" b="-203125"/>
          <a:stretch>
            <a:fillRect/>
          </a:stretch>
        </p:blipFill>
        <p:spPr>
          <a:xfrm>
            <a:off x="7004304" y="4718304"/>
            <a:ext cx="2057400" cy="2057400"/>
          </a:xfrm>
          <a:prstGeom prst="ellipse">
            <a:avLst/>
          </a:prstGeom>
        </p:spPr>
      </p:pic>
    </p:spTree>
    <p:extLst>
      <p:ext uri="{BB962C8B-B14F-4D97-AF65-F5344CB8AC3E}">
        <p14:creationId xmlns:p14="http://schemas.microsoft.com/office/powerpoint/2010/main" val="1423349165"/>
      </p:ext>
    </p:extLst>
  </p:cSld>
  <p:clrMapOvr>
    <a:masterClrMapping/>
  </p:clrMapOvr>
  <mc:AlternateContent xmlns:mc="http://schemas.openxmlformats.org/markup-compatibility/2006" xmlns:p14="http://schemas.microsoft.com/office/powerpoint/2010/main">
    <mc:Choice Requires="p14">
      <p:transition spd="slow" p14:dur="2000" advTm="74203"/>
    </mc:Choice>
    <mc:Fallback xmlns="">
      <p:transition spd="slow" advTm="7420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1"/>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4016738-F7DA-430B-A7AF-438247842B7E}"/>
              </a:ext>
            </a:extLst>
          </p:cNvPr>
          <p:cNvSpPr>
            <a:spLocks noGrp="1"/>
          </p:cNvSpPr>
          <p:nvPr>
            <p:ph idx="1"/>
          </p:nvPr>
        </p:nvSpPr>
        <p:spPr>
          <a:xfrm>
            <a:off x="304800" y="889917"/>
            <a:ext cx="8382000" cy="5602958"/>
          </a:xfrm>
        </p:spPr>
        <p:txBody>
          <a:bodyPr/>
          <a:lstStyle/>
          <a:p>
            <a:pPr algn="just">
              <a:buFont typeface="Wingdings" panose="05000000000000000000" pitchFamily="2" charset="2"/>
              <a:buChar char="v"/>
            </a:pPr>
            <a:r>
              <a:rPr lang="en-US" sz="2000" b="1" dirty="0">
                <a:latin typeface="NimbusRomNo9L-Regu"/>
              </a:rPr>
              <a:t>Modular Federated Contrastive Learning </a:t>
            </a:r>
            <a:r>
              <a:rPr lang="en-US" sz="2000" b="1" dirty="0">
                <a:latin typeface="NimbusRomNo9L-Regu"/>
                <a:cs typeface="+mn-cs"/>
              </a:rPr>
              <a:t>with Twin Normalization for Resource-limited Clients</a:t>
            </a:r>
            <a:endParaRPr lang="en-US" sz="2000" b="1" dirty="0">
              <a:latin typeface="NimbusRomNo9L-Regu"/>
            </a:endParaRPr>
          </a:p>
          <a:p>
            <a:pPr lvl="1">
              <a:buFont typeface="Wingdings" panose="05000000000000000000" pitchFamily="2" charset="2"/>
              <a:buChar char="Ø"/>
            </a:pPr>
            <a:r>
              <a:rPr lang="en-CA" sz="1600" b="1" dirty="0">
                <a:solidFill>
                  <a:srgbClr val="FF0000"/>
                </a:solidFill>
                <a:latin typeface="NimbusRomNo9L-Regu"/>
              </a:rPr>
              <a:t>Federated Learning (FL)</a:t>
            </a:r>
          </a:p>
          <a:p>
            <a:pPr lvl="1">
              <a:buFont typeface="Wingdings" panose="05000000000000000000" pitchFamily="2" charset="2"/>
              <a:buChar char="Ø"/>
            </a:pPr>
            <a:r>
              <a:rPr lang="en-CA" sz="1600" dirty="0">
                <a:latin typeface="NimbusRomNo9L-Regu"/>
              </a:rPr>
              <a:t>Reconsidering the Challenges in FL</a:t>
            </a:r>
          </a:p>
          <a:p>
            <a:pPr lvl="1">
              <a:buFont typeface="Wingdings" panose="05000000000000000000" pitchFamily="2" charset="2"/>
              <a:buChar char="Ø"/>
            </a:pPr>
            <a:r>
              <a:rPr lang="en-CA" sz="1600" dirty="0">
                <a:latin typeface="NimbusRomNo9L-Regu"/>
              </a:rPr>
              <a:t>Contrastive Learning</a:t>
            </a:r>
          </a:p>
          <a:p>
            <a:pPr lvl="1">
              <a:buFont typeface="Wingdings" panose="05000000000000000000" pitchFamily="2" charset="2"/>
              <a:buChar char="Ø"/>
            </a:pPr>
            <a:r>
              <a:rPr lang="en-CA" sz="1600" dirty="0">
                <a:latin typeface="NimbusRomNo9L-Regu"/>
              </a:rPr>
              <a:t>Modular Training vs. End-To-End Training</a:t>
            </a:r>
          </a:p>
          <a:p>
            <a:pPr lvl="1">
              <a:buFont typeface="Wingdings" panose="05000000000000000000" pitchFamily="2" charset="2"/>
              <a:buChar char="Ø"/>
            </a:pPr>
            <a:r>
              <a:rPr lang="en-CA" sz="1600" dirty="0">
                <a:latin typeface="NimbusRomNo9L-Regu"/>
              </a:rPr>
              <a:t>The Proposed Modular Federated Contrastive Learning</a:t>
            </a:r>
          </a:p>
          <a:p>
            <a:pPr lvl="1">
              <a:buFont typeface="Wingdings" panose="05000000000000000000" pitchFamily="2" charset="2"/>
              <a:buChar char="Ø"/>
            </a:pPr>
            <a:r>
              <a:rPr lang="en-US" sz="1600" dirty="0">
                <a:latin typeface="NimbusRomNo9L-Regu"/>
              </a:rPr>
              <a:t>Proposed Twin N</a:t>
            </a:r>
            <a:r>
              <a:rPr lang="en-CA" sz="1600" dirty="0" err="1">
                <a:latin typeface="NimbusRomNo9L-Regu"/>
              </a:rPr>
              <a:t>ormalization</a:t>
            </a:r>
            <a:r>
              <a:rPr lang="en-CA" sz="1600" dirty="0">
                <a:latin typeface="NimbusRomNo9L-Regu"/>
              </a:rPr>
              <a:t> Scheme</a:t>
            </a:r>
          </a:p>
          <a:p>
            <a:pPr lvl="1">
              <a:buFont typeface="Wingdings" panose="05000000000000000000" pitchFamily="2" charset="2"/>
              <a:buChar char="Ø"/>
            </a:pPr>
            <a:r>
              <a:rPr lang="en-US" sz="1600" dirty="0">
                <a:latin typeface="NimbusRomNo9L-Regu"/>
              </a:rPr>
              <a:t>The Main Advantages of the Proposed MFCL Scheme with TN</a:t>
            </a:r>
          </a:p>
          <a:p>
            <a:pPr lvl="1">
              <a:buFont typeface="Wingdings" panose="05000000000000000000" pitchFamily="2" charset="2"/>
              <a:buChar char="Ø"/>
            </a:pPr>
            <a:r>
              <a:rPr lang="en-US" sz="1600" dirty="0">
                <a:latin typeface="NimbusRomNo9L-Regu"/>
              </a:rPr>
              <a:t>Privacy Considerations</a:t>
            </a:r>
          </a:p>
          <a:p>
            <a:pPr lvl="1">
              <a:buFont typeface="Wingdings" panose="05000000000000000000" pitchFamily="2" charset="2"/>
              <a:buChar char="Ø"/>
            </a:pPr>
            <a:r>
              <a:rPr lang="en-US" sz="1600" dirty="0">
                <a:latin typeface="NimbusRomNo9L-Regu"/>
              </a:rPr>
              <a:t>Simulation Results</a:t>
            </a:r>
            <a:endParaRPr lang="en-CA" sz="1600" dirty="0">
              <a:latin typeface="NimbusRomNo9L-Regu"/>
            </a:endParaRPr>
          </a:p>
          <a:p>
            <a:pPr lvl="1">
              <a:buFont typeface="Wingdings" panose="05000000000000000000" pitchFamily="2" charset="2"/>
              <a:buChar char="Ø"/>
            </a:pPr>
            <a:endParaRPr lang="en-CA" sz="1600" dirty="0">
              <a:latin typeface="NimbusRomNo9L-Regu"/>
            </a:endParaRPr>
          </a:p>
          <a:p>
            <a:endParaRPr lang="en-CA" sz="1800" dirty="0">
              <a:latin typeface="NimbusRomNo9L-Regu"/>
            </a:endParaRPr>
          </a:p>
          <a:p>
            <a:pPr marL="0" indent="0">
              <a:buNone/>
            </a:pPr>
            <a:endParaRPr lang="en-US" sz="1800" dirty="0">
              <a:latin typeface="NimbusRomNo9L-Regu"/>
            </a:endParaRPr>
          </a:p>
          <a:p>
            <a:endParaRPr lang="en-CA" sz="1800" dirty="0">
              <a:latin typeface="NimbusRomNo9L-Regu"/>
            </a:endParaRPr>
          </a:p>
        </p:txBody>
      </p:sp>
      <p:sp>
        <p:nvSpPr>
          <p:cNvPr id="3" name="Title 2">
            <a:extLst>
              <a:ext uri="{FF2B5EF4-FFF2-40B4-BE49-F238E27FC236}">
                <a16:creationId xmlns:a16="http://schemas.microsoft.com/office/drawing/2014/main" id="{B057DA23-F8AA-4FAA-B0D0-89427E2F5914}"/>
              </a:ext>
            </a:extLst>
          </p:cNvPr>
          <p:cNvSpPr>
            <a:spLocks noGrp="1"/>
          </p:cNvSpPr>
          <p:nvPr>
            <p:ph type="title"/>
          </p:nvPr>
        </p:nvSpPr>
        <p:spPr/>
        <p:txBody>
          <a:bodyPr/>
          <a:lstStyle/>
          <a:p>
            <a:r>
              <a:rPr lang="en-CA" dirty="0"/>
              <a:t>Outlines</a:t>
            </a:r>
          </a:p>
        </p:txBody>
      </p:sp>
      <p:sp>
        <p:nvSpPr>
          <p:cNvPr id="4" name="Slide Number Placeholder 3">
            <a:extLst>
              <a:ext uri="{FF2B5EF4-FFF2-40B4-BE49-F238E27FC236}">
                <a16:creationId xmlns:a16="http://schemas.microsoft.com/office/drawing/2014/main" id="{3D2FDB8D-9667-4752-A05E-16BD2453A9C3}"/>
              </a:ext>
            </a:extLst>
          </p:cNvPr>
          <p:cNvSpPr>
            <a:spLocks noGrp="1"/>
          </p:cNvSpPr>
          <p:nvPr>
            <p:ph type="sldNum" sz="quarter" idx="12"/>
          </p:nvPr>
        </p:nvSpPr>
        <p:spPr/>
        <p:txBody>
          <a:bodyPr/>
          <a:lstStyle/>
          <a:p>
            <a:pPr>
              <a:defRPr/>
            </a:pPr>
            <a:fld id="{5BC7FEBF-A170-470C-A369-F0D066FB58E5}" type="slidenum">
              <a:rPr lang="en-US" smtClean="0"/>
              <a:pPr>
                <a:defRPr/>
              </a:pPr>
              <a:t>3</a:t>
            </a:fld>
            <a:endParaRPr lang="en-US" dirty="0"/>
          </a:p>
        </p:txBody>
      </p:sp>
      <p:pic>
        <p:nvPicPr>
          <p:cNvPr id="13" name="Audio 12">
            <a:hlinkClick r:id="" action="ppaction://media"/>
            <a:extLst>
              <a:ext uri="{FF2B5EF4-FFF2-40B4-BE49-F238E27FC236}">
                <a16:creationId xmlns:a16="http://schemas.microsoft.com/office/drawing/2014/main" id="{389E9AD7-365C-08B4-FFCA-2FAEE0E5AE80}"/>
              </a:ext>
            </a:extLst>
          </p:cNvPr>
          <p:cNvPicPr>
            <a:picLocks noChangeAspect="1"/>
          </p:cNvPicPr>
          <p:nvPr>
            <a:audioFile r:link="rId2"/>
            <p:extLst>
              <p:ext uri="{DAA4B4D4-6D71-4841-9C94-3DE7FCFB9230}">
                <p14:media xmlns:p14="http://schemas.microsoft.com/office/powerpoint/2010/main" r:embed="rId1"/>
              </p:ext>
            </p:extLst>
          </p:nvPr>
        </p:nvPicPr>
        <p:blipFill>
          <a:blip r:embed="rId5"/>
          <a:srcRect l="-203125" t="-203125" r="-203125" b="-203125"/>
          <a:stretch>
            <a:fillRect/>
          </a:stretch>
        </p:blipFill>
        <p:spPr>
          <a:xfrm>
            <a:off x="7004304" y="4718304"/>
            <a:ext cx="2057400" cy="2057400"/>
          </a:xfrm>
          <a:prstGeom prst="ellipse">
            <a:avLst/>
          </a:prstGeom>
        </p:spPr>
      </p:pic>
    </p:spTree>
    <p:extLst>
      <p:ext uri="{BB962C8B-B14F-4D97-AF65-F5344CB8AC3E}">
        <p14:creationId xmlns:p14="http://schemas.microsoft.com/office/powerpoint/2010/main" val="2723242023"/>
      </p:ext>
    </p:extLst>
  </p:cSld>
  <p:clrMapOvr>
    <a:masterClrMapping/>
  </p:clrMapOvr>
  <mc:AlternateContent xmlns:mc="http://schemas.openxmlformats.org/markup-compatibility/2006" xmlns:p14="http://schemas.microsoft.com/office/powerpoint/2010/main">
    <mc:Choice Requires="p14">
      <p:transition spd="slow" p14:dur="2000" advTm="5629"/>
    </mc:Choice>
    <mc:Fallback xmlns="">
      <p:transition spd="slow" advTm="562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3"/>
                </p:tgtEl>
              </p:cMediaNode>
            </p:audi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4016738-F7DA-430B-A7AF-438247842B7E}"/>
              </a:ext>
            </a:extLst>
          </p:cNvPr>
          <p:cNvSpPr>
            <a:spLocks noGrp="1"/>
          </p:cNvSpPr>
          <p:nvPr>
            <p:ph idx="1"/>
          </p:nvPr>
        </p:nvSpPr>
        <p:spPr>
          <a:xfrm>
            <a:off x="304800" y="889917"/>
            <a:ext cx="8382000" cy="5602958"/>
          </a:xfrm>
        </p:spPr>
        <p:txBody>
          <a:bodyPr/>
          <a:lstStyle/>
          <a:p>
            <a:pPr algn="just">
              <a:buFont typeface="Wingdings" panose="05000000000000000000" pitchFamily="2" charset="2"/>
              <a:buChar char="v"/>
            </a:pPr>
            <a:r>
              <a:rPr lang="en-US" sz="2000" b="1" dirty="0">
                <a:latin typeface="NimbusRomNo9L-Regu"/>
              </a:rPr>
              <a:t>Modular Federated Contrastive Learning </a:t>
            </a:r>
            <a:r>
              <a:rPr lang="en-US" sz="2000" b="1" dirty="0">
                <a:latin typeface="NimbusRomNo9L-Regu"/>
                <a:cs typeface="+mn-cs"/>
              </a:rPr>
              <a:t>with Twin Normalization for Resource-limited Clients</a:t>
            </a:r>
            <a:endParaRPr lang="en-US" sz="2000" b="1" dirty="0">
              <a:latin typeface="NimbusRomNo9L-Regu"/>
            </a:endParaRPr>
          </a:p>
          <a:p>
            <a:pPr lvl="1">
              <a:buFont typeface="Wingdings" panose="05000000000000000000" pitchFamily="2" charset="2"/>
              <a:buChar char="Ø"/>
            </a:pPr>
            <a:r>
              <a:rPr lang="en-CA" sz="1600" dirty="0">
                <a:latin typeface="NimbusRomNo9L-Regu"/>
              </a:rPr>
              <a:t>Federated Learning (FL)</a:t>
            </a:r>
          </a:p>
          <a:p>
            <a:pPr lvl="1">
              <a:buFont typeface="Wingdings" panose="05000000000000000000" pitchFamily="2" charset="2"/>
              <a:buChar char="Ø"/>
            </a:pPr>
            <a:r>
              <a:rPr lang="en-CA" sz="1600" dirty="0">
                <a:latin typeface="NimbusRomNo9L-Regu"/>
              </a:rPr>
              <a:t>Reconsidering the Challenges in FL</a:t>
            </a:r>
          </a:p>
          <a:p>
            <a:pPr lvl="1">
              <a:buFont typeface="Wingdings" panose="05000000000000000000" pitchFamily="2" charset="2"/>
              <a:buChar char="Ø"/>
            </a:pPr>
            <a:r>
              <a:rPr lang="en-CA" sz="1600" dirty="0">
                <a:latin typeface="NimbusRomNo9L-Regu"/>
              </a:rPr>
              <a:t>Contrastive Learning</a:t>
            </a:r>
          </a:p>
          <a:p>
            <a:pPr lvl="1">
              <a:buFont typeface="Wingdings" panose="05000000000000000000" pitchFamily="2" charset="2"/>
              <a:buChar char="Ø"/>
            </a:pPr>
            <a:r>
              <a:rPr lang="en-CA" sz="1600" dirty="0">
                <a:latin typeface="NimbusRomNo9L-Regu"/>
              </a:rPr>
              <a:t>Modular Training vs. End-To-End Training</a:t>
            </a:r>
          </a:p>
          <a:p>
            <a:pPr lvl="1">
              <a:buFont typeface="Wingdings" panose="05000000000000000000" pitchFamily="2" charset="2"/>
              <a:buChar char="Ø"/>
            </a:pPr>
            <a:r>
              <a:rPr lang="en-CA" sz="1600" dirty="0">
                <a:latin typeface="NimbusRomNo9L-Regu"/>
              </a:rPr>
              <a:t>The Proposed Modular Federated Contrastive Learning</a:t>
            </a:r>
          </a:p>
          <a:p>
            <a:pPr lvl="1">
              <a:buFont typeface="Wingdings" panose="05000000000000000000" pitchFamily="2" charset="2"/>
              <a:buChar char="Ø"/>
            </a:pPr>
            <a:r>
              <a:rPr lang="en-US" sz="1600" dirty="0">
                <a:latin typeface="NimbusRomNo9L-Regu"/>
              </a:rPr>
              <a:t>Proposed Twin N</a:t>
            </a:r>
            <a:r>
              <a:rPr lang="en-CA" sz="1600" dirty="0" err="1">
                <a:latin typeface="NimbusRomNo9L-Regu"/>
              </a:rPr>
              <a:t>ormalization</a:t>
            </a:r>
            <a:r>
              <a:rPr lang="en-CA" sz="1600" dirty="0">
                <a:latin typeface="NimbusRomNo9L-Regu"/>
              </a:rPr>
              <a:t> Scheme</a:t>
            </a:r>
          </a:p>
          <a:p>
            <a:pPr lvl="1">
              <a:buFont typeface="Wingdings" panose="05000000000000000000" pitchFamily="2" charset="2"/>
              <a:buChar char="Ø"/>
            </a:pPr>
            <a:r>
              <a:rPr lang="en-US" sz="1600" dirty="0">
                <a:latin typeface="NimbusRomNo9L-Regu"/>
              </a:rPr>
              <a:t>The Main Advantages of the Proposed MFCL Scheme with TN</a:t>
            </a:r>
          </a:p>
          <a:p>
            <a:pPr lvl="1">
              <a:buFont typeface="Wingdings" panose="05000000000000000000" pitchFamily="2" charset="2"/>
              <a:buChar char="Ø"/>
            </a:pPr>
            <a:r>
              <a:rPr lang="en-US" sz="1600" dirty="0">
                <a:latin typeface="NimbusRomNo9L-Regu"/>
              </a:rPr>
              <a:t>Privacy Considerations</a:t>
            </a:r>
          </a:p>
          <a:p>
            <a:pPr lvl="1">
              <a:buFont typeface="Wingdings" panose="05000000000000000000" pitchFamily="2" charset="2"/>
              <a:buChar char="Ø"/>
            </a:pPr>
            <a:r>
              <a:rPr lang="en-US" sz="1600" b="1" dirty="0">
                <a:solidFill>
                  <a:srgbClr val="FF0000"/>
                </a:solidFill>
                <a:latin typeface="NimbusRomNo9L-Regu"/>
              </a:rPr>
              <a:t>Simulation Results</a:t>
            </a:r>
            <a:endParaRPr lang="en-CA" sz="1600" b="1" dirty="0">
              <a:solidFill>
                <a:srgbClr val="FF0000"/>
              </a:solidFill>
              <a:latin typeface="NimbusRomNo9L-Regu"/>
            </a:endParaRPr>
          </a:p>
          <a:p>
            <a:endParaRPr lang="en-CA" sz="1800" dirty="0">
              <a:latin typeface="NimbusRomNo9L-Regu"/>
            </a:endParaRPr>
          </a:p>
          <a:p>
            <a:pPr marL="0" indent="0">
              <a:buNone/>
            </a:pPr>
            <a:endParaRPr lang="en-US" sz="1800" dirty="0">
              <a:latin typeface="NimbusRomNo9L-Regu"/>
            </a:endParaRPr>
          </a:p>
          <a:p>
            <a:endParaRPr lang="en-CA" sz="1800" dirty="0">
              <a:latin typeface="NimbusRomNo9L-Regu"/>
            </a:endParaRPr>
          </a:p>
        </p:txBody>
      </p:sp>
      <p:sp>
        <p:nvSpPr>
          <p:cNvPr id="3" name="Title 2">
            <a:extLst>
              <a:ext uri="{FF2B5EF4-FFF2-40B4-BE49-F238E27FC236}">
                <a16:creationId xmlns:a16="http://schemas.microsoft.com/office/drawing/2014/main" id="{B057DA23-F8AA-4FAA-B0D0-89427E2F5914}"/>
              </a:ext>
            </a:extLst>
          </p:cNvPr>
          <p:cNvSpPr>
            <a:spLocks noGrp="1"/>
          </p:cNvSpPr>
          <p:nvPr>
            <p:ph type="title"/>
          </p:nvPr>
        </p:nvSpPr>
        <p:spPr/>
        <p:txBody>
          <a:bodyPr/>
          <a:lstStyle/>
          <a:p>
            <a:r>
              <a:rPr lang="en-CA" dirty="0"/>
              <a:t>Outlines</a:t>
            </a:r>
          </a:p>
        </p:txBody>
      </p:sp>
      <p:sp>
        <p:nvSpPr>
          <p:cNvPr id="4" name="Slide Number Placeholder 3">
            <a:extLst>
              <a:ext uri="{FF2B5EF4-FFF2-40B4-BE49-F238E27FC236}">
                <a16:creationId xmlns:a16="http://schemas.microsoft.com/office/drawing/2014/main" id="{3D2FDB8D-9667-4752-A05E-16BD2453A9C3}"/>
              </a:ext>
            </a:extLst>
          </p:cNvPr>
          <p:cNvSpPr>
            <a:spLocks noGrp="1"/>
          </p:cNvSpPr>
          <p:nvPr>
            <p:ph type="sldNum" sz="quarter" idx="12"/>
          </p:nvPr>
        </p:nvSpPr>
        <p:spPr/>
        <p:txBody>
          <a:bodyPr/>
          <a:lstStyle/>
          <a:p>
            <a:pPr>
              <a:defRPr/>
            </a:pPr>
            <a:fld id="{5BC7FEBF-A170-470C-A369-F0D066FB58E5}" type="slidenum">
              <a:rPr lang="en-US" smtClean="0"/>
              <a:pPr>
                <a:defRPr/>
              </a:pPr>
              <a:t>30</a:t>
            </a:fld>
            <a:endParaRPr lang="en-US" dirty="0"/>
          </a:p>
        </p:txBody>
      </p:sp>
      <p:pic>
        <p:nvPicPr>
          <p:cNvPr id="10" name="Audio 9">
            <a:hlinkClick r:id="" action="ppaction://media"/>
            <a:extLst>
              <a:ext uri="{FF2B5EF4-FFF2-40B4-BE49-F238E27FC236}">
                <a16:creationId xmlns:a16="http://schemas.microsoft.com/office/drawing/2014/main" id="{02C0B9D6-1F23-1D60-DE41-A0E555A44664}"/>
              </a:ext>
            </a:extLst>
          </p:cNvPr>
          <p:cNvPicPr>
            <a:picLocks noChangeAspect="1"/>
          </p:cNvPicPr>
          <p:nvPr>
            <a:audioFile r:link="rId2"/>
            <p:extLst>
              <p:ext uri="{DAA4B4D4-6D71-4841-9C94-3DE7FCFB9230}">
                <p14:media xmlns:p14="http://schemas.microsoft.com/office/powerpoint/2010/main" r:embed="rId1"/>
              </p:ext>
            </p:extLst>
          </p:nvPr>
        </p:nvPicPr>
        <p:blipFill>
          <a:blip r:embed="rId5"/>
          <a:srcRect l="-203125" t="-203125" r="-203125" b="-203125"/>
          <a:stretch>
            <a:fillRect/>
          </a:stretch>
        </p:blipFill>
        <p:spPr>
          <a:xfrm>
            <a:off x="7004304" y="4718304"/>
            <a:ext cx="2057400" cy="2057400"/>
          </a:xfrm>
          <a:prstGeom prst="ellipse">
            <a:avLst/>
          </a:prstGeom>
        </p:spPr>
      </p:pic>
    </p:spTree>
    <p:extLst>
      <p:ext uri="{BB962C8B-B14F-4D97-AF65-F5344CB8AC3E}">
        <p14:creationId xmlns:p14="http://schemas.microsoft.com/office/powerpoint/2010/main" val="2899494679"/>
      </p:ext>
    </p:extLst>
  </p:cSld>
  <p:clrMapOvr>
    <a:masterClrMapping/>
  </p:clrMapOvr>
  <mc:AlternateContent xmlns:mc="http://schemas.openxmlformats.org/markup-compatibility/2006" xmlns:p14="http://schemas.microsoft.com/office/powerpoint/2010/main">
    <mc:Choice Requires="p14">
      <p:transition spd="slow" p14:dur="2000" advTm="5278"/>
    </mc:Choice>
    <mc:Fallback xmlns="">
      <p:transition spd="slow" advTm="527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0"/>
                </p:tgtEl>
              </p:cMediaNode>
            </p:audio>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3340A30-DB32-1237-A562-9E4C017C2767}"/>
              </a:ext>
            </a:extLst>
          </p:cNvPr>
          <p:cNvSpPr>
            <a:spLocks noGrp="1"/>
          </p:cNvSpPr>
          <p:nvPr>
            <p:ph idx="1"/>
          </p:nvPr>
        </p:nvSpPr>
        <p:spPr/>
        <p:txBody>
          <a:bodyPr/>
          <a:lstStyle/>
          <a:p>
            <a:endParaRPr lang="en-CA"/>
          </a:p>
        </p:txBody>
      </p:sp>
      <p:sp>
        <p:nvSpPr>
          <p:cNvPr id="3" name="Title 2">
            <a:extLst>
              <a:ext uri="{FF2B5EF4-FFF2-40B4-BE49-F238E27FC236}">
                <a16:creationId xmlns:a16="http://schemas.microsoft.com/office/drawing/2014/main" id="{FB01CDC4-7CD1-B3A5-435E-8FF15395E4DB}"/>
              </a:ext>
            </a:extLst>
          </p:cNvPr>
          <p:cNvSpPr>
            <a:spLocks noGrp="1"/>
          </p:cNvSpPr>
          <p:nvPr>
            <p:ph type="title"/>
          </p:nvPr>
        </p:nvSpPr>
        <p:spPr/>
        <p:txBody>
          <a:bodyPr/>
          <a:lstStyle/>
          <a:p>
            <a:r>
              <a:rPr lang="en-CA" dirty="0"/>
              <a:t>MFCL and Communication</a:t>
            </a:r>
          </a:p>
        </p:txBody>
      </p:sp>
      <p:sp>
        <p:nvSpPr>
          <p:cNvPr id="4" name="Slide Number Placeholder 3">
            <a:extLst>
              <a:ext uri="{FF2B5EF4-FFF2-40B4-BE49-F238E27FC236}">
                <a16:creationId xmlns:a16="http://schemas.microsoft.com/office/drawing/2014/main" id="{43C771D4-1C2B-95E8-9F15-1E8D075CB0D5}"/>
              </a:ext>
            </a:extLst>
          </p:cNvPr>
          <p:cNvSpPr>
            <a:spLocks noGrp="1"/>
          </p:cNvSpPr>
          <p:nvPr>
            <p:ph type="sldNum" sz="quarter" idx="12"/>
          </p:nvPr>
        </p:nvSpPr>
        <p:spPr/>
        <p:txBody>
          <a:bodyPr/>
          <a:lstStyle/>
          <a:p>
            <a:pPr>
              <a:defRPr/>
            </a:pPr>
            <a:fld id="{5BC7FEBF-A170-470C-A369-F0D066FB58E5}" type="slidenum">
              <a:rPr lang="en-US" smtClean="0"/>
              <a:pPr>
                <a:defRPr/>
              </a:pPr>
              <a:t>31</a:t>
            </a:fld>
            <a:endParaRPr lang="en-US" dirty="0"/>
          </a:p>
        </p:txBody>
      </p:sp>
      <p:sp>
        <p:nvSpPr>
          <p:cNvPr id="5" name="Content Placeholder 4">
            <a:extLst>
              <a:ext uri="{FF2B5EF4-FFF2-40B4-BE49-F238E27FC236}">
                <a16:creationId xmlns:a16="http://schemas.microsoft.com/office/drawing/2014/main" id="{7A1D2061-73B2-C87F-6986-EDE72AE5FE63}"/>
              </a:ext>
            </a:extLst>
          </p:cNvPr>
          <p:cNvSpPr>
            <a:spLocks noGrp="1"/>
          </p:cNvSpPr>
          <p:nvPr>
            <p:ph sz="quarter" idx="13"/>
          </p:nvPr>
        </p:nvSpPr>
        <p:spPr/>
        <p:txBody>
          <a:bodyPr/>
          <a:lstStyle/>
          <a:p>
            <a:endParaRPr lang="en-CA"/>
          </a:p>
        </p:txBody>
      </p:sp>
      <p:sp>
        <p:nvSpPr>
          <p:cNvPr id="9" name="Rectangle 8">
            <a:extLst>
              <a:ext uri="{FF2B5EF4-FFF2-40B4-BE49-F238E27FC236}">
                <a16:creationId xmlns:a16="http://schemas.microsoft.com/office/drawing/2014/main" id="{630F0CB8-0C8D-424B-BB18-004AC47F3401}"/>
              </a:ext>
            </a:extLst>
          </p:cNvPr>
          <p:cNvSpPr/>
          <p:nvPr/>
        </p:nvSpPr>
        <p:spPr>
          <a:xfrm>
            <a:off x="1175318" y="1888199"/>
            <a:ext cx="6660232" cy="646331"/>
          </a:xfrm>
          <a:prstGeom prst="rect">
            <a:avLst/>
          </a:prstGeom>
        </p:spPr>
        <p:txBody>
          <a:bodyPr wrap="square">
            <a:spAutoFit/>
          </a:bodyPr>
          <a:lstStyle/>
          <a:p>
            <a:pPr algn="just"/>
            <a:r>
              <a:rPr lang="en-CA" sz="1200" b="1" dirty="0"/>
              <a:t>Table 2: </a:t>
            </a:r>
            <a:r>
              <a:rPr lang="en-US" sz="1200" dirty="0"/>
              <a:t>Communication burden α, computational complexity β, and memory γ in </a:t>
            </a:r>
            <a:r>
              <a:rPr lang="en-US" sz="1200" dirty="0" err="1"/>
              <a:t>FedEMA</a:t>
            </a:r>
            <a:r>
              <a:rPr lang="en-US" sz="1200" dirty="0"/>
              <a:t> and MFCL.ResNet-18 is trained on CIFAR-10 with M = 10 and ξ = 0.1. ResNet-50 is trained on Tiny-ImageNet with M = 100 and ξ = 0.1. Results are reported per client.</a:t>
            </a:r>
            <a:endParaRPr lang="en-CA" sz="1200" dirty="0"/>
          </a:p>
        </p:txBody>
      </p:sp>
      <p:pic>
        <p:nvPicPr>
          <p:cNvPr id="7" name="Picture 6">
            <a:extLst>
              <a:ext uri="{FF2B5EF4-FFF2-40B4-BE49-F238E27FC236}">
                <a16:creationId xmlns:a16="http://schemas.microsoft.com/office/drawing/2014/main" id="{B87667F0-0D39-08D5-73B3-DEFC295A4128}"/>
              </a:ext>
            </a:extLst>
          </p:cNvPr>
          <p:cNvPicPr>
            <a:picLocks noChangeAspect="1"/>
          </p:cNvPicPr>
          <p:nvPr/>
        </p:nvPicPr>
        <p:blipFill>
          <a:blip r:embed="rId4"/>
          <a:stretch>
            <a:fillRect/>
          </a:stretch>
        </p:blipFill>
        <p:spPr>
          <a:xfrm>
            <a:off x="1547664" y="2636912"/>
            <a:ext cx="5763140" cy="1989308"/>
          </a:xfrm>
          <a:prstGeom prst="rect">
            <a:avLst/>
          </a:prstGeom>
        </p:spPr>
      </p:pic>
      <p:pic>
        <p:nvPicPr>
          <p:cNvPr id="11" name="Audio 10">
            <a:hlinkClick r:id="" action="ppaction://media"/>
            <a:extLst>
              <a:ext uri="{FF2B5EF4-FFF2-40B4-BE49-F238E27FC236}">
                <a16:creationId xmlns:a16="http://schemas.microsoft.com/office/drawing/2014/main" id="{1D1F8897-93D6-771E-74A6-60F427F42C1C}"/>
              </a:ext>
            </a:extLst>
          </p:cNvPr>
          <p:cNvPicPr>
            <a:picLocks noChangeAspect="1"/>
          </p:cNvPicPr>
          <p:nvPr>
            <a:audioFile r:link="rId2"/>
            <p:extLst>
              <p:ext uri="{DAA4B4D4-6D71-4841-9C94-3DE7FCFB9230}">
                <p14:media xmlns:p14="http://schemas.microsoft.com/office/powerpoint/2010/main" r:embed="rId1"/>
              </p:ext>
            </p:extLst>
          </p:nvPr>
        </p:nvPicPr>
        <p:blipFill>
          <a:blip r:embed="rId5"/>
          <a:srcRect l="-203125" t="-203125" r="-203125" b="-203125"/>
          <a:stretch>
            <a:fillRect/>
          </a:stretch>
        </p:blipFill>
        <p:spPr>
          <a:xfrm>
            <a:off x="7004304" y="4718304"/>
            <a:ext cx="2057400" cy="2057400"/>
          </a:xfrm>
          <a:prstGeom prst="ellipse">
            <a:avLst/>
          </a:prstGeom>
        </p:spPr>
      </p:pic>
    </p:spTree>
    <p:extLst>
      <p:ext uri="{BB962C8B-B14F-4D97-AF65-F5344CB8AC3E}">
        <p14:creationId xmlns:p14="http://schemas.microsoft.com/office/powerpoint/2010/main" val="1434358154"/>
      </p:ext>
    </p:extLst>
  </p:cSld>
  <p:clrMapOvr>
    <a:masterClrMapping/>
  </p:clrMapOvr>
  <mc:AlternateContent xmlns:mc="http://schemas.openxmlformats.org/markup-compatibility/2006" xmlns:p14="http://schemas.microsoft.com/office/powerpoint/2010/main">
    <mc:Choice Requires="p14">
      <p:transition spd="slow" p14:dur="2000" advTm="53472"/>
    </mc:Choice>
    <mc:Fallback xmlns="">
      <p:transition spd="slow" advTm="5347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1"/>
                </p:tgtEl>
              </p:cMediaNode>
            </p:audio>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64569E1-E33F-B65F-F87A-0701390D0A37}"/>
              </a:ext>
            </a:extLst>
          </p:cNvPr>
          <p:cNvSpPr>
            <a:spLocks noGrp="1"/>
          </p:cNvSpPr>
          <p:nvPr>
            <p:ph idx="1"/>
          </p:nvPr>
        </p:nvSpPr>
        <p:spPr/>
        <p:txBody>
          <a:bodyPr/>
          <a:lstStyle/>
          <a:p>
            <a:endParaRPr lang="en-CA" dirty="0"/>
          </a:p>
        </p:txBody>
      </p:sp>
      <p:sp>
        <p:nvSpPr>
          <p:cNvPr id="3" name="Title 2">
            <a:extLst>
              <a:ext uri="{FF2B5EF4-FFF2-40B4-BE49-F238E27FC236}">
                <a16:creationId xmlns:a16="http://schemas.microsoft.com/office/drawing/2014/main" id="{40AD54AF-C09E-B225-589B-1F2048C9F69E}"/>
              </a:ext>
            </a:extLst>
          </p:cNvPr>
          <p:cNvSpPr>
            <a:spLocks noGrp="1"/>
          </p:cNvSpPr>
          <p:nvPr>
            <p:ph type="title"/>
          </p:nvPr>
        </p:nvSpPr>
        <p:spPr/>
        <p:txBody>
          <a:bodyPr/>
          <a:lstStyle/>
          <a:p>
            <a:r>
              <a:rPr lang="en-CA" dirty="0"/>
              <a:t>MFCL Performance</a:t>
            </a:r>
          </a:p>
        </p:txBody>
      </p:sp>
      <p:sp>
        <p:nvSpPr>
          <p:cNvPr id="4" name="Slide Number Placeholder 3">
            <a:extLst>
              <a:ext uri="{FF2B5EF4-FFF2-40B4-BE49-F238E27FC236}">
                <a16:creationId xmlns:a16="http://schemas.microsoft.com/office/drawing/2014/main" id="{032B7FA6-5418-60B1-9886-61CC80C4E8E0}"/>
              </a:ext>
            </a:extLst>
          </p:cNvPr>
          <p:cNvSpPr>
            <a:spLocks noGrp="1"/>
          </p:cNvSpPr>
          <p:nvPr>
            <p:ph type="sldNum" sz="quarter" idx="12"/>
          </p:nvPr>
        </p:nvSpPr>
        <p:spPr/>
        <p:txBody>
          <a:bodyPr/>
          <a:lstStyle/>
          <a:p>
            <a:pPr>
              <a:defRPr/>
            </a:pPr>
            <a:fld id="{5BC7FEBF-A170-470C-A369-F0D066FB58E5}" type="slidenum">
              <a:rPr lang="en-US" smtClean="0"/>
              <a:pPr>
                <a:defRPr/>
              </a:pPr>
              <a:t>32</a:t>
            </a:fld>
            <a:endParaRPr lang="en-US" dirty="0"/>
          </a:p>
        </p:txBody>
      </p:sp>
      <p:sp>
        <p:nvSpPr>
          <p:cNvPr id="5" name="Content Placeholder 4">
            <a:extLst>
              <a:ext uri="{FF2B5EF4-FFF2-40B4-BE49-F238E27FC236}">
                <a16:creationId xmlns:a16="http://schemas.microsoft.com/office/drawing/2014/main" id="{975DA021-4317-4E6A-C9A8-7E1A059D764F}"/>
              </a:ext>
            </a:extLst>
          </p:cNvPr>
          <p:cNvSpPr>
            <a:spLocks noGrp="1"/>
          </p:cNvSpPr>
          <p:nvPr>
            <p:ph sz="quarter" idx="13"/>
          </p:nvPr>
        </p:nvSpPr>
        <p:spPr/>
        <p:txBody>
          <a:bodyPr/>
          <a:lstStyle/>
          <a:p>
            <a:endParaRPr lang="en-CA"/>
          </a:p>
        </p:txBody>
      </p:sp>
      <p:pic>
        <p:nvPicPr>
          <p:cNvPr id="7" name="Picture 6">
            <a:extLst>
              <a:ext uri="{FF2B5EF4-FFF2-40B4-BE49-F238E27FC236}">
                <a16:creationId xmlns:a16="http://schemas.microsoft.com/office/drawing/2014/main" id="{72459341-BFE0-E6C9-218E-09895947F486}"/>
              </a:ext>
            </a:extLst>
          </p:cNvPr>
          <p:cNvPicPr>
            <a:picLocks noChangeAspect="1"/>
          </p:cNvPicPr>
          <p:nvPr/>
        </p:nvPicPr>
        <p:blipFill>
          <a:blip r:embed="rId4"/>
          <a:stretch>
            <a:fillRect/>
          </a:stretch>
        </p:blipFill>
        <p:spPr>
          <a:xfrm>
            <a:off x="1697906" y="2759135"/>
            <a:ext cx="5933873" cy="2495654"/>
          </a:xfrm>
          <a:prstGeom prst="rect">
            <a:avLst/>
          </a:prstGeom>
        </p:spPr>
      </p:pic>
      <p:sp>
        <p:nvSpPr>
          <p:cNvPr id="9" name="TextBox 8">
            <a:extLst>
              <a:ext uri="{FF2B5EF4-FFF2-40B4-BE49-F238E27FC236}">
                <a16:creationId xmlns:a16="http://schemas.microsoft.com/office/drawing/2014/main" id="{A0A5C40A-4336-6726-1B64-DA2732708258}"/>
              </a:ext>
            </a:extLst>
          </p:cNvPr>
          <p:cNvSpPr txBox="1"/>
          <p:nvPr/>
        </p:nvSpPr>
        <p:spPr>
          <a:xfrm>
            <a:off x="1691680" y="1412776"/>
            <a:ext cx="5861865" cy="1015663"/>
          </a:xfrm>
          <a:prstGeom prst="rect">
            <a:avLst/>
          </a:prstGeom>
          <a:noFill/>
        </p:spPr>
        <p:txBody>
          <a:bodyPr wrap="square">
            <a:spAutoFit/>
          </a:bodyPr>
          <a:lstStyle/>
          <a:p>
            <a:pPr algn="just"/>
            <a:r>
              <a:rPr lang="en-CA" sz="1200" b="1" dirty="0"/>
              <a:t>Table 3: </a:t>
            </a:r>
            <a:r>
              <a:rPr lang="en-CA" sz="1200" dirty="0"/>
              <a:t>Accuracy comparison of MFCL and baselines on CIFAR-10 with M = 10 on ResNet-18, CIFAR-100 with M = 100 on ResNet-18, and Tiny-ImageNet with M = 100 on ResNet-50. The best performance is highlighted in boldface. For SSFL methods, the top-1 accuracy with linear evaluation is reported. For MFCL, BN is used at the </a:t>
            </a:r>
            <a:r>
              <a:rPr lang="en-CA" sz="1200" dirty="0" err="1"/>
              <a:t>rServer</a:t>
            </a:r>
            <a:r>
              <a:rPr lang="en-CA" sz="1200" dirty="0"/>
              <a:t>.</a:t>
            </a:r>
          </a:p>
        </p:txBody>
      </p:sp>
      <p:pic>
        <p:nvPicPr>
          <p:cNvPr id="26" name="Audio 25">
            <a:hlinkClick r:id="" action="ppaction://media"/>
            <a:extLst>
              <a:ext uri="{FF2B5EF4-FFF2-40B4-BE49-F238E27FC236}">
                <a16:creationId xmlns:a16="http://schemas.microsoft.com/office/drawing/2014/main" id="{CFBBFAA3-D6BF-CA74-42FC-6ADDC67ADB50}"/>
              </a:ext>
            </a:extLst>
          </p:cNvPr>
          <p:cNvPicPr>
            <a:picLocks noChangeAspect="1"/>
          </p:cNvPicPr>
          <p:nvPr>
            <a:audioFile r:link="rId2"/>
            <p:extLst>
              <p:ext uri="{DAA4B4D4-6D71-4841-9C94-3DE7FCFB9230}">
                <p14:media xmlns:p14="http://schemas.microsoft.com/office/powerpoint/2010/main" r:embed="rId1"/>
              </p:ext>
            </p:extLst>
          </p:nvPr>
        </p:nvPicPr>
        <p:blipFill>
          <a:blip r:embed="rId5"/>
          <a:srcRect l="-203125" t="-203125" r="-203125" b="-203125"/>
          <a:stretch>
            <a:fillRect/>
          </a:stretch>
        </p:blipFill>
        <p:spPr>
          <a:xfrm>
            <a:off x="7004304" y="4718304"/>
            <a:ext cx="2057400" cy="2057400"/>
          </a:xfrm>
          <a:prstGeom prst="ellipse">
            <a:avLst/>
          </a:prstGeom>
        </p:spPr>
      </p:pic>
    </p:spTree>
    <p:extLst>
      <p:ext uri="{BB962C8B-B14F-4D97-AF65-F5344CB8AC3E}">
        <p14:creationId xmlns:p14="http://schemas.microsoft.com/office/powerpoint/2010/main" val="4212584106"/>
      </p:ext>
    </p:extLst>
  </p:cSld>
  <p:clrMapOvr>
    <a:masterClrMapping/>
  </p:clrMapOvr>
  <mc:AlternateContent xmlns:mc="http://schemas.openxmlformats.org/markup-compatibility/2006" xmlns:p14="http://schemas.microsoft.com/office/powerpoint/2010/main">
    <mc:Choice Requires="p14">
      <p:transition spd="slow" p14:dur="2000" advTm="31779"/>
    </mc:Choice>
    <mc:Fallback xmlns="">
      <p:transition spd="slow" advTm="3177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6"/>
                </p:tgtEl>
              </p:cMediaNode>
            </p:audio>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977AEA0-1C0A-4975-A598-88AAF5C4C964}"/>
              </a:ext>
            </a:extLst>
          </p:cNvPr>
          <p:cNvSpPr>
            <a:spLocks noGrp="1"/>
          </p:cNvSpPr>
          <p:nvPr>
            <p:ph type="title"/>
          </p:nvPr>
        </p:nvSpPr>
        <p:spPr/>
        <p:txBody>
          <a:bodyPr/>
          <a:lstStyle/>
          <a:p>
            <a:r>
              <a:rPr lang="en-US" dirty="0"/>
              <a:t>Visualization of Learned Clusters by MFCL</a:t>
            </a:r>
            <a:endParaRPr lang="en-CA" dirty="0"/>
          </a:p>
        </p:txBody>
      </p:sp>
      <p:sp>
        <p:nvSpPr>
          <p:cNvPr id="4" name="Slide Number Placeholder 3">
            <a:extLst>
              <a:ext uri="{FF2B5EF4-FFF2-40B4-BE49-F238E27FC236}">
                <a16:creationId xmlns:a16="http://schemas.microsoft.com/office/drawing/2014/main" id="{3E029515-4BC4-4407-A3B2-84CDEE48D1B2}"/>
              </a:ext>
            </a:extLst>
          </p:cNvPr>
          <p:cNvSpPr>
            <a:spLocks noGrp="1"/>
          </p:cNvSpPr>
          <p:nvPr>
            <p:ph type="sldNum" sz="quarter" idx="12"/>
          </p:nvPr>
        </p:nvSpPr>
        <p:spPr/>
        <p:txBody>
          <a:bodyPr/>
          <a:lstStyle/>
          <a:p>
            <a:pPr>
              <a:defRPr/>
            </a:pPr>
            <a:fld id="{5BC7FEBF-A170-470C-A369-F0D066FB58E5}" type="slidenum">
              <a:rPr lang="en-US" smtClean="0"/>
              <a:pPr>
                <a:defRPr/>
              </a:pPr>
              <a:t>33</a:t>
            </a:fld>
            <a:endParaRPr lang="en-US" dirty="0"/>
          </a:p>
        </p:txBody>
      </p:sp>
      <p:sp>
        <p:nvSpPr>
          <p:cNvPr id="8" name="Rectangle 7">
            <a:extLst>
              <a:ext uri="{FF2B5EF4-FFF2-40B4-BE49-F238E27FC236}">
                <a16:creationId xmlns:a16="http://schemas.microsoft.com/office/drawing/2014/main" id="{C0FF2959-AE2C-4132-B02F-C260A4DFACA1}"/>
              </a:ext>
            </a:extLst>
          </p:cNvPr>
          <p:cNvSpPr/>
          <p:nvPr/>
        </p:nvSpPr>
        <p:spPr>
          <a:xfrm>
            <a:off x="6679232" y="1340768"/>
            <a:ext cx="2160240" cy="3970318"/>
          </a:xfrm>
          <a:prstGeom prst="rect">
            <a:avLst/>
          </a:prstGeom>
        </p:spPr>
        <p:txBody>
          <a:bodyPr wrap="square">
            <a:spAutoFit/>
          </a:bodyPr>
          <a:lstStyle/>
          <a:p>
            <a:pPr algn="just"/>
            <a:r>
              <a:rPr lang="en-CA" sz="1200" b="1" dirty="0"/>
              <a:t>Fig. 12: </a:t>
            </a:r>
            <a:r>
              <a:rPr lang="en-US" sz="1200" dirty="0"/>
              <a:t>t-SNE visualization of the raw input data at a single client and t-SNE visualization of the</a:t>
            </a:r>
          </a:p>
          <a:p>
            <a:pPr algn="just"/>
            <a:r>
              <a:rPr lang="en-US" sz="1200" dirty="0"/>
              <a:t>clusters learned from the representation vectors at the server in the proposed MFCL scheme. CIFAR-10 is trained in a scenario where each client has only 2 classes with M = 10. (a) t-SNE visualization of raw data in a single client. In the other three figures, t-SNE visualizations of the clusters learned at the server by MFCL after the projection layer are shown when the normalization technique used in the sensor module is (b) BN, (c) GN, and (d) TN.</a:t>
            </a:r>
            <a:endParaRPr lang="en-CA" sz="1200" dirty="0"/>
          </a:p>
        </p:txBody>
      </p:sp>
      <p:pic>
        <p:nvPicPr>
          <p:cNvPr id="2" name="Picture 1">
            <a:extLst>
              <a:ext uri="{FF2B5EF4-FFF2-40B4-BE49-F238E27FC236}">
                <a16:creationId xmlns:a16="http://schemas.microsoft.com/office/drawing/2014/main" id="{3852FBA7-3643-49C4-B467-178D3CF4905C}"/>
              </a:ext>
            </a:extLst>
          </p:cNvPr>
          <p:cNvPicPr>
            <a:picLocks noChangeAspect="1"/>
          </p:cNvPicPr>
          <p:nvPr/>
        </p:nvPicPr>
        <p:blipFill>
          <a:blip r:embed="rId4"/>
          <a:stretch>
            <a:fillRect/>
          </a:stretch>
        </p:blipFill>
        <p:spPr>
          <a:xfrm>
            <a:off x="323528" y="980728"/>
            <a:ext cx="6192688" cy="5252726"/>
          </a:xfrm>
          <a:prstGeom prst="rect">
            <a:avLst/>
          </a:prstGeom>
        </p:spPr>
      </p:pic>
      <p:pic>
        <p:nvPicPr>
          <p:cNvPr id="12" name="Audio 11">
            <a:hlinkClick r:id="" action="ppaction://media"/>
            <a:extLst>
              <a:ext uri="{FF2B5EF4-FFF2-40B4-BE49-F238E27FC236}">
                <a16:creationId xmlns:a16="http://schemas.microsoft.com/office/drawing/2014/main" id="{520087EC-424C-D021-5C82-EB5A09E9389F}"/>
              </a:ext>
            </a:extLst>
          </p:cNvPr>
          <p:cNvPicPr>
            <a:picLocks noChangeAspect="1"/>
          </p:cNvPicPr>
          <p:nvPr>
            <a:audioFile r:link="rId2"/>
            <p:extLst>
              <p:ext uri="{DAA4B4D4-6D71-4841-9C94-3DE7FCFB9230}">
                <p14:media xmlns:p14="http://schemas.microsoft.com/office/powerpoint/2010/main" r:embed="rId1"/>
              </p:ext>
            </p:extLst>
          </p:nvPr>
        </p:nvPicPr>
        <p:blipFill>
          <a:blip r:embed="rId5"/>
          <a:srcRect l="-203125" t="-203125" r="-203125" b="-203125"/>
          <a:stretch>
            <a:fillRect/>
          </a:stretch>
        </p:blipFill>
        <p:spPr>
          <a:xfrm>
            <a:off x="7004304" y="4718304"/>
            <a:ext cx="2057400" cy="2057400"/>
          </a:xfrm>
          <a:prstGeom prst="ellipse">
            <a:avLst/>
          </a:prstGeom>
        </p:spPr>
      </p:pic>
    </p:spTree>
    <p:extLst>
      <p:ext uri="{BB962C8B-B14F-4D97-AF65-F5344CB8AC3E}">
        <p14:creationId xmlns:p14="http://schemas.microsoft.com/office/powerpoint/2010/main" val="2778143316"/>
      </p:ext>
    </p:extLst>
  </p:cSld>
  <p:clrMapOvr>
    <a:masterClrMapping/>
  </p:clrMapOvr>
  <mc:AlternateContent xmlns:mc="http://schemas.openxmlformats.org/markup-compatibility/2006" xmlns:p14="http://schemas.microsoft.com/office/powerpoint/2010/main">
    <mc:Choice Requires="p14">
      <p:transition spd="slow" p14:dur="2000" advTm="77584"/>
    </mc:Choice>
    <mc:Fallback xmlns="">
      <p:transition spd="slow" advTm="7758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2"/>
                </p:tgtEl>
              </p:cMediaNode>
            </p:audio>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70170" y="1109734"/>
            <a:ext cx="7406640" cy="1017270"/>
          </a:xfrm>
        </p:spPr>
        <p:txBody>
          <a:bodyPr/>
          <a:lstStyle/>
          <a:p>
            <a:r>
              <a:rPr lang="en-US" dirty="0"/>
              <a:t>References (FL)</a:t>
            </a:r>
            <a:endParaRPr lang="fa-IR" dirty="0"/>
          </a:p>
        </p:txBody>
      </p:sp>
      <p:sp>
        <p:nvSpPr>
          <p:cNvPr id="3" name="Content Placeholder 2"/>
          <p:cNvSpPr>
            <a:spLocks noGrp="1"/>
          </p:cNvSpPr>
          <p:nvPr>
            <p:ph idx="1"/>
          </p:nvPr>
        </p:nvSpPr>
        <p:spPr>
          <a:xfrm>
            <a:off x="323528" y="980728"/>
            <a:ext cx="8496944" cy="5328592"/>
          </a:xfrm>
        </p:spPr>
        <p:txBody>
          <a:bodyPr>
            <a:normAutofit/>
          </a:bodyPr>
          <a:lstStyle/>
          <a:p>
            <a:pPr marL="0" indent="0" algn="just">
              <a:buNone/>
            </a:pPr>
            <a:r>
              <a:rPr lang="en-CA" dirty="0">
                <a:latin typeface="NimbusRomNo9L-Regu"/>
              </a:rPr>
              <a:t>[1] </a:t>
            </a:r>
            <a:r>
              <a:rPr lang="en-US" dirty="0">
                <a:latin typeface="NimbusRomNo9L-Regu"/>
              </a:rPr>
              <a:t>T. Chen, S. </a:t>
            </a:r>
            <a:r>
              <a:rPr lang="en-US" dirty="0" err="1">
                <a:latin typeface="NimbusRomNo9L-Regu"/>
              </a:rPr>
              <a:t>Kornblith</a:t>
            </a:r>
            <a:r>
              <a:rPr lang="en-US" dirty="0">
                <a:latin typeface="NimbusRomNo9L-Regu"/>
              </a:rPr>
              <a:t>, M. </a:t>
            </a:r>
            <a:r>
              <a:rPr lang="en-US" dirty="0" err="1">
                <a:latin typeface="NimbusRomNo9L-Regu"/>
              </a:rPr>
              <a:t>Norouzi</a:t>
            </a:r>
            <a:r>
              <a:rPr lang="en-US" dirty="0">
                <a:latin typeface="NimbusRomNo9L-Regu"/>
              </a:rPr>
              <a:t>, G.E. Hinton, “A simple framework for contrastive learning </a:t>
            </a:r>
            <a:r>
              <a:rPr lang="en-CA" dirty="0">
                <a:latin typeface="NimbusRomNo9L-Regu"/>
              </a:rPr>
              <a:t>of visual representations”, 2020.</a:t>
            </a:r>
          </a:p>
          <a:p>
            <a:pPr marL="0" indent="0" algn="just">
              <a:buNone/>
            </a:pPr>
            <a:endParaRPr lang="en-CA" dirty="0">
              <a:latin typeface="NimbusRomNo9L-Regu"/>
            </a:endParaRPr>
          </a:p>
          <a:p>
            <a:pPr marL="0" indent="0" algn="just">
              <a:buNone/>
            </a:pPr>
            <a:r>
              <a:rPr lang="en-US" dirty="0">
                <a:latin typeface="NimbusRomNo9L-Regu"/>
              </a:rPr>
              <a:t>[2] S. </a:t>
            </a:r>
            <a:r>
              <a:rPr lang="en-US" dirty="0" err="1">
                <a:latin typeface="NimbusRomNo9L-Regu"/>
              </a:rPr>
              <a:t>Ioffe</a:t>
            </a:r>
            <a:r>
              <a:rPr lang="en-US" dirty="0">
                <a:latin typeface="NimbusRomNo9L-Regu"/>
              </a:rPr>
              <a:t> and Ch. </a:t>
            </a:r>
            <a:r>
              <a:rPr lang="en-US" dirty="0" err="1">
                <a:latin typeface="NimbusRomNo9L-Regu"/>
              </a:rPr>
              <a:t>Szegedy</a:t>
            </a:r>
            <a:r>
              <a:rPr lang="en-US" dirty="0">
                <a:latin typeface="NimbusRomNo9L-Regu"/>
              </a:rPr>
              <a:t>, “Batch normalization: Accelerating deep network training by reducing internal covariate shift”, in Proc of ICML, pp. 448–456, PMLR, 2015.</a:t>
            </a:r>
          </a:p>
          <a:p>
            <a:pPr marL="0" indent="0" algn="just">
              <a:buNone/>
            </a:pPr>
            <a:endParaRPr lang="en-US" dirty="0">
              <a:latin typeface="NimbusRomNo9L-Regu"/>
            </a:endParaRPr>
          </a:p>
          <a:p>
            <a:pPr marL="0" indent="0" algn="just">
              <a:buNone/>
            </a:pPr>
            <a:r>
              <a:rPr lang="en-US" dirty="0">
                <a:latin typeface="NimbusRomNo9L-Regu"/>
              </a:rPr>
              <a:t>[3] Y. Wu and K. He, “Group normalization”, in Proc of ECCV, pp. 3–19, 2018.</a:t>
            </a:r>
            <a:endParaRPr lang="en-CA" dirty="0">
              <a:latin typeface="NimbusRomNo9L-Regu"/>
            </a:endParaRPr>
          </a:p>
          <a:p>
            <a:pPr marL="0" indent="0" algn="just">
              <a:buNone/>
            </a:pPr>
            <a:endParaRPr lang="en-CA" dirty="0">
              <a:latin typeface="NimbusRomNo9L-Regu"/>
            </a:endParaRPr>
          </a:p>
          <a:p>
            <a:pPr marL="34290" indent="0" algn="just">
              <a:buNone/>
            </a:pPr>
            <a:endParaRPr lang="en-US" dirty="0"/>
          </a:p>
          <a:p>
            <a:pPr marL="0" indent="0" algn="just">
              <a:buNone/>
            </a:pPr>
            <a:endParaRPr lang="en-CA" dirty="0"/>
          </a:p>
          <a:p>
            <a:endParaRPr lang="en-CA" dirty="0"/>
          </a:p>
          <a:p>
            <a:pPr marL="0" indent="0" algn="just">
              <a:buNone/>
            </a:pPr>
            <a:endParaRPr lang="en-US" sz="1800" dirty="0"/>
          </a:p>
        </p:txBody>
      </p:sp>
      <p:sp>
        <p:nvSpPr>
          <p:cNvPr id="4" name="Slide Number Placeholder 3"/>
          <p:cNvSpPr>
            <a:spLocks noGrp="1"/>
          </p:cNvSpPr>
          <p:nvPr>
            <p:ph type="sldNum" sz="quarter" idx="12"/>
          </p:nvPr>
        </p:nvSpPr>
        <p:spPr/>
        <p:txBody>
          <a:bodyPr/>
          <a:lstStyle/>
          <a:p>
            <a:fld id="{8C19A87D-60D7-4766-8571-CFFD2CE47E8C}" type="slidenum">
              <a:rPr lang="fa-IR" smtClean="0"/>
              <a:t>34</a:t>
            </a:fld>
            <a:endParaRPr lang="fa-IR"/>
          </a:p>
        </p:txBody>
      </p:sp>
      <p:sp>
        <p:nvSpPr>
          <p:cNvPr id="7" name="Title 2"/>
          <p:cNvSpPr txBox="1">
            <a:spLocks/>
          </p:cNvSpPr>
          <p:nvPr/>
        </p:nvSpPr>
        <p:spPr bwMode="auto">
          <a:xfrm>
            <a:off x="0" y="0"/>
            <a:ext cx="8915400" cy="762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182880" algn="l" rtl="0" eaLnBrk="1" fontAlgn="base" hangingPunct="1">
              <a:spcBef>
                <a:spcPct val="0"/>
              </a:spcBef>
              <a:spcAft>
                <a:spcPct val="0"/>
              </a:spcAft>
              <a:defRPr sz="3200" kern="1200" baseline="0">
                <a:solidFill>
                  <a:schemeClr val="bg1"/>
                </a:solidFill>
                <a:latin typeface="+mj-lt"/>
                <a:ea typeface="+mj-ea"/>
                <a:cs typeface="Calibri Light" panose="020F0302020204030204" pitchFamily="34" charset="0"/>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a:lstStyle>
          <a:p>
            <a:r>
              <a:rPr lang="en-US" dirty="0"/>
              <a:t>References</a:t>
            </a:r>
            <a:endParaRPr lang="fa-IR" dirty="0"/>
          </a:p>
        </p:txBody>
      </p:sp>
      <p:pic>
        <p:nvPicPr>
          <p:cNvPr id="9" name="Audio 8">
            <a:hlinkClick r:id="" action="ppaction://media"/>
            <a:extLst>
              <a:ext uri="{FF2B5EF4-FFF2-40B4-BE49-F238E27FC236}">
                <a16:creationId xmlns:a16="http://schemas.microsoft.com/office/drawing/2014/main" id="{821F749E-3880-0272-70E6-442C046F4FC2}"/>
              </a:ext>
            </a:extLst>
          </p:cNvPr>
          <p:cNvPicPr>
            <a:picLocks noChangeAspect="1"/>
          </p:cNvPicPr>
          <p:nvPr>
            <a:audioFile r:link="rId2"/>
            <p:extLst>
              <p:ext uri="{DAA4B4D4-6D71-4841-9C94-3DE7FCFB9230}">
                <p14:media xmlns:p14="http://schemas.microsoft.com/office/powerpoint/2010/main" r:embed="rId1"/>
              </p:ext>
            </p:extLst>
          </p:nvPr>
        </p:nvPicPr>
        <p:blipFill>
          <a:blip r:embed="rId5"/>
          <a:srcRect l="-203125" t="-203125" r="-203125" b="-203125"/>
          <a:stretch>
            <a:fillRect/>
          </a:stretch>
        </p:blipFill>
        <p:spPr>
          <a:xfrm>
            <a:off x="7004304" y="4718304"/>
            <a:ext cx="2057400" cy="2057400"/>
          </a:xfrm>
          <a:prstGeom prst="ellipse">
            <a:avLst/>
          </a:prstGeom>
        </p:spPr>
      </p:pic>
    </p:spTree>
    <p:extLst>
      <p:ext uri="{BB962C8B-B14F-4D97-AF65-F5344CB8AC3E}">
        <p14:creationId xmlns:p14="http://schemas.microsoft.com/office/powerpoint/2010/main" val="1526710899"/>
      </p:ext>
    </p:extLst>
  </p:cSld>
  <p:clrMapOvr>
    <a:masterClrMapping/>
  </p:clrMapOvr>
  <mc:AlternateContent xmlns:mc="http://schemas.openxmlformats.org/markup-compatibility/2006" xmlns:p14="http://schemas.microsoft.com/office/powerpoint/2010/main">
    <mc:Choice Requires="p14">
      <p:transition spd="slow" p14:dur="2000" advTm="7928"/>
    </mc:Choice>
    <mc:Fallback xmlns="">
      <p:transition spd="slow" advTm="792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F5C2BA-45D6-40DD-AB2D-E6D92104AAEB}"/>
              </a:ext>
            </a:extLst>
          </p:cNvPr>
          <p:cNvSpPr>
            <a:spLocks noGrp="1"/>
          </p:cNvSpPr>
          <p:nvPr>
            <p:ph type="ctrTitle"/>
          </p:nvPr>
        </p:nvSpPr>
        <p:spPr>
          <a:xfrm>
            <a:off x="611560" y="1916832"/>
            <a:ext cx="7772400" cy="838200"/>
          </a:xfrm>
        </p:spPr>
        <p:txBody>
          <a:bodyPr/>
          <a:lstStyle/>
          <a:p>
            <a:r>
              <a:rPr lang="en-CA" b="1" dirty="0"/>
              <a:t>Thank You!</a:t>
            </a:r>
          </a:p>
        </p:txBody>
      </p:sp>
      <p:pic>
        <p:nvPicPr>
          <p:cNvPr id="5" name="Audio 4">
            <a:hlinkClick r:id="" action="ppaction://media"/>
            <a:extLst>
              <a:ext uri="{FF2B5EF4-FFF2-40B4-BE49-F238E27FC236}">
                <a16:creationId xmlns:a16="http://schemas.microsoft.com/office/drawing/2014/main" id="{1ABB5163-5923-489C-39C7-964CE06265F6}"/>
              </a:ext>
            </a:extLst>
          </p:cNvPr>
          <p:cNvPicPr>
            <a:picLocks noChangeAspect="1"/>
          </p:cNvPicPr>
          <p:nvPr>
            <a:audioFile r:link="rId2"/>
            <p:extLst>
              <p:ext uri="{DAA4B4D4-6D71-4841-9C94-3DE7FCFB9230}">
                <p14:media xmlns:p14="http://schemas.microsoft.com/office/powerpoint/2010/main" r:embed="rId1"/>
              </p:ext>
            </p:extLst>
          </p:nvPr>
        </p:nvPicPr>
        <p:blipFill>
          <a:blip r:embed="rId5"/>
          <a:srcRect l="-203125" t="-203125" r="-203125" b="-203125"/>
          <a:stretch>
            <a:fillRect/>
          </a:stretch>
        </p:blipFill>
        <p:spPr>
          <a:xfrm>
            <a:off x="7004304" y="4718304"/>
            <a:ext cx="2057400" cy="2057400"/>
          </a:xfrm>
          <a:prstGeom prst="ellipse">
            <a:avLst/>
          </a:prstGeom>
        </p:spPr>
      </p:pic>
    </p:spTree>
    <p:extLst>
      <p:ext uri="{BB962C8B-B14F-4D97-AF65-F5344CB8AC3E}">
        <p14:creationId xmlns:p14="http://schemas.microsoft.com/office/powerpoint/2010/main" val="478638416"/>
      </p:ext>
    </p:extLst>
  </p:cSld>
  <p:clrMapOvr>
    <a:masterClrMapping/>
  </p:clrMapOvr>
  <mc:AlternateContent xmlns:mc="http://schemas.openxmlformats.org/markup-compatibility/2006" xmlns:p14="http://schemas.microsoft.com/office/powerpoint/2010/main">
    <mc:Choice Requires="p14">
      <p:transition spd="slow" p14:dur="2000" advTm="3582"/>
    </mc:Choice>
    <mc:Fallback xmlns="">
      <p:transition spd="slow" advTm="358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5"/>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9A2920C-0346-45A9-AE98-EE23178C82F2}"/>
              </a:ext>
            </a:extLst>
          </p:cNvPr>
          <p:cNvSpPr>
            <a:spLocks noGrp="1"/>
          </p:cNvSpPr>
          <p:nvPr>
            <p:ph idx="1"/>
          </p:nvPr>
        </p:nvSpPr>
        <p:spPr/>
        <p:txBody>
          <a:bodyPr/>
          <a:lstStyle/>
          <a:p>
            <a:pPr algn="just" fontAlgn="t"/>
            <a:r>
              <a:rPr lang="en-US" sz="1800" dirty="0"/>
              <a:t>FL aims to build </a:t>
            </a:r>
            <a:r>
              <a:rPr lang="en-US" sz="1800" b="1" dirty="0"/>
              <a:t>a joint ML model </a:t>
            </a:r>
            <a:r>
              <a:rPr lang="en-US" sz="1800" dirty="0"/>
              <a:t>based on the data located at multiple clients</a:t>
            </a:r>
            <a:r>
              <a:rPr lang="en-CA" sz="1800" dirty="0"/>
              <a:t>. </a:t>
            </a:r>
          </a:p>
          <a:p>
            <a:pPr algn="just" fontAlgn="t"/>
            <a:r>
              <a:rPr lang="en-US" sz="1800" dirty="0"/>
              <a:t>FL does </a:t>
            </a:r>
            <a:r>
              <a:rPr lang="en-US" sz="1800" b="1" dirty="0"/>
              <a:t>not require moving data </a:t>
            </a:r>
            <a:r>
              <a:rPr lang="en-US" sz="1800" dirty="0"/>
              <a:t>from any client to one central location. Instead, the local model on each client is shipped to the server. All local models are integrated into a global model and then downloaded to all individual clients. </a:t>
            </a:r>
          </a:p>
          <a:p>
            <a:pPr algn="just"/>
            <a:endParaRPr lang="en-CA" sz="1800" dirty="0"/>
          </a:p>
          <a:p>
            <a:pPr algn="just"/>
            <a:endParaRPr lang="en-CA" sz="1800" dirty="0"/>
          </a:p>
        </p:txBody>
      </p:sp>
      <p:sp>
        <p:nvSpPr>
          <p:cNvPr id="3" name="Title 2">
            <a:extLst>
              <a:ext uri="{FF2B5EF4-FFF2-40B4-BE49-F238E27FC236}">
                <a16:creationId xmlns:a16="http://schemas.microsoft.com/office/drawing/2014/main" id="{50E114A8-4D82-4DC1-89E9-0A4457D93245}"/>
              </a:ext>
            </a:extLst>
          </p:cNvPr>
          <p:cNvSpPr>
            <a:spLocks noGrp="1"/>
          </p:cNvSpPr>
          <p:nvPr>
            <p:ph type="title"/>
          </p:nvPr>
        </p:nvSpPr>
        <p:spPr/>
        <p:txBody>
          <a:bodyPr/>
          <a:lstStyle/>
          <a:p>
            <a:r>
              <a:rPr lang="en-US" dirty="0"/>
              <a:t>Federated Learning (FL)</a:t>
            </a:r>
            <a:endParaRPr lang="en-CA" dirty="0"/>
          </a:p>
        </p:txBody>
      </p:sp>
      <p:sp>
        <p:nvSpPr>
          <p:cNvPr id="4" name="Slide Number Placeholder 3">
            <a:extLst>
              <a:ext uri="{FF2B5EF4-FFF2-40B4-BE49-F238E27FC236}">
                <a16:creationId xmlns:a16="http://schemas.microsoft.com/office/drawing/2014/main" id="{4A3872CF-3EEE-4DEA-8FA5-7332CD15699D}"/>
              </a:ext>
            </a:extLst>
          </p:cNvPr>
          <p:cNvSpPr>
            <a:spLocks noGrp="1"/>
          </p:cNvSpPr>
          <p:nvPr>
            <p:ph type="sldNum" sz="quarter" idx="12"/>
          </p:nvPr>
        </p:nvSpPr>
        <p:spPr/>
        <p:txBody>
          <a:bodyPr/>
          <a:lstStyle/>
          <a:p>
            <a:pPr>
              <a:defRPr/>
            </a:pPr>
            <a:fld id="{5BC7FEBF-A170-470C-A369-F0D066FB58E5}" type="slidenum">
              <a:rPr lang="en-US" smtClean="0"/>
              <a:pPr>
                <a:defRPr/>
              </a:pPr>
              <a:t>4</a:t>
            </a:fld>
            <a:endParaRPr lang="en-US" dirty="0"/>
          </a:p>
        </p:txBody>
      </p:sp>
      <p:pic>
        <p:nvPicPr>
          <p:cNvPr id="7" name="Picture 6">
            <a:extLst>
              <a:ext uri="{FF2B5EF4-FFF2-40B4-BE49-F238E27FC236}">
                <a16:creationId xmlns:a16="http://schemas.microsoft.com/office/drawing/2014/main" id="{5B55EFFB-CAFE-4F1B-A90F-D12A2B34C32C}"/>
              </a:ext>
            </a:extLst>
          </p:cNvPr>
          <p:cNvPicPr>
            <a:picLocks noChangeAspect="1"/>
          </p:cNvPicPr>
          <p:nvPr/>
        </p:nvPicPr>
        <p:blipFill>
          <a:blip r:embed="rId4"/>
          <a:stretch>
            <a:fillRect/>
          </a:stretch>
        </p:blipFill>
        <p:spPr>
          <a:xfrm>
            <a:off x="2843808" y="2780928"/>
            <a:ext cx="5535398" cy="3263310"/>
          </a:xfrm>
          <a:prstGeom prst="rect">
            <a:avLst/>
          </a:prstGeom>
        </p:spPr>
      </p:pic>
      <p:sp>
        <p:nvSpPr>
          <p:cNvPr id="8" name="Rectangle 7">
            <a:extLst>
              <a:ext uri="{FF2B5EF4-FFF2-40B4-BE49-F238E27FC236}">
                <a16:creationId xmlns:a16="http://schemas.microsoft.com/office/drawing/2014/main" id="{16BE8F07-66B3-4C40-9E1C-B359C80FDA8B}"/>
              </a:ext>
            </a:extLst>
          </p:cNvPr>
          <p:cNvSpPr/>
          <p:nvPr/>
        </p:nvSpPr>
        <p:spPr>
          <a:xfrm>
            <a:off x="5364088" y="6153982"/>
            <a:ext cx="1008112" cy="307777"/>
          </a:xfrm>
          <a:prstGeom prst="rect">
            <a:avLst/>
          </a:prstGeom>
        </p:spPr>
        <p:txBody>
          <a:bodyPr wrap="square">
            <a:spAutoFit/>
          </a:bodyPr>
          <a:lstStyle/>
          <a:p>
            <a:pPr algn="just"/>
            <a:r>
              <a:rPr lang="en-US" sz="1400" b="1" dirty="0"/>
              <a:t>Fig. </a:t>
            </a:r>
            <a:r>
              <a:rPr lang="en-US" sz="1400" dirty="0"/>
              <a:t>1: FL</a:t>
            </a:r>
            <a:endParaRPr lang="en-CA" sz="1400" dirty="0"/>
          </a:p>
        </p:txBody>
      </p:sp>
      <p:pic>
        <p:nvPicPr>
          <p:cNvPr id="14" name="Audio 13">
            <a:hlinkClick r:id="" action="ppaction://media"/>
            <a:extLst>
              <a:ext uri="{FF2B5EF4-FFF2-40B4-BE49-F238E27FC236}">
                <a16:creationId xmlns:a16="http://schemas.microsoft.com/office/drawing/2014/main" id="{FA139B0D-5DA7-7943-22B7-11265AC87CF7}"/>
              </a:ext>
            </a:extLst>
          </p:cNvPr>
          <p:cNvPicPr>
            <a:picLocks noChangeAspect="1"/>
          </p:cNvPicPr>
          <p:nvPr>
            <a:audioFile r:link="rId2"/>
            <p:extLst>
              <p:ext uri="{DAA4B4D4-6D71-4841-9C94-3DE7FCFB9230}">
                <p14:media xmlns:p14="http://schemas.microsoft.com/office/powerpoint/2010/main" r:embed="rId1"/>
              </p:ext>
            </p:extLst>
          </p:nvPr>
        </p:nvPicPr>
        <p:blipFill>
          <a:blip r:embed="rId5"/>
          <a:srcRect l="-203125" t="-203125" r="-203125" b="-203125"/>
          <a:stretch>
            <a:fillRect/>
          </a:stretch>
        </p:blipFill>
        <p:spPr>
          <a:xfrm>
            <a:off x="7004304" y="4718304"/>
            <a:ext cx="2057400" cy="2057400"/>
          </a:xfrm>
          <a:prstGeom prst="ellipse">
            <a:avLst/>
          </a:prstGeom>
        </p:spPr>
      </p:pic>
    </p:spTree>
    <p:extLst>
      <p:ext uri="{BB962C8B-B14F-4D97-AF65-F5344CB8AC3E}">
        <p14:creationId xmlns:p14="http://schemas.microsoft.com/office/powerpoint/2010/main" val="4223850859"/>
      </p:ext>
    </p:extLst>
  </p:cSld>
  <p:clrMapOvr>
    <a:masterClrMapping/>
  </p:clrMapOvr>
  <mc:AlternateContent xmlns:mc="http://schemas.openxmlformats.org/markup-compatibility/2006" xmlns:p14="http://schemas.microsoft.com/office/powerpoint/2010/main">
    <mc:Choice Requires="p14">
      <p:transition spd="slow" p14:dur="2000" advTm="28709"/>
    </mc:Choice>
    <mc:Fallback xmlns="">
      <p:transition spd="slow" advTm="2870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4"/>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4016738-F7DA-430B-A7AF-438247842B7E}"/>
              </a:ext>
            </a:extLst>
          </p:cNvPr>
          <p:cNvSpPr>
            <a:spLocks noGrp="1"/>
          </p:cNvSpPr>
          <p:nvPr>
            <p:ph idx="1"/>
          </p:nvPr>
        </p:nvSpPr>
        <p:spPr>
          <a:xfrm>
            <a:off x="304800" y="889917"/>
            <a:ext cx="8382000" cy="5602958"/>
          </a:xfrm>
        </p:spPr>
        <p:txBody>
          <a:bodyPr/>
          <a:lstStyle/>
          <a:p>
            <a:pPr algn="just">
              <a:buFont typeface="Wingdings" panose="05000000000000000000" pitchFamily="2" charset="2"/>
              <a:buChar char="v"/>
            </a:pPr>
            <a:r>
              <a:rPr lang="en-US" sz="2000" b="1" dirty="0">
                <a:latin typeface="NimbusRomNo9L-Regu"/>
              </a:rPr>
              <a:t>Modular Federated Contrastive Learning </a:t>
            </a:r>
            <a:r>
              <a:rPr lang="en-US" sz="2000" b="1" dirty="0">
                <a:latin typeface="NimbusRomNo9L-Regu"/>
                <a:cs typeface="+mn-cs"/>
              </a:rPr>
              <a:t>with Twin Normalization for Resource-limited Clients</a:t>
            </a:r>
            <a:endParaRPr lang="en-US" sz="2000" b="1" dirty="0">
              <a:latin typeface="NimbusRomNo9L-Regu"/>
            </a:endParaRPr>
          </a:p>
          <a:p>
            <a:pPr lvl="1">
              <a:buFont typeface="Wingdings" panose="05000000000000000000" pitchFamily="2" charset="2"/>
              <a:buChar char="Ø"/>
            </a:pPr>
            <a:r>
              <a:rPr lang="en-CA" sz="1600" dirty="0">
                <a:latin typeface="NimbusRomNo9L-Regu"/>
              </a:rPr>
              <a:t>Federated Learning (FL)</a:t>
            </a:r>
          </a:p>
          <a:p>
            <a:pPr lvl="1">
              <a:buFont typeface="Wingdings" panose="05000000000000000000" pitchFamily="2" charset="2"/>
              <a:buChar char="Ø"/>
            </a:pPr>
            <a:r>
              <a:rPr lang="en-CA" sz="1600" b="1" dirty="0">
                <a:solidFill>
                  <a:srgbClr val="FF0000"/>
                </a:solidFill>
                <a:latin typeface="NimbusRomNo9L-Regu"/>
              </a:rPr>
              <a:t>Reconsidering the Challenges in FL</a:t>
            </a:r>
          </a:p>
          <a:p>
            <a:pPr lvl="1">
              <a:buFont typeface="Wingdings" panose="05000000000000000000" pitchFamily="2" charset="2"/>
              <a:buChar char="Ø"/>
            </a:pPr>
            <a:r>
              <a:rPr lang="en-CA" sz="1600" dirty="0">
                <a:latin typeface="NimbusRomNo9L-Regu"/>
              </a:rPr>
              <a:t>Contrastive Learning</a:t>
            </a:r>
          </a:p>
          <a:p>
            <a:pPr lvl="1">
              <a:buFont typeface="Wingdings" panose="05000000000000000000" pitchFamily="2" charset="2"/>
              <a:buChar char="Ø"/>
            </a:pPr>
            <a:r>
              <a:rPr lang="en-CA" sz="1600" dirty="0">
                <a:latin typeface="NimbusRomNo9L-Regu"/>
              </a:rPr>
              <a:t>Modular Training vs. End-To-End Training</a:t>
            </a:r>
          </a:p>
          <a:p>
            <a:pPr lvl="1">
              <a:buFont typeface="Wingdings" panose="05000000000000000000" pitchFamily="2" charset="2"/>
              <a:buChar char="Ø"/>
            </a:pPr>
            <a:r>
              <a:rPr lang="en-CA" sz="1600" dirty="0">
                <a:latin typeface="NimbusRomNo9L-Regu"/>
              </a:rPr>
              <a:t>The Proposed Modular Federated Contrastive Learning</a:t>
            </a:r>
          </a:p>
          <a:p>
            <a:pPr lvl="1">
              <a:buFont typeface="Wingdings" panose="05000000000000000000" pitchFamily="2" charset="2"/>
              <a:buChar char="Ø"/>
            </a:pPr>
            <a:r>
              <a:rPr lang="en-US" sz="1600" dirty="0">
                <a:latin typeface="NimbusRomNo9L-Regu"/>
              </a:rPr>
              <a:t>Proposed Twin N</a:t>
            </a:r>
            <a:r>
              <a:rPr lang="en-CA" sz="1600" dirty="0" err="1">
                <a:latin typeface="NimbusRomNo9L-Regu"/>
              </a:rPr>
              <a:t>ormalization</a:t>
            </a:r>
            <a:r>
              <a:rPr lang="en-CA" sz="1600" dirty="0">
                <a:latin typeface="NimbusRomNo9L-Regu"/>
              </a:rPr>
              <a:t> Scheme</a:t>
            </a:r>
          </a:p>
          <a:p>
            <a:pPr lvl="1">
              <a:buFont typeface="Wingdings" panose="05000000000000000000" pitchFamily="2" charset="2"/>
              <a:buChar char="Ø"/>
            </a:pPr>
            <a:r>
              <a:rPr lang="en-US" sz="1600" dirty="0">
                <a:latin typeface="NimbusRomNo9L-Regu"/>
              </a:rPr>
              <a:t>The Main Advantages of the Proposed MFCL Scheme with TN</a:t>
            </a:r>
          </a:p>
          <a:p>
            <a:pPr lvl="1">
              <a:buFont typeface="Wingdings" panose="05000000000000000000" pitchFamily="2" charset="2"/>
              <a:buChar char="Ø"/>
            </a:pPr>
            <a:r>
              <a:rPr lang="en-US" sz="1600" dirty="0">
                <a:latin typeface="NimbusRomNo9L-Regu"/>
              </a:rPr>
              <a:t>Privacy Considerations</a:t>
            </a:r>
          </a:p>
          <a:p>
            <a:pPr lvl="1">
              <a:buFont typeface="Wingdings" panose="05000000000000000000" pitchFamily="2" charset="2"/>
              <a:buChar char="Ø"/>
            </a:pPr>
            <a:r>
              <a:rPr lang="en-US" sz="1600" dirty="0">
                <a:latin typeface="NimbusRomNo9L-Regu"/>
              </a:rPr>
              <a:t>Simulation Results</a:t>
            </a:r>
            <a:endParaRPr lang="en-CA" sz="1600" dirty="0">
              <a:latin typeface="NimbusRomNo9L-Regu"/>
            </a:endParaRPr>
          </a:p>
          <a:p>
            <a:pPr lvl="1">
              <a:buFont typeface="Wingdings" panose="05000000000000000000" pitchFamily="2" charset="2"/>
              <a:buChar char="Ø"/>
            </a:pPr>
            <a:endParaRPr lang="en-CA" sz="1600" dirty="0">
              <a:latin typeface="NimbusRomNo9L-Regu"/>
            </a:endParaRPr>
          </a:p>
          <a:p>
            <a:endParaRPr lang="en-CA" sz="1800" dirty="0">
              <a:latin typeface="NimbusRomNo9L-Regu"/>
            </a:endParaRPr>
          </a:p>
          <a:p>
            <a:pPr marL="0" indent="0">
              <a:buNone/>
            </a:pPr>
            <a:endParaRPr lang="en-US" sz="1800" dirty="0">
              <a:latin typeface="NimbusRomNo9L-Regu"/>
            </a:endParaRPr>
          </a:p>
          <a:p>
            <a:endParaRPr lang="en-CA" sz="1800" dirty="0">
              <a:latin typeface="NimbusRomNo9L-Regu"/>
            </a:endParaRPr>
          </a:p>
        </p:txBody>
      </p:sp>
      <p:sp>
        <p:nvSpPr>
          <p:cNvPr id="3" name="Title 2">
            <a:extLst>
              <a:ext uri="{FF2B5EF4-FFF2-40B4-BE49-F238E27FC236}">
                <a16:creationId xmlns:a16="http://schemas.microsoft.com/office/drawing/2014/main" id="{B057DA23-F8AA-4FAA-B0D0-89427E2F5914}"/>
              </a:ext>
            </a:extLst>
          </p:cNvPr>
          <p:cNvSpPr>
            <a:spLocks noGrp="1"/>
          </p:cNvSpPr>
          <p:nvPr>
            <p:ph type="title"/>
          </p:nvPr>
        </p:nvSpPr>
        <p:spPr/>
        <p:txBody>
          <a:bodyPr/>
          <a:lstStyle/>
          <a:p>
            <a:r>
              <a:rPr lang="en-CA" dirty="0"/>
              <a:t>Outlines</a:t>
            </a:r>
          </a:p>
        </p:txBody>
      </p:sp>
      <p:sp>
        <p:nvSpPr>
          <p:cNvPr id="4" name="Slide Number Placeholder 3">
            <a:extLst>
              <a:ext uri="{FF2B5EF4-FFF2-40B4-BE49-F238E27FC236}">
                <a16:creationId xmlns:a16="http://schemas.microsoft.com/office/drawing/2014/main" id="{3D2FDB8D-9667-4752-A05E-16BD2453A9C3}"/>
              </a:ext>
            </a:extLst>
          </p:cNvPr>
          <p:cNvSpPr>
            <a:spLocks noGrp="1"/>
          </p:cNvSpPr>
          <p:nvPr>
            <p:ph type="sldNum" sz="quarter" idx="12"/>
          </p:nvPr>
        </p:nvSpPr>
        <p:spPr/>
        <p:txBody>
          <a:bodyPr/>
          <a:lstStyle/>
          <a:p>
            <a:pPr>
              <a:defRPr/>
            </a:pPr>
            <a:fld id="{5BC7FEBF-A170-470C-A369-F0D066FB58E5}" type="slidenum">
              <a:rPr lang="en-US" smtClean="0"/>
              <a:pPr>
                <a:defRPr/>
              </a:pPr>
              <a:t>5</a:t>
            </a:fld>
            <a:endParaRPr lang="en-US" dirty="0"/>
          </a:p>
        </p:txBody>
      </p:sp>
      <p:pic>
        <p:nvPicPr>
          <p:cNvPr id="14" name="Audio 13">
            <a:hlinkClick r:id="" action="ppaction://media"/>
            <a:extLst>
              <a:ext uri="{FF2B5EF4-FFF2-40B4-BE49-F238E27FC236}">
                <a16:creationId xmlns:a16="http://schemas.microsoft.com/office/drawing/2014/main" id="{C4B55968-7168-D508-9640-ACD2C230EE41}"/>
              </a:ext>
            </a:extLst>
          </p:cNvPr>
          <p:cNvPicPr>
            <a:picLocks noChangeAspect="1"/>
          </p:cNvPicPr>
          <p:nvPr>
            <a:audioFile r:link="rId2"/>
            <p:extLst>
              <p:ext uri="{DAA4B4D4-6D71-4841-9C94-3DE7FCFB9230}">
                <p14:media xmlns:p14="http://schemas.microsoft.com/office/powerpoint/2010/main" r:embed="rId1"/>
              </p:ext>
            </p:extLst>
          </p:nvPr>
        </p:nvPicPr>
        <p:blipFill>
          <a:blip r:embed="rId5"/>
          <a:srcRect l="-203125" t="-203125" r="-203125" b="-203125"/>
          <a:stretch>
            <a:fillRect/>
          </a:stretch>
        </p:blipFill>
        <p:spPr>
          <a:xfrm>
            <a:off x="7004304" y="4718304"/>
            <a:ext cx="2057400" cy="2057400"/>
          </a:xfrm>
          <a:prstGeom prst="ellipse">
            <a:avLst/>
          </a:prstGeom>
        </p:spPr>
      </p:pic>
    </p:spTree>
    <p:extLst>
      <p:ext uri="{BB962C8B-B14F-4D97-AF65-F5344CB8AC3E}">
        <p14:creationId xmlns:p14="http://schemas.microsoft.com/office/powerpoint/2010/main" val="2885079066"/>
      </p:ext>
    </p:extLst>
  </p:cSld>
  <p:clrMapOvr>
    <a:masterClrMapping/>
  </p:clrMapOvr>
  <mc:AlternateContent xmlns:mc="http://schemas.openxmlformats.org/markup-compatibility/2006" xmlns:p14="http://schemas.microsoft.com/office/powerpoint/2010/main">
    <mc:Choice Requires="p14">
      <p:transition spd="slow" p14:dur="2000" advTm="9345"/>
    </mc:Choice>
    <mc:Fallback xmlns="">
      <p:transition spd="slow" advTm="934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4"/>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CF04390-DD94-4501-B532-8A19674DA764}"/>
              </a:ext>
            </a:extLst>
          </p:cNvPr>
          <p:cNvSpPr>
            <a:spLocks noGrp="1"/>
          </p:cNvSpPr>
          <p:nvPr>
            <p:ph type="title"/>
          </p:nvPr>
        </p:nvSpPr>
        <p:spPr>
          <a:xfrm>
            <a:off x="0" y="0"/>
            <a:ext cx="9036496" cy="762000"/>
          </a:xfrm>
        </p:spPr>
        <p:txBody>
          <a:bodyPr/>
          <a:lstStyle/>
          <a:p>
            <a:r>
              <a:rPr lang="en-US" sz="2800" dirty="0"/>
              <a:t>Statistical Challenges: </a:t>
            </a:r>
            <a:br>
              <a:rPr lang="en-US" sz="2800" dirty="0"/>
            </a:br>
            <a:r>
              <a:rPr lang="en-US" sz="2800" dirty="0"/>
              <a:t>Class-Imbalanced (</a:t>
            </a:r>
            <a:r>
              <a:rPr lang="en-US" sz="3000" dirty="0"/>
              <a:t>CIB) and Heterogeneous Clients</a:t>
            </a:r>
            <a:endParaRPr lang="en-CA" sz="3000" dirty="0"/>
          </a:p>
        </p:txBody>
      </p:sp>
      <p:sp>
        <p:nvSpPr>
          <p:cNvPr id="4" name="Slide Number Placeholder 3">
            <a:extLst>
              <a:ext uri="{FF2B5EF4-FFF2-40B4-BE49-F238E27FC236}">
                <a16:creationId xmlns:a16="http://schemas.microsoft.com/office/drawing/2014/main" id="{4BBC40C1-6AAE-4DB9-ACF4-D706320BE178}"/>
              </a:ext>
            </a:extLst>
          </p:cNvPr>
          <p:cNvSpPr>
            <a:spLocks noGrp="1"/>
          </p:cNvSpPr>
          <p:nvPr>
            <p:ph type="sldNum" sz="quarter" idx="12"/>
          </p:nvPr>
        </p:nvSpPr>
        <p:spPr/>
        <p:txBody>
          <a:bodyPr/>
          <a:lstStyle/>
          <a:p>
            <a:pPr>
              <a:defRPr/>
            </a:pPr>
            <a:fld id="{5BC7FEBF-A170-470C-A369-F0D066FB58E5}" type="slidenum">
              <a:rPr lang="en-US" smtClean="0"/>
              <a:pPr>
                <a:defRPr/>
              </a:pPr>
              <a:t>6</a:t>
            </a:fld>
            <a:endParaRPr lang="en-US" dirty="0"/>
          </a:p>
        </p:txBody>
      </p:sp>
      <p:sp>
        <p:nvSpPr>
          <p:cNvPr id="7" name="Rectangle 6">
            <a:extLst>
              <a:ext uri="{FF2B5EF4-FFF2-40B4-BE49-F238E27FC236}">
                <a16:creationId xmlns:a16="http://schemas.microsoft.com/office/drawing/2014/main" id="{66987ADE-491B-4C43-A306-2217201F3544}"/>
              </a:ext>
            </a:extLst>
          </p:cNvPr>
          <p:cNvSpPr/>
          <p:nvPr/>
        </p:nvSpPr>
        <p:spPr>
          <a:xfrm>
            <a:off x="563416" y="5283368"/>
            <a:ext cx="8058472" cy="646331"/>
          </a:xfrm>
          <a:prstGeom prst="rect">
            <a:avLst/>
          </a:prstGeom>
        </p:spPr>
        <p:txBody>
          <a:bodyPr wrap="square">
            <a:spAutoFit/>
          </a:bodyPr>
          <a:lstStyle/>
          <a:p>
            <a:pPr algn="just"/>
            <a:r>
              <a:rPr lang="en-US" sz="1200" b="1" dirty="0"/>
              <a:t>Fig. 2</a:t>
            </a:r>
            <a:r>
              <a:rPr lang="en-US" sz="1200" dirty="0"/>
              <a:t>: Different scenarios for the raw data in the clients. (a) The clients have homogeneous and CB data, (b) the clients have homogeneous and CIB data, (c) the clients have heterogeneous and CB data, and (d) the clients have heterogeneous and CIB data..</a:t>
            </a:r>
            <a:endParaRPr lang="en-CA" sz="1200" dirty="0"/>
          </a:p>
        </p:txBody>
      </p:sp>
      <p:pic>
        <p:nvPicPr>
          <p:cNvPr id="2" name="Picture 1">
            <a:extLst>
              <a:ext uri="{FF2B5EF4-FFF2-40B4-BE49-F238E27FC236}">
                <a16:creationId xmlns:a16="http://schemas.microsoft.com/office/drawing/2014/main" id="{E79A64E5-214E-4131-A3A3-5FD0B8FD925D}"/>
              </a:ext>
            </a:extLst>
          </p:cNvPr>
          <p:cNvPicPr>
            <a:picLocks noChangeAspect="1"/>
          </p:cNvPicPr>
          <p:nvPr/>
        </p:nvPicPr>
        <p:blipFill>
          <a:blip r:embed="rId4"/>
          <a:stretch>
            <a:fillRect/>
          </a:stretch>
        </p:blipFill>
        <p:spPr>
          <a:xfrm>
            <a:off x="870173" y="1317624"/>
            <a:ext cx="7296150" cy="3771900"/>
          </a:xfrm>
          <a:prstGeom prst="rect">
            <a:avLst/>
          </a:prstGeom>
        </p:spPr>
      </p:pic>
      <p:pic>
        <p:nvPicPr>
          <p:cNvPr id="11" name="Audio 10">
            <a:hlinkClick r:id="" action="ppaction://media"/>
            <a:extLst>
              <a:ext uri="{FF2B5EF4-FFF2-40B4-BE49-F238E27FC236}">
                <a16:creationId xmlns:a16="http://schemas.microsoft.com/office/drawing/2014/main" id="{652D3180-CED2-080B-0BE5-2C5F3E249E48}"/>
              </a:ext>
            </a:extLst>
          </p:cNvPr>
          <p:cNvPicPr>
            <a:picLocks noChangeAspect="1"/>
          </p:cNvPicPr>
          <p:nvPr>
            <a:audioFile r:link="rId2"/>
            <p:extLst>
              <p:ext uri="{DAA4B4D4-6D71-4841-9C94-3DE7FCFB9230}">
                <p14:media xmlns:p14="http://schemas.microsoft.com/office/powerpoint/2010/main" r:embed="rId1"/>
              </p:ext>
            </p:extLst>
          </p:nvPr>
        </p:nvPicPr>
        <p:blipFill>
          <a:blip r:embed="rId5"/>
          <a:srcRect l="-203125" t="-203125" r="-203125" b="-203125"/>
          <a:stretch>
            <a:fillRect/>
          </a:stretch>
        </p:blipFill>
        <p:spPr>
          <a:xfrm>
            <a:off x="7004304" y="4718304"/>
            <a:ext cx="2057400" cy="2057400"/>
          </a:xfrm>
          <a:prstGeom prst="ellipse">
            <a:avLst/>
          </a:prstGeom>
        </p:spPr>
      </p:pic>
    </p:spTree>
    <p:extLst>
      <p:ext uri="{BB962C8B-B14F-4D97-AF65-F5344CB8AC3E}">
        <p14:creationId xmlns:p14="http://schemas.microsoft.com/office/powerpoint/2010/main" val="2745039477"/>
      </p:ext>
    </p:extLst>
  </p:cSld>
  <p:clrMapOvr>
    <a:masterClrMapping/>
  </p:clrMapOvr>
  <mc:AlternateContent xmlns:mc="http://schemas.openxmlformats.org/markup-compatibility/2006" xmlns:p14="http://schemas.microsoft.com/office/powerpoint/2010/main">
    <mc:Choice Requires="p14">
      <p:transition spd="slow" p14:dur="2000" advTm="17920"/>
    </mc:Choice>
    <mc:Fallback xmlns="">
      <p:transition spd="slow" advTm="1792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1"/>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EE573C5-F5CF-4C94-B6C5-57E93093C2B5}"/>
              </a:ext>
            </a:extLst>
          </p:cNvPr>
          <p:cNvSpPr>
            <a:spLocks noGrp="1"/>
          </p:cNvSpPr>
          <p:nvPr>
            <p:ph type="title"/>
          </p:nvPr>
        </p:nvSpPr>
        <p:spPr/>
        <p:txBody>
          <a:bodyPr/>
          <a:lstStyle/>
          <a:p>
            <a:r>
              <a:rPr lang="en-US" dirty="0"/>
              <a:t>Cost of Labeling</a:t>
            </a:r>
            <a:endParaRPr lang="en-CA" dirty="0"/>
          </a:p>
        </p:txBody>
      </p:sp>
      <p:sp>
        <p:nvSpPr>
          <p:cNvPr id="4" name="Slide Number Placeholder 3">
            <a:extLst>
              <a:ext uri="{FF2B5EF4-FFF2-40B4-BE49-F238E27FC236}">
                <a16:creationId xmlns:a16="http://schemas.microsoft.com/office/drawing/2014/main" id="{2F4D4FC7-AAEE-414F-9FB0-F7C3C5BBA13E}"/>
              </a:ext>
            </a:extLst>
          </p:cNvPr>
          <p:cNvSpPr>
            <a:spLocks noGrp="1"/>
          </p:cNvSpPr>
          <p:nvPr>
            <p:ph type="sldNum" sz="quarter" idx="12"/>
          </p:nvPr>
        </p:nvSpPr>
        <p:spPr/>
        <p:txBody>
          <a:bodyPr/>
          <a:lstStyle/>
          <a:p>
            <a:pPr>
              <a:defRPr/>
            </a:pPr>
            <a:fld id="{5BC7FEBF-A170-470C-A369-F0D066FB58E5}" type="slidenum">
              <a:rPr lang="en-US" smtClean="0"/>
              <a:pPr>
                <a:defRPr/>
              </a:pPr>
              <a:t>7</a:t>
            </a:fld>
            <a:endParaRPr lang="en-US" dirty="0"/>
          </a:p>
        </p:txBody>
      </p:sp>
      <p:pic>
        <p:nvPicPr>
          <p:cNvPr id="1026" name="Picture 2" descr="labeling and annotations">
            <a:extLst>
              <a:ext uri="{FF2B5EF4-FFF2-40B4-BE49-F238E27FC236}">
                <a16:creationId xmlns:a16="http://schemas.microsoft.com/office/drawing/2014/main" id="{A5C68018-633A-4AC4-B275-5F9B63882A8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7584" y="1340768"/>
            <a:ext cx="7164288" cy="4044838"/>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a:extLst>
              <a:ext uri="{FF2B5EF4-FFF2-40B4-BE49-F238E27FC236}">
                <a16:creationId xmlns:a16="http://schemas.microsoft.com/office/drawing/2014/main" id="{8FC6D4A4-2FA2-43E5-AA4B-7C4FB2CA1C02}"/>
              </a:ext>
            </a:extLst>
          </p:cNvPr>
          <p:cNvSpPr/>
          <p:nvPr/>
        </p:nvSpPr>
        <p:spPr>
          <a:xfrm>
            <a:off x="1043608" y="5805264"/>
            <a:ext cx="7992888" cy="461665"/>
          </a:xfrm>
          <a:prstGeom prst="rect">
            <a:avLst/>
          </a:prstGeom>
        </p:spPr>
        <p:txBody>
          <a:bodyPr wrap="square">
            <a:spAutoFit/>
          </a:bodyPr>
          <a:lstStyle/>
          <a:p>
            <a:r>
              <a:rPr lang="en-CA" sz="1200" b="1" dirty="0"/>
              <a:t>Fig. 3: </a:t>
            </a:r>
            <a:r>
              <a:rPr lang="en-CA" sz="1200" dirty="0"/>
              <a:t>Data labelling can be </a:t>
            </a:r>
            <a:r>
              <a:rPr lang="en-US" sz="1200" dirty="0"/>
              <a:t>time-consuming and prone to error. Image is taken from</a:t>
            </a:r>
          </a:p>
          <a:p>
            <a:r>
              <a:rPr lang="en-CA" sz="1200" dirty="0"/>
              <a:t>https://medium.com/cogitotech/what-is-the-pricing-for-data-labeling-and-annotations-47608da9073d</a:t>
            </a:r>
          </a:p>
        </p:txBody>
      </p:sp>
      <p:pic>
        <p:nvPicPr>
          <p:cNvPr id="9" name="Audio 8">
            <a:hlinkClick r:id="" action="ppaction://media"/>
            <a:extLst>
              <a:ext uri="{FF2B5EF4-FFF2-40B4-BE49-F238E27FC236}">
                <a16:creationId xmlns:a16="http://schemas.microsoft.com/office/drawing/2014/main" id="{13B690D1-9FDE-1298-D926-0F779B2672A4}"/>
              </a:ext>
            </a:extLst>
          </p:cNvPr>
          <p:cNvPicPr>
            <a:picLocks noChangeAspect="1"/>
          </p:cNvPicPr>
          <p:nvPr>
            <a:audioFile r:link="rId2"/>
            <p:extLst>
              <p:ext uri="{DAA4B4D4-6D71-4841-9C94-3DE7FCFB9230}">
                <p14:media xmlns:p14="http://schemas.microsoft.com/office/powerpoint/2010/main" r:embed="rId1"/>
              </p:ext>
            </p:extLst>
          </p:nvPr>
        </p:nvPicPr>
        <p:blipFill>
          <a:blip r:embed="rId5"/>
          <a:srcRect l="-203125" t="-203125" r="-203125" b="-203125"/>
          <a:stretch>
            <a:fillRect/>
          </a:stretch>
        </p:blipFill>
        <p:spPr>
          <a:xfrm>
            <a:off x="7004304" y="4718304"/>
            <a:ext cx="2057400" cy="2057400"/>
          </a:xfrm>
          <a:prstGeom prst="ellipse">
            <a:avLst/>
          </a:prstGeom>
        </p:spPr>
      </p:pic>
    </p:spTree>
    <p:extLst>
      <p:ext uri="{BB962C8B-B14F-4D97-AF65-F5344CB8AC3E}">
        <p14:creationId xmlns:p14="http://schemas.microsoft.com/office/powerpoint/2010/main" val="2110835439"/>
      </p:ext>
    </p:extLst>
  </p:cSld>
  <p:clrMapOvr>
    <a:masterClrMapping/>
  </p:clrMapOvr>
  <mc:AlternateContent xmlns:mc="http://schemas.openxmlformats.org/markup-compatibility/2006" xmlns:p14="http://schemas.microsoft.com/office/powerpoint/2010/main">
    <mc:Choice Requires="p14">
      <p:transition spd="slow" p14:dur="2000" advTm="17508"/>
    </mc:Choice>
    <mc:Fallback xmlns="">
      <p:transition spd="slow" advTm="1750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26B5C52-5773-40F5-8A56-5834EDCB670B}"/>
              </a:ext>
            </a:extLst>
          </p:cNvPr>
          <p:cNvSpPr>
            <a:spLocks noGrp="1"/>
          </p:cNvSpPr>
          <p:nvPr>
            <p:ph type="title"/>
          </p:nvPr>
        </p:nvSpPr>
        <p:spPr>
          <a:xfrm>
            <a:off x="-180528" y="-27384"/>
            <a:ext cx="9937104" cy="762000"/>
          </a:xfrm>
        </p:spPr>
        <p:txBody>
          <a:bodyPr/>
          <a:lstStyle/>
          <a:p>
            <a:r>
              <a:rPr lang="en-US" sz="2400" dirty="0"/>
              <a:t>Communication Burden in End-to-End Training in the FL Setting</a:t>
            </a:r>
            <a:endParaRPr lang="en-CA" sz="2400" dirty="0"/>
          </a:p>
        </p:txBody>
      </p:sp>
      <p:sp>
        <p:nvSpPr>
          <p:cNvPr id="4" name="Slide Number Placeholder 3">
            <a:extLst>
              <a:ext uri="{FF2B5EF4-FFF2-40B4-BE49-F238E27FC236}">
                <a16:creationId xmlns:a16="http://schemas.microsoft.com/office/drawing/2014/main" id="{2F318662-8BD1-4C4C-A155-40DAEF1108ED}"/>
              </a:ext>
            </a:extLst>
          </p:cNvPr>
          <p:cNvSpPr>
            <a:spLocks noGrp="1"/>
          </p:cNvSpPr>
          <p:nvPr>
            <p:ph type="sldNum" sz="quarter" idx="12"/>
          </p:nvPr>
        </p:nvSpPr>
        <p:spPr/>
        <p:txBody>
          <a:bodyPr/>
          <a:lstStyle/>
          <a:p>
            <a:pPr>
              <a:defRPr/>
            </a:pPr>
            <a:fld id="{5BC7FEBF-A170-470C-A369-F0D066FB58E5}" type="slidenum">
              <a:rPr lang="en-US" smtClean="0"/>
              <a:pPr>
                <a:defRPr/>
              </a:pPr>
              <a:t>8</a:t>
            </a:fld>
            <a:endParaRPr lang="en-US" dirty="0"/>
          </a:p>
        </p:txBody>
      </p:sp>
      <p:pic>
        <p:nvPicPr>
          <p:cNvPr id="7" name="Picture 6">
            <a:extLst>
              <a:ext uri="{FF2B5EF4-FFF2-40B4-BE49-F238E27FC236}">
                <a16:creationId xmlns:a16="http://schemas.microsoft.com/office/drawing/2014/main" id="{A8437214-101F-4B2F-80F2-B670859EE029}"/>
              </a:ext>
            </a:extLst>
          </p:cNvPr>
          <p:cNvPicPr>
            <a:picLocks noChangeAspect="1"/>
          </p:cNvPicPr>
          <p:nvPr/>
        </p:nvPicPr>
        <p:blipFill>
          <a:blip r:embed="rId4"/>
          <a:stretch>
            <a:fillRect/>
          </a:stretch>
        </p:blipFill>
        <p:spPr>
          <a:xfrm>
            <a:off x="35496" y="1700808"/>
            <a:ext cx="4791207" cy="3147768"/>
          </a:xfrm>
          <a:prstGeom prst="rect">
            <a:avLst/>
          </a:prstGeom>
        </p:spPr>
      </p:pic>
      <p:sp>
        <p:nvSpPr>
          <p:cNvPr id="9" name="Oval 8">
            <a:extLst>
              <a:ext uri="{FF2B5EF4-FFF2-40B4-BE49-F238E27FC236}">
                <a16:creationId xmlns:a16="http://schemas.microsoft.com/office/drawing/2014/main" id="{316322ED-EA2D-4E2B-B0A0-58205F5AFAF0}"/>
              </a:ext>
            </a:extLst>
          </p:cNvPr>
          <p:cNvSpPr/>
          <p:nvPr/>
        </p:nvSpPr>
        <p:spPr>
          <a:xfrm>
            <a:off x="3779912" y="3429000"/>
            <a:ext cx="432048" cy="432048"/>
          </a:xfrm>
          <a:prstGeom prst="ellipse">
            <a:avLst/>
          </a:prstGeom>
          <a:noFill/>
        </p:spPr>
        <p:style>
          <a:lnRef idx="2">
            <a:schemeClr val="accent6"/>
          </a:lnRef>
          <a:fillRef idx="1">
            <a:schemeClr val="lt1"/>
          </a:fillRef>
          <a:effectRef idx="0">
            <a:schemeClr val="accent6"/>
          </a:effectRef>
          <a:fontRef idx="minor">
            <a:schemeClr val="dk1"/>
          </a:fontRef>
        </p:style>
        <p:txBody>
          <a:bodyPr rtlCol="0" anchor="ctr"/>
          <a:lstStyle/>
          <a:p>
            <a:pPr algn="ctr"/>
            <a:endParaRPr lang="en-CA"/>
          </a:p>
        </p:txBody>
      </p:sp>
      <p:cxnSp>
        <p:nvCxnSpPr>
          <p:cNvPr id="12" name="Straight Arrow Connector 11">
            <a:extLst>
              <a:ext uri="{FF2B5EF4-FFF2-40B4-BE49-F238E27FC236}">
                <a16:creationId xmlns:a16="http://schemas.microsoft.com/office/drawing/2014/main" id="{7E646253-0152-4827-81D0-9C9471C34DD3}"/>
              </a:ext>
            </a:extLst>
          </p:cNvPr>
          <p:cNvCxnSpPr>
            <a:cxnSpLocks/>
          </p:cNvCxnSpPr>
          <p:nvPr/>
        </p:nvCxnSpPr>
        <p:spPr>
          <a:xfrm flipV="1">
            <a:off x="4067944" y="1924378"/>
            <a:ext cx="758759" cy="1504622"/>
          </a:xfrm>
          <a:prstGeom prst="straightConnector1">
            <a:avLst/>
          </a:prstGeom>
          <a:ln>
            <a:tailEnd type="triangle"/>
          </a:ln>
        </p:spPr>
        <p:style>
          <a:lnRef idx="3">
            <a:schemeClr val="accent6"/>
          </a:lnRef>
          <a:fillRef idx="0">
            <a:schemeClr val="accent6"/>
          </a:fillRef>
          <a:effectRef idx="2">
            <a:schemeClr val="accent6"/>
          </a:effectRef>
          <a:fontRef idx="minor">
            <a:schemeClr val="tx1"/>
          </a:fontRef>
        </p:style>
      </p:cxnSp>
      <p:pic>
        <p:nvPicPr>
          <p:cNvPr id="13" name="Picture 12">
            <a:extLst>
              <a:ext uri="{FF2B5EF4-FFF2-40B4-BE49-F238E27FC236}">
                <a16:creationId xmlns:a16="http://schemas.microsoft.com/office/drawing/2014/main" id="{9E471506-D4EA-4DD9-8DD3-D750480A77BD}"/>
              </a:ext>
            </a:extLst>
          </p:cNvPr>
          <p:cNvPicPr>
            <a:picLocks noChangeAspect="1"/>
          </p:cNvPicPr>
          <p:nvPr/>
        </p:nvPicPr>
        <p:blipFill>
          <a:blip r:embed="rId5"/>
          <a:stretch>
            <a:fillRect/>
          </a:stretch>
        </p:blipFill>
        <p:spPr>
          <a:xfrm>
            <a:off x="4716016" y="1052736"/>
            <a:ext cx="4248472" cy="727446"/>
          </a:xfrm>
          <a:prstGeom prst="rect">
            <a:avLst/>
          </a:prstGeom>
        </p:spPr>
      </p:pic>
      <p:sp>
        <p:nvSpPr>
          <p:cNvPr id="16" name="Rectangle 15">
            <a:extLst>
              <a:ext uri="{FF2B5EF4-FFF2-40B4-BE49-F238E27FC236}">
                <a16:creationId xmlns:a16="http://schemas.microsoft.com/office/drawing/2014/main" id="{9970A7B7-E339-4025-AAF6-68B8D0FC1E1A}"/>
              </a:ext>
            </a:extLst>
          </p:cNvPr>
          <p:cNvSpPr/>
          <p:nvPr/>
        </p:nvSpPr>
        <p:spPr>
          <a:xfrm>
            <a:off x="4932040" y="2142772"/>
            <a:ext cx="3802370" cy="648380"/>
          </a:xfrm>
          <a:prstGeom prst="rect">
            <a:avLst/>
          </a:prstGeom>
        </p:spPr>
        <p:style>
          <a:lnRef idx="2">
            <a:schemeClr val="accent3"/>
          </a:lnRef>
          <a:fillRef idx="1">
            <a:schemeClr val="lt1"/>
          </a:fillRef>
          <a:effectRef idx="0">
            <a:schemeClr val="accent3"/>
          </a:effectRef>
          <a:fontRef idx="minor">
            <a:schemeClr val="dk1"/>
          </a:fontRef>
        </p:style>
        <p:txBody>
          <a:bodyPr rtlCol="0" anchor="ctr"/>
          <a:lstStyle/>
          <a:p>
            <a:pPr algn="ctr"/>
            <a:r>
              <a:rPr lang="en-US" b="1" dirty="0">
                <a:solidFill>
                  <a:schemeClr val="tx1"/>
                </a:solidFill>
              </a:rPr>
              <a:t>End-to-End Training: </a:t>
            </a:r>
          </a:p>
          <a:p>
            <a:pPr algn="ctr"/>
            <a:r>
              <a:rPr lang="en-US" dirty="0">
                <a:solidFill>
                  <a:schemeClr val="tx1"/>
                </a:solidFill>
              </a:rPr>
              <a:t>Training all the layers in the FL setting</a:t>
            </a:r>
            <a:endParaRPr lang="en-CA" dirty="0">
              <a:solidFill>
                <a:schemeClr val="tx1"/>
              </a:solidFill>
            </a:endParaRPr>
          </a:p>
        </p:txBody>
      </p:sp>
      <p:sp>
        <p:nvSpPr>
          <p:cNvPr id="22" name="Arrow: Down 21">
            <a:extLst>
              <a:ext uri="{FF2B5EF4-FFF2-40B4-BE49-F238E27FC236}">
                <a16:creationId xmlns:a16="http://schemas.microsoft.com/office/drawing/2014/main" id="{06BDCD0B-C69D-4400-9285-941817060DB1}"/>
              </a:ext>
            </a:extLst>
          </p:cNvPr>
          <p:cNvSpPr/>
          <p:nvPr/>
        </p:nvSpPr>
        <p:spPr>
          <a:xfrm>
            <a:off x="6660232" y="2841274"/>
            <a:ext cx="257400" cy="648380"/>
          </a:xfrm>
          <a:prstGeom prst="downArrow">
            <a:avLst/>
          </a:prstGeom>
        </p:spPr>
        <p:style>
          <a:lnRef idx="2">
            <a:schemeClr val="accent3"/>
          </a:lnRef>
          <a:fillRef idx="1">
            <a:schemeClr val="lt1"/>
          </a:fillRef>
          <a:effectRef idx="0">
            <a:schemeClr val="accent3"/>
          </a:effectRef>
          <a:fontRef idx="minor">
            <a:schemeClr val="dk1"/>
          </a:fontRef>
        </p:style>
        <p:txBody>
          <a:bodyPr rtlCol="0" anchor="ctr"/>
          <a:lstStyle/>
          <a:p>
            <a:pPr algn="ctr"/>
            <a:endParaRPr lang="en-CA"/>
          </a:p>
        </p:txBody>
      </p:sp>
      <p:sp>
        <p:nvSpPr>
          <p:cNvPr id="23" name="Rectangle 22">
            <a:extLst>
              <a:ext uri="{FF2B5EF4-FFF2-40B4-BE49-F238E27FC236}">
                <a16:creationId xmlns:a16="http://schemas.microsoft.com/office/drawing/2014/main" id="{A0EB9B71-0925-48A3-BB26-EFE5C506950F}"/>
              </a:ext>
            </a:extLst>
          </p:cNvPr>
          <p:cNvSpPr/>
          <p:nvPr/>
        </p:nvSpPr>
        <p:spPr>
          <a:xfrm>
            <a:off x="4932040" y="3501008"/>
            <a:ext cx="3802370" cy="649224"/>
          </a:xfrm>
          <a:prstGeom prst="rect">
            <a:avLst/>
          </a:prstGeom>
        </p:spPr>
        <p:style>
          <a:lnRef idx="2">
            <a:schemeClr val="accent3"/>
          </a:lnRef>
          <a:fillRef idx="1">
            <a:schemeClr val="lt1"/>
          </a:fillRef>
          <a:effectRef idx="0">
            <a:schemeClr val="accent3"/>
          </a:effectRef>
          <a:fontRef idx="minor">
            <a:schemeClr val="dk1"/>
          </a:fontRef>
        </p:style>
        <p:txBody>
          <a:bodyPr rtlCol="0" anchor="ctr"/>
          <a:lstStyle/>
          <a:p>
            <a:pPr algn="ctr"/>
            <a:r>
              <a:rPr lang="en-US" dirty="0">
                <a:solidFill>
                  <a:schemeClr val="tx1"/>
                </a:solidFill>
              </a:rPr>
              <a:t>Communicating </a:t>
            </a:r>
            <a:r>
              <a:rPr lang="en-US" b="1" dirty="0">
                <a:solidFill>
                  <a:schemeClr val="tx1"/>
                </a:solidFill>
              </a:rPr>
              <a:t>Millions</a:t>
            </a:r>
            <a:r>
              <a:rPr lang="en-US" dirty="0">
                <a:solidFill>
                  <a:schemeClr val="tx1"/>
                </a:solidFill>
              </a:rPr>
              <a:t> of parameters in </a:t>
            </a:r>
            <a:r>
              <a:rPr lang="en-US" b="1" dirty="0">
                <a:solidFill>
                  <a:schemeClr val="tx1"/>
                </a:solidFill>
              </a:rPr>
              <a:t>Thousands</a:t>
            </a:r>
            <a:r>
              <a:rPr lang="en-US" dirty="0">
                <a:solidFill>
                  <a:schemeClr val="tx1"/>
                </a:solidFill>
              </a:rPr>
              <a:t> of FL rounds</a:t>
            </a:r>
          </a:p>
        </p:txBody>
      </p:sp>
      <p:sp>
        <p:nvSpPr>
          <p:cNvPr id="27" name="Arrow: Down 26">
            <a:extLst>
              <a:ext uri="{FF2B5EF4-FFF2-40B4-BE49-F238E27FC236}">
                <a16:creationId xmlns:a16="http://schemas.microsoft.com/office/drawing/2014/main" id="{F9A0076A-327A-488B-99BD-8639474D2207}"/>
              </a:ext>
            </a:extLst>
          </p:cNvPr>
          <p:cNvSpPr/>
          <p:nvPr/>
        </p:nvSpPr>
        <p:spPr>
          <a:xfrm>
            <a:off x="6660232" y="4199510"/>
            <a:ext cx="257400" cy="669650"/>
          </a:xfrm>
          <a:prstGeom prst="downArrow">
            <a:avLst/>
          </a:prstGeom>
        </p:spPr>
        <p:style>
          <a:lnRef idx="2">
            <a:schemeClr val="accent3"/>
          </a:lnRef>
          <a:fillRef idx="1">
            <a:schemeClr val="lt1"/>
          </a:fillRef>
          <a:effectRef idx="0">
            <a:schemeClr val="accent3"/>
          </a:effectRef>
          <a:fontRef idx="minor">
            <a:schemeClr val="dk1"/>
          </a:fontRef>
        </p:style>
        <p:txBody>
          <a:bodyPr rtlCol="0" anchor="ctr"/>
          <a:lstStyle/>
          <a:p>
            <a:pPr algn="ctr"/>
            <a:endParaRPr lang="en-CA"/>
          </a:p>
        </p:txBody>
      </p:sp>
      <p:sp>
        <p:nvSpPr>
          <p:cNvPr id="25" name="Cloud 24">
            <a:extLst>
              <a:ext uri="{FF2B5EF4-FFF2-40B4-BE49-F238E27FC236}">
                <a16:creationId xmlns:a16="http://schemas.microsoft.com/office/drawing/2014/main" id="{EA5ED74D-E84D-46F5-8346-8709CE020A72}"/>
              </a:ext>
            </a:extLst>
          </p:cNvPr>
          <p:cNvSpPr/>
          <p:nvPr/>
        </p:nvSpPr>
        <p:spPr>
          <a:xfrm>
            <a:off x="5600800" y="4830134"/>
            <a:ext cx="2376264" cy="1277587"/>
          </a:xfrm>
          <a:prstGeom prst="cloud">
            <a:avLst/>
          </a:prstGeom>
          <a:solidFill>
            <a:schemeClr val="accent3">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en-US" sz="1600" dirty="0">
                <a:solidFill>
                  <a:schemeClr val="tx1"/>
                </a:solidFill>
              </a:rPr>
              <a:t>Huge Communication Burden</a:t>
            </a:r>
            <a:endParaRPr lang="en-CA" sz="1600" dirty="0">
              <a:solidFill>
                <a:schemeClr val="tx1"/>
              </a:solidFill>
            </a:endParaRPr>
          </a:p>
        </p:txBody>
      </p:sp>
      <p:sp>
        <p:nvSpPr>
          <p:cNvPr id="26" name="Rectangle: Rounded Corners 25">
            <a:extLst>
              <a:ext uri="{FF2B5EF4-FFF2-40B4-BE49-F238E27FC236}">
                <a16:creationId xmlns:a16="http://schemas.microsoft.com/office/drawing/2014/main" id="{F286EDC4-7E8E-480B-9CD8-E3124F0860F7}"/>
              </a:ext>
            </a:extLst>
          </p:cNvPr>
          <p:cNvSpPr/>
          <p:nvPr/>
        </p:nvSpPr>
        <p:spPr>
          <a:xfrm>
            <a:off x="4716016" y="908720"/>
            <a:ext cx="4258816" cy="1015658"/>
          </a:xfrm>
          <a:prstGeom prst="roundRect">
            <a:avLst/>
          </a:prstGeom>
          <a:noFill/>
        </p:spPr>
        <p:style>
          <a:lnRef idx="2">
            <a:schemeClr val="accent3"/>
          </a:lnRef>
          <a:fillRef idx="1">
            <a:schemeClr val="lt1"/>
          </a:fillRef>
          <a:effectRef idx="0">
            <a:schemeClr val="accent3"/>
          </a:effectRef>
          <a:fontRef idx="minor">
            <a:schemeClr val="dk1"/>
          </a:fontRef>
        </p:style>
        <p:txBody>
          <a:bodyPr rtlCol="0" anchor="ctr"/>
          <a:lstStyle/>
          <a:p>
            <a:pPr algn="ctr"/>
            <a:endParaRPr lang="en-CA"/>
          </a:p>
        </p:txBody>
      </p:sp>
      <p:sp>
        <p:nvSpPr>
          <p:cNvPr id="8" name="TextBox 7">
            <a:extLst>
              <a:ext uri="{FF2B5EF4-FFF2-40B4-BE49-F238E27FC236}">
                <a16:creationId xmlns:a16="http://schemas.microsoft.com/office/drawing/2014/main" id="{F496E19A-DCE3-EEDA-AEB1-95617EC2524B}"/>
              </a:ext>
            </a:extLst>
          </p:cNvPr>
          <p:cNvSpPr txBox="1"/>
          <p:nvPr/>
        </p:nvSpPr>
        <p:spPr>
          <a:xfrm>
            <a:off x="1475656" y="4882304"/>
            <a:ext cx="4965700" cy="276999"/>
          </a:xfrm>
          <a:prstGeom prst="rect">
            <a:avLst/>
          </a:prstGeom>
          <a:noFill/>
        </p:spPr>
        <p:txBody>
          <a:bodyPr wrap="square">
            <a:spAutoFit/>
          </a:bodyPr>
          <a:lstStyle/>
          <a:p>
            <a:pPr algn="just"/>
            <a:r>
              <a:rPr lang="en-US" sz="1200" b="1" dirty="0"/>
              <a:t>Fig. 4: </a:t>
            </a:r>
            <a:r>
              <a:rPr lang="en-US" sz="1200" dirty="0"/>
              <a:t>Communication burden</a:t>
            </a:r>
            <a:endParaRPr lang="en-CA" sz="1200" dirty="0"/>
          </a:p>
        </p:txBody>
      </p:sp>
      <p:pic>
        <p:nvPicPr>
          <p:cNvPr id="15" name="Audio 14">
            <a:hlinkClick r:id="" action="ppaction://media"/>
            <a:extLst>
              <a:ext uri="{FF2B5EF4-FFF2-40B4-BE49-F238E27FC236}">
                <a16:creationId xmlns:a16="http://schemas.microsoft.com/office/drawing/2014/main" id="{2433558B-1543-F8B6-4842-A621AF97B3B9}"/>
              </a:ext>
            </a:extLst>
          </p:cNvPr>
          <p:cNvPicPr>
            <a:picLocks noChangeAspect="1"/>
          </p:cNvPicPr>
          <p:nvPr>
            <a:audioFile r:link="rId2"/>
            <p:extLst>
              <p:ext uri="{DAA4B4D4-6D71-4841-9C94-3DE7FCFB9230}">
                <p14:media xmlns:p14="http://schemas.microsoft.com/office/powerpoint/2010/main" r:embed="rId1"/>
              </p:ext>
            </p:extLst>
          </p:nvPr>
        </p:nvPicPr>
        <p:blipFill>
          <a:blip r:embed="rId6"/>
          <a:srcRect l="-203125" t="-203125" r="-203125" b="-203125"/>
          <a:stretch>
            <a:fillRect/>
          </a:stretch>
        </p:blipFill>
        <p:spPr>
          <a:xfrm>
            <a:off x="7004304" y="4718304"/>
            <a:ext cx="2057400" cy="2057400"/>
          </a:xfrm>
          <a:prstGeom prst="ellipse">
            <a:avLst/>
          </a:prstGeom>
        </p:spPr>
      </p:pic>
    </p:spTree>
    <p:extLst>
      <p:ext uri="{BB962C8B-B14F-4D97-AF65-F5344CB8AC3E}">
        <p14:creationId xmlns:p14="http://schemas.microsoft.com/office/powerpoint/2010/main" val="1563675092"/>
      </p:ext>
    </p:extLst>
  </p:cSld>
  <p:clrMapOvr>
    <a:masterClrMapping/>
  </p:clrMapOvr>
  <mc:AlternateContent xmlns:mc="http://schemas.openxmlformats.org/markup-compatibility/2006" xmlns:p14="http://schemas.microsoft.com/office/powerpoint/2010/main">
    <mc:Choice Requires="p14">
      <p:transition spd="slow" p14:dur="2000" advTm="31423"/>
    </mc:Choice>
    <mc:Fallback xmlns="">
      <p:transition spd="slow" advTm="3142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83A283F-6245-4967-8693-06923BBFAC7B}"/>
              </a:ext>
            </a:extLst>
          </p:cNvPr>
          <p:cNvSpPr>
            <a:spLocks noGrp="1"/>
          </p:cNvSpPr>
          <p:nvPr>
            <p:ph idx="1"/>
          </p:nvPr>
        </p:nvSpPr>
        <p:spPr/>
        <p:txBody>
          <a:bodyPr/>
          <a:lstStyle/>
          <a:p>
            <a:pPr algn="just"/>
            <a:r>
              <a:rPr lang="en-US" b="1" dirty="0"/>
              <a:t>Self-supervised</a:t>
            </a:r>
            <a:r>
              <a:rPr lang="en-US" dirty="0"/>
              <a:t> learning with </a:t>
            </a:r>
            <a:r>
              <a:rPr lang="en-US" b="1" dirty="0"/>
              <a:t>contrastive loss</a:t>
            </a:r>
            <a:r>
              <a:rPr lang="en-US" dirty="0"/>
              <a:t> in the </a:t>
            </a:r>
            <a:r>
              <a:rPr lang="en-US" b="1" dirty="0"/>
              <a:t>modular</a:t>
            </a:r>
            <a:r>
              <a:rPr lang="en-US" dirty="0"/>
              <a:t> FL setting</a:t>
            </a:r>
            <a:endParaRPr lang="en-CA" dirty="0"/>
          </a:p>
        </p:txBody>
      </p:sp>
      <p:sp>
        <p:nvSpPr>
          <p:cNvPr id="3" name="Title 2">
            <a:extLst>
              <a:ext uri="{FF2B5EF4-FFF2-40B4-BE49-F238E27FC236}">
                <a16:creationId xmlns:a16="http://schemas.microsoft.com/office/drawing/2014/main" id="{44CB9840-6071-47BD-8E9D-0F4CB6954278}"/>
              </a:ext>
            </a:extLst>
          </p:cNvPr>
          <p:cNvSpPr>
            <a:spLocks noGrp="1"/>
          </p:cNvSpPr>
          <p:nvPr>
            <p:ph type="title"/>
          </p:nvPr>
        </p:nvSpPr>
        <p:spPr/>
        <p:txBody>
          <a:bodyPr/>
          <a:lstStyle/>
          <a:p>
            <a:r>
              <a:rPr lang="en-US" dirty="0"/>
              <a:t>The Proposed Solution</a:t>
            </a:r>
            <a:endParaRPr lang="en-CA" dirty="0"/>
          </a:p>
        </p:txBody>
      </p:sp>
      <p:sp>
        <p:nvSpPr>
          <p:cNvPr id="4" name="Slide Number Placeholder 3">
            <a:extLst>
              <a:ext uri="{FF2B5EF4-FFF2-40B4-BE49-F238E27FC236}">
                <a16:creationId xmlns:a16="http://schemas.microsoft.com/office/drawing/2014/main" id="{2841C8B2-DBAA-492D-BCB4-AA8A8A309369}"/>
              </a:ext>
            </a:extLst>
          </p:cNvPr>
          <p:cNvSpPr>
            <a:spLocks noGrp="1"/>
          </p:cNvSpPr>
          <p:nvPr>
            <p:ph type="sldNum" sz="quarter" idx="12"/>
          </p:nvPr>
        </p:nvSpPr>
        <p:spPr/>
        <p:txBody>
          <a:bodyPr/>
          <a:lstStyle/>
          <a:p>
            <a:pPr>
              <a:defRPr/>
            </a:pPr>
            <a:fld id="{5BC7FEBF-A170-470C-A369-F0D066FB58E5}" type="slidenum">
              <a:rPr lang="en-US" smtClean="0"/>
              <a:pPr>
                <a:defRPr/>
              </a:pPr>
              <a:t>9</a:t>
            </a:fld>
            <a:endParaRPr lang="en-US" dirty="0"/>
          </a:p>
        </p:txBody>
      </p:sp>
      <p:pic>
        <p:nvPicPr>
          <p:cNvPr id="8" name="Audio 7">
            <a:hlinkClick r:id="" action="ppaction://media"/>
            <a:extLst>
              <a:ext uri="{FF2B5EF4-FFF2-40B4-BE49-F238E27FC236}">
                <a16:creationId xmlns:a16="http://schemas.microsoft.com/office/drawing/2014/main" id="{DD11D6E7-3F87-EE8C-9480-D19734B9F318}"/>
              </a:ext>
            </a:extLst>
          </p:cNvPr>
          <p:cNvPicPr>
            <a:picLocks noChangeAspect="1"/>
          </p:cNvPicPr>
          <p:nvPr>
            <a:audioFile r:link="rId2"/>
            <p:extLst>
              <p:ext uri="{DAA4B4D4-6D71-4841-9C94-3DE7FCFB9230}">
                <p14:media xmlns:p14="http://schemas.microsoft.com/office/powerpoint/2010/main" r:embed="rId1"/>
              </p:ext>
            </p:extLst>
          </p:nvPr>
        </p:nvPicPr>
        <p:blipFill>
          <a:blip r:embed="rId4"/>
          <a:srcRect l="-203125" t="-203125" r="-203125" b="-203125"/>
          <a:stretch>
            <a:fillRect/>
          </a:stretch>
        </p:blipFill>
        <p:spPr>
          <a:xfrm>
            <a:off x="7004304" y="4718304"/>
            <a:ext cx="2057400" cy="2057400"/>
          </a:xfrm>
          <a:prstGeom prst="ellipse">
            <a:avLst/>
          </a:prstGeom>
        </p:spPr>
      </p:pic>
    </p:spTree>
    <p:extLst>
      <p:ext uri="{BB962C8B-B14F-4D97-AF65-F5344CB8AC3E}">
        <p14:creationId xmlns:p14="http://schemas.microsoft.com/office/powerpoint/2010/main" val="1229731073"/>
      </p:ext>
    </p:extLst>
  </p:cSld>
  <p:clrMapOvr>
    <a:masterClrMapping/>
  </p:clrMapOvr>
  <mc:AlternateContent xmlns:mc="http://schemas.openxmlformats.org/markup-compatibility/2006" xmlns:p14="http://schemas.microsoft.com/office/powerpoint/2010/main">
    <mc:Choice Requires="p14">
      <p:transition spd="slow" p14:dur="2000" advTm="12428"/>
    </mc:Choice>
    <mc:Fallback xmlns="">
      <p:transition spd="slow" advTm="1242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8"/>
                </p:tgtEl>
              </p:cMediaNode>
            </p:audio>
          </p:childTnLst>
        </p:cTn>
      </p:par>
    </p:tnLst>
  </p:timing>
</p:sld>
</file>

<file path=ppt/theme/theme1.xml><?xml version="1.0" encoding="utf-8"?>
<a:theme xmlns:a="http://schemas.openxmlformats.org/drawingml/2006/main" name="Beamer">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Beamer_</Template>
  <TotalTime>31955</TotalTime>
  <Words>3293</Words>
  <Application>Microsoft Office PowerPoint</Application>
  <PresentationFormat>On-screen Show (4:3)</PresentationFormat>
  <Paragraphs>321</Paragraphs>
  <Slides>35</Slides>
  <Notes>16</Notes>
  <HiddenSlides>0</HiddenSlides>
  <MMClips>35</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35</vt:i4>
      </vt:variant>
    </vt:vector>
  </HeadingPairs>
  <TitlesOfParts>
    <vt:vector size="44" baseType="lpstr">
      <vt:lpstr>Arial</vt:lpstr>
      <vt:lpstr>Calibri</vt:lpstr>
      <vt:lpstr>Calibri Light</vt:lpstr>
      <vt:lpstr>Cambria Math</vt:lpstr>
      <vt:lpstr>LMRoman10-Bold</vt:lpstr>
      <vt:lpstr>LMRoman10-Regular</vt:lpstr>
      <vt:lpstr>NimbusRomNo9L-Regu</vt:lpstr>
      <vt:lpstr>Wingdings</vt:lpstr>
      <vt:lpstr>Beamer</vt:lpstr>
      <vt:lpstr>Modular Federated Contrastive Learning with Twin Normalization for Resource-limited Clients </vt:lpstr>
      <vt:lpstr>Outlines</vt:lpstr>
      <vt:lpstr>Outlines</vt:lpstr>
      <vt:lpstr>Federated Learning (FL)</vt:lpstr>
      <vt:lpstr>Outlines</vt:lpstr>
      <vt:lpstr>Statistical Challenges:  Class-Imbalanced (CIB) and Heterogeneous Clients</vt:lpstr>
      <vt:lpstr>Cost of Labeling</vt:lpstr>
      <vt:lpstr>Communication Burden in End-to-End Training in the FL Setting</vt:lpstr>
      <vt:lpstr>The Proposed Solution</vt:lpstr>
      <vt:lpstr>Outlines</vt:lpstr>
      <vt:lpstr>Contrastive Learning [1]</vt:lpstr>
      <vt:lpstr>Contrastive Learning [1], Cont.</vt:lpstr>
      <vt:lpstr>Outlines</vt:lpstr>
      <vt:lpstr>Why Modular Training?</vt:lpstr>
      <vt:lpstr>A Quick Comparison with Other Baselines</vt:lpstr>
      <vt:lpstr>Outlines</vt:lpstr>
      <vt:lpstr>The Proposed Modular Training in the FL Setting</vt:lpstr>
      <vt:lpstr>Outlines</vt:lpstr>
      <vt:lpstr>Different Normalization Techniques: Batch Normalization</vt:lpstr>
      <vt:lpstr>Different Normalization Techniques: Group Normalization</vt:lpstr>
      <vt:lpstr>How does TN Help?</vt:lpstr>
      <vt:lpstr>How does TN work?</vt:lpstr>
      <vt:lpstr>Outlines</vt:lpstr>
      <vt:lpstr>The main Advantages of the Proposed MFCL with TN: 1. Addressing the Issue of CIB and Heterogeneous data at Clients</vt:lpstr>
      <vt:lpstr>The Main Advantages of the Proposed MFCL with TN: 2. Suitable for Clients with Limited Resources</vt:lpstr>
      <vt:lpstr>Outlines</vt:lpstr>
      <vt:lpstr>Privacy Considerations</vt:lpstr>
      <vt:lpstr>Privacy Preserving with MFCL </vt:lpstr>
      <vt:lpstr>Attack Scenarios</vt:lpstr>
      <vt:lpstr>Outlines</vt:lpstr>
      <vt:lpstr>MFCL and Communication</vt:lpstr>
      <vt:lpstr>MFCL Performance</vt:lpstr>
      <vt:lpstr>Visualization of Learned Clusters by MFCL</vt:lpstr>
      <vt:lpstr>References (FL)</vt:lpstr>
      <vt:lpstr>Thank You!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Azadeh Motamedi</dc:creator>
  <cp:lastModifiedBy>azadeh motamedi</cp:lastModifiedBy>
  <cp:revision>1861</cp:revision>
  <cp:lastPrinted>2021-07-02T12:58:27Z</cp:lastPrinted>
  <dcterms:created xsi:type="dcterms:W3CDTF">2017-07-26T23:47:21Z</dcterms:created>
  <dcterms:modified xsi:type="dcterms:W3CDTF">2024-11-10T23:52:39Z</dcterms:modified>
</cp:coreProperties>
</file>