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58"/>
  </p:normalViewPr>
  <p:slideViewPr>
    <p:cSldViewPr snapToGrid="0" snapToObjects="1">
      <p:cViewPr varScale="1">
        <p:scale>
          <a:sx n="120" d="100"/>
          <a:sy n="120" d="100"/>
        </p:scale>
        <p:origin x="1944" y="1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BCAD085-E8A6-8845-BD4E-CB4CCA059FC4}" type="datetimeFigureOut">
              <a:rPr lang="en-US" smtClean="0"/>
              <a:t>8/15/25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8/15/25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BCAD085-E8A6-8845-BD4E-CB4CCA059FC4}" type="datetimeFigureOut">
              <a:rPr lang="en-US" smtClean="0"/>
              <a:t>8/15/25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CAD085-E8A6-8845-BD4E-CB4CCA059FC4}" type="datetimeFigureOut">
              <a:rPr lang="en-US" smtClean="0"/>
              <a:t>8/15/25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BCAD085-E8A6-8845-BD4E-CB4CCA059FC4}" type="datetimeFigureOut">
              <a:rPr lang="en-US" smtClean="0"/>
              <a:t>8/15/25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8/15/25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8/15/25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8/15/25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8/15/25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defRPr sz="4400" b="1">
                <a:solidFill>
                  <a:srgbClr val="228B22"/>
                </a:solidFill>
              </a:defRPr>
            </a:pPr>
            <a:r>
              <a:t>Adapting to Modern Grocery Trends</a:t>
            </a:r>
          </a:p>
        </p:txBody>
      </p:sp>
      <p:sp>
        <p:nvSpPr>
          <p:cNvPr id="3" name="Subtitle 2"/>
          <p:cNvSpPr>
            <a:spLocks noGrp="1"/>
          </p:cNvSpPr>
          <p:nvPr>
            <p:ph type="subTitle" idx="1"/>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228B22"/>
                </a:solidFill>
              </a:defRPr>
            </a:pPr>
            <a:r>
              <a:t>Introduction</a:t>
            </a:r>
          </a:p>
        </p:txBody>
      </p:sp>
      <p:sp>
        <p:nvSpPr>
          <p:cNvPr id="3" name="Content Placeholder 2"/>
          <p:cNvSpPr>
            <a:spLocks noGrp="1"/>
          </p:cNvSpPr>
          <p:nvPr>
            <p:ph idx="1"/>
          </p:nvPr>
        </p:nvSpPr>
        <p:spPr/>
        <p:txBody>
          <a:bodyPr/>
          <a:lstStyle/>
          <a:p>
            <a:endParaRPr/>
          </a:p>
          <a:p>
            <a:pPr>
              <a:spcAft>
                <a:spcPts val="800"/>
              </a:spcAft>
              <a:defRPr sz="1800">
                <a:solidFill>
                  <a:srgbClr val="404040"/>
                </a:solidFill>
              </a:defRPr>
            </a:pPr>
            <a:r>
              <a:t>This presentation explores emerging trends in the grocery retail market and outlines potential strategies for Lee's Market to maintain its competitive edge. By examining market dynamics, we aim to inform strategic decisions that align with our growth objectives.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228B22"/>
                </a:solidFill>
              </a:defRPr>
            </a:pPr>
            <a:r>
              <a:t>Consumer Preferences in Urban Centers</a:t>
            </a:r>
          </a:p>
        </p:txBody>
      </p:sp>
      <p:sp>
        <p:nvSpPr>
          <p:cNvPr id="3" name="Content Placeholder 2"/>
          <p:cNvSpPr>
            <a:spLocks noGrp="1"/>
          </p:cNvSpPr>
          <p:nvPr>
            <p:ph idx="1"/>
          </p:nvPr>
        </p:nvSpPr>
        <p:spPr>
          <a:xfrm>
            <a:off x="457200" y="1818167"/>
            <a:ext cx="4114800" cy="3657600"/>
          </a:xfrm>
        </p:spPr>
        <p:txBody>
          <a:bodyPr>
            <a:normAutofit fontScale="70000" lnSpcReduction="20000"/>
          </a:bodyPr>
          <a:lstStyle/>
          <a:p>
            <a:endParaRPr dirty="0"/>
          </a:p>
          <a:p>
            <a:pPr>
              <a:spcAft>
                <a:spcPts val="400"/>
              </a:spcAft>
              <a:defRPr sz="1600">
                <a:solidFill>
                  <a:srgbClr val="404040"/>
                </a:solidFill>
              </a:defRPr>
            </a:pPr>
            <a:r>
              <a:rPr dirty="0"/>
              <a:t>Our Q2 2024 analysis reveals a robust customer retention rate of 85%, indicating strong brand loyalty in urban centers.</a:t>
            </a:r>
          </a:p>
          <a:p>
            <a:pPr>
              <a:spcAft>
                <a:spcPts val="400"/>
              </a:spcAft>
              <a:defRPr sz="1600">
                <a:solidFill>
                  <a:srgbClr val="404040"/>
                </a:solidFill>
              </a:defRPr>
            </a:pPr>
            <a:r>
              <a:rPr dirty="0"/>
              <a:t>Despite growing competition from discount retailers, our retention strategies have successfully maintained high customer engagement levels.</a:t>
            </a:r>
          </a:p>
          <a:p>
            <a:pPr>
              <a:spcAft>
                <a:spcPts val="400"/>
              </a:spcAft>
              <a:defRPr sz="1600">
                <a:solidFill>
                  <a:srgbClr val="FF8C00"/>
                </a:solidFill>
              </a:defRPr>
            </a:pPr>
            <a:r>
              <a:rPr dirty="0"/>
              <a:t>Increasing demand for health and wellness products aligns with our focus on offering premium Asian groceries, helping us retain urban customers.</a:t>
            </a:r>
          </a:p>
          <a:p>
            <a:pPr>
              <a:spcAft>
                <a:spcPts val="400"/>
              </a:spcAft>
              <a:defRPr sz="1600">
                <a:solidFill>
                  <a:srgbClr val="404040"/>
                </a:solidFill>
              </a:defRPr>
            </a:pPr>
            <a:r>
              <a:rPr dirty="0"/>
              <a:t>Lee's Market's adaptation to modern retail technologies, such as online shopping and delivery, further enhances our urban market appeal.</a:t>
            </a:r>
          </a:p>
          <a:p>
            <a:pPr>
              <a:spcAft>
                <a:spcPts val="400"/>
              </a:spcAft>
              <a:defRPr sz="1600">
                <a:solidFill>
                  <a:srgbClr val="404040"/>
                </a:solidFill>
              </a:defRPr>
            </a:pPr>
            <a:r>
              <a:rPr dirty="0"/>
              <a:t>Shoppers are increasingly price-conscious; however, our ability to blend traditional and modern retail experiences remains a competitive differentiator.</a:t>
            </a:r>
          </a:p>
          <a:p>
            <a:pPr>
              <a:spcAft>
                <a:spcPts val="400"/>
              </a:spcAft>
              <a:defRPr sz="1600">
                <a:solidFill>
                  <a:srgbClr val="FF8C00"/>
                </a:solidFill>
              </a:defRPr>
            </a:pPr>
            <a:r>
              <a:rPr dirty="0"/>
              <a:t>Maintaining a high retention rate is critical as we expand in urban centers, ensuring sustained revenue growth and market share.</a:t>
            </a:r>
          </a:p>
          <a:p>
            <a:pPr>
              <a:spcAft>
                <a:spcPts val="400"/>
              </a:spcAft>
              <a:defRPr sz="1600">
                <a:solidFill>
                  <a:srgbClr val="404040"/>
                </a:solidFill>
              </a:defRPr>
            </a:pPr>
            <a:r>
              <a:rPr dirty="0"/>
              <a:t>Our strategic focus on quality and variety in product offerings continues to drive customer satisfaction and loyalty in a price-sensitive market.</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228B22"/>
                </a:solidFill>
              </a:defRPr>
            </a:pPr>
            <a:r>
              <a:t>Digital Transformation in Retail</a:t>
            </a:r>
          </a:p>
        </p:txBody>
      </p:sp>
      <p:sp>
        <p:nvSpPr>
          <p:cNvPr id="3" name="Content Placeholder 2"/>
          <p:cNvSpPr>
            <a:spLocks noGrp="1"/>
          </p:cNvSpPr>
          <p:nvPr>
            <p:ph idx="1"/>
          </p:nvPr>
        </p:nvSpPr>
        <p:spPr/>
        <p:txBody>
          <a:bodyPr/>
          <a:lstStyle/>
          <a:p>
            <a:endParaRPr/>
          </a:p>
          <a:p>
            <a:pPr>
              <a:spcAft>
                <a:spcPts val="600"/>
              </a:spcAft>
              <a:defRPr sz="1800">
                <a:solidFill>
                  <a:srgbClr val="404040"/>
                </a:solidFill>
              </a:defRPr>
            </a:pPr>
            <a:r>
              <a:t>In 2020, 40% of retailers invested in cloud computing to enhance data storage capabilities, a trend that continues today.</a:t>
            </a:r>
          </a:p>
          <a:p>
            <a:pPr>
              <a:spcAft>
                <a:spcPts val="600"/>
              </a:spcAft>
              <a:defRPr sz="1800">
                <a:solidFill>
                  <a:srgbClr val="404040"/>
                </a:solidFill>
              </a:defRPr>
            </a:pPr>
            <a:r>
              <a:t>Historical data shows that in 2019, 35% of retail chains prioritized website optimization for mobile compatibility.</a:t>
            </a:r>
          </a:p>
          <a:p>
            <a:pPr>
              <a:spcAft>
                <a:spcPts val="600"/>
              </a:spcAft>
              <a:defRPr sz="1800">
                <a:solidFill>
                  <a:srgbClr val="FF8C00"/>
                </a:solidFill>
              </a:defRPr>
            </a:pPr>
            <a:r>
              <a:t>A 2021 survey found that 50% of retailers used virtual reality for staff training to improve operational efficiency.</a:t>
            </a:r>
          </a:p>
          <a:p>
            <a:pPr>
              <a:spcAft>
                <a:spcPts val="600"/>
              </a:spcAft>
              <a:defRPr sz="1800">
                <a:solidFill>
                  <a:srgbClr val="404040"/>
                </a:solidFill>
              </a:defRPr>
            </a:pPr>
            <a:r>
              <a:t>By 2022, 60% of stores implemented basic AI for inventory management, streamlining restocking processes.</a:t>
            </a:r>
          </a:p>
          <a:p>
            <a:pPr>
              <a:spcAft>
                <a:spcPts val="600"/>
              </a:spcAft>
              <a:defRPr sz="1800">
                <a:solidFill>
                  <a:srgbClr val="404040"/>
                </a:solidFill>
              </a:defRPr>
            </a:pPr>
            <a:r>
              <a:t>In 2023, 45% of retailers included cybersecurity measures as a priority, responding to rising digital threats.</a:t>
            </a:r>
          </a:p>
          <a:p>
            <a:pPr>
              <a:spcAft>
                <a:spcPts val="600"/>
              </a:spcAft>
              <a:defRPr sz="1800">
                <a:solidFill>
                  <a:srgbClr val="FF8C00"/>
                </a:solidFill>
              </a:defRPr>
            </a:pPr>
            <a:r>
              <a:t>Studies from 2021 highlighted that 70% of retailers trialed digital kiosks for customer engagement, with mixed results.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228B22"/>
                </a:solidFill>
              </a:defRPr>
            </a:pPr>
            <a:r>
              <a:t>Emerging Trends in Grocery Retail</a:t>
            </a:r>
          </a:p>
        </p:txBody>
      </p:sp>
      <p:sp>
        <p:nvSpPr>
          <p:cNvPr id="3" name="Content Placeholder 2"/>
          <p:cNvSpPr>
            <a:spLocks noGrp="1"/>
          </p:cNvSpPr>
          <p:nvPr>
            <p:ph idx="1"/>
          </p:nvPr>
        </p:nvSpPr>
        <p:spPr/>
        <p:txBody>
          <a:bodyPr/>
          <a:lstStyle/>
          <a:p>
            <a:endParaRPr/>
          </a:p>
          <a:p>
            <a:pPr>
              <a:spcAft>
                <a:spcPts val="600"/>
              </a:spcAft>
              <a:defRPr sz="1800">
                <a:solidFill>
                  <a:srgbClr val="404040"/>
                </a:solidFill>
              </a:defRPr>
            </a:pPr>
            <a:r>
              <a:t>In 2022, 55% of grocers experimented with subscription-based models for exclusive product bundles, with limited success.</a:t>
            </a:r>
          </a:p>
          <a:p>
            <a:pPr>
              <a:spcAft>
                <a:spcPts val="600"/>
              </a:spcAft>
              <a:defRPr sz="1800">
                <a:solidFill>
                  <a:srgbClr val="404040"/>
                </a:solidFill>
              </a:defRPr>
            </a:pPr>
            <a:r>
              <a:t>Historical trends show a 20% rise in loyalty program enrollments in 2021, driven by personalized discounts.</a:t>
            </a:r>
          </a:p>
          <a:p>
            <a:pPr>
              <a:spcAft>
                <a:spcPts val="600"/>
              </a:spcAft>
              <a:defRPr sz="1800">
                <a:solidFill>
                  <a:srgbClr val="FF8C00"/>
                </a:solidFill>
              </a:defRPr>
            </a:pPr>
            <a:r>
              <a:t>A 2019 report revealed that 60% of supermarkets explored micro-fulfillment centers to enhance delivery speed.</a:t>
            </a:r>
          </a:p>
          <a:p>
            <a:pPr>
              <a:spcAft>
                <a:spcPts val="600"/>
              </a:spcAft>
              <a:defRPr sz="1800">
                <a:solidFill>
                  <a:srgbClr val="404040"/>
                </a:solidFill>
              </a:defRPr>
            </a:pPr>
            <a:r>
              <a:t>By 2020, 45% of grocery chains invested in energy-efficient store designs, improving their sustainability profile.</a:t>
            </a:r>
          </a:p>
          <a:p>
            <a:pPr>
              <a:spcAft>
                <a:spcPts val="600"/>
              </a:spcAft>
              <a:defRPr sz="1800">
                <a:solidFill>
                  <a:srgbClr val="404040"/>
                </a:solidFill>
              </a:defRPr>
            </a:pPr>
            <a:r>
              <a:t>A 2021 analysis indicated a 15% increase in self-checkout usage, reflecting consumer demand for quicker transactions.</a:t>
            </a:r>
          </a:p>
          <a:p>
            <a:pPr>
              <a:spcAft>
                <a:spcPts val="600"/>
              </a:spcAft>
              <a:defRPr sz="1800">
                <a:solidFill>
                  <a:srgbClr val="FF8C00"/>
                </a:solidFill>
              </a:defRPr>
            </a:pPr>
            <a:r>
              <a:t>In 2023, 50% of grocery retailers tested augmented reality for in-store promotions, with varying levels of engagement.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228B22"/>
                </a:solidFill>
              </a:defRPr>
            </a:pPr>
            <a:r>
              <a:t>Sustainability Practices in Supermarkets</a:t>
            </a:r>
          </a:p>
        </p:txBody>
      </p:sp>
      <p:sp>
        <p:nvSpPr>
          <p:cNvPr id="3" name="Content Placeholder 2"/>
          <p:cNvSpPr>
            <a:spLocks noGrp="1"/>
          </p:cNvSpPr>
          <p:nvPr>
            <p:ph idx="1"/>
          </p:nvPr>
        </p:nvSpPr>
        <p:spPr/>
        <p:txBody>
          <a:bodyPr/>
          <a:lstStyle/>
          <a:p>
            <a:endParaRPr/>
          </a:p>
          <a:p>
            <a:pPr>
              <a:spcAft>
                <a:spcPts val="600"/>
              </a:spcAft>
              <a:defRPr sz="1800">
                <a:solidFill>
                  <a:srgbClr val="404040"/>
                </a:solidFill>
              </a:defRPr>
            </a:pPr>
            <a:r>
              <a:t>Since 2019, 30% of retailers have reduced plastic usage by implementing reusable bag initiatives.</a:t>
            </a:r>
          </a:p>
          <a:p>
            <a:pPr>
              <a:spcAft>
                <a:spcPts val="600"/>
              </a:spcAft>
              <a:defRPr sz="1800">
                <a:solidFill>
                  <a:srgbClr val="404040"/>
                </a:solidFill>
              </a:defRPr>
            </a:pPr>
            <a:r>
              <a:t>A 2020 study showed that 40% of supermarkets adopted LED lighting, cutting energy costs by 10%.</a:t>
            </a:r>
          </a:p>
          <a:p>
            <a:pPr>
              <a:spcAft>
                <a:spcPts val="600"/>
              </a:spcAft>
              <a:defRPr sz="1800">
                <a:solidFill>
                  <a:srgbClr val="FF8C00"/>
                </a:solidFill>
              </a:defRPr>
            </a:pPr>
            <a:r>
              <a:t>Historical data from 2021 indicate that 25% of grocery stores invested in zero-waste packaging solutions.</a:t>
            </a:r>
          </a:p>
          <a:p>
            <a:pPr>
              <a:spcAft>
                <a:spcPts val="600"/>
              </a:spcAft>
              <a:defRPr sz="1800">
                <a:solidFill>
                  <a:srgbClr val="404040"/>
                </a:solidFill>
              </a:defRPr>
            </a:pPr>
            <a:r>
              <a:t>By 2022, 50% of chains introduced in-store recycling programs, improving their environmental impact.</a:t>
            </a:r>
          </a:p>
          <a:p>
            <a:pPr>
              <a:spcAft>
                <a:spcPts val="600"/>
              </a:spcAft>
              <a:defRPr sz="1800">
                <a:solidFill>
                  <a:srgbClr val="404040"/>
                </a:solidFill>
              </a:defRPr>
            </a:pPr>
            <a:r>
              <a:t>In 2023, 35% of supermarkets engaged in community-based green initiatives, enhancing brand perception.</a:t>
            </a:r>
          </a:p>
          <a:p>
            <a:pPr>
              <a:spcAft>
                <a:spcPts val="600"/>
              </a:spcAft>
              <a:defRPr sz="1800">
                <a:solidFill>
                  <a:srgbClr val="FF8C00"/>
                </a:solidFill>
              </a:defRPr>
            </a:pPr>
            <a:r>
              <a:t>A 2021 industry report noted that 20% of retailers shifted towards electric delivery vehicles to reduce emissions.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228B22"/>
                </a:solidFill>
              </a:defRPr>
            </a:pPr>
            <a:r>
              <a:t>Conclusion</a:t>
            </a:r>
          </a:p>
        </p:txBody>
      </p:sp>
      <p:sp>
        <p:nvSpPr>
          <p:cNvPr id="3" name="Content Placeholder 2"/>
          <p:cNvSpPr>
            <a:spLocks noGrp="1"/>
          </p:cNvSpPr>
          <p:nvPr>
            <p:ph idx="1"/>
          </p:nvPr>
        </p:nvSpPr>
        <p:spPr>
          <a:xfrm>
            <a:off x="457200" y="1828800"/>
            <a:ext cx="4114800" cy="3657600"/>
          </a:xfrm>
        </p:spPr>
        <p:txBody>
          <a:bodyPr/>
          <a:lstStyle/>
          <a:p>
            <a:endParaRPr/>
          </a:p>
          <a:p>
            <a:pPr>
              <a:spcAft>
                <a:spcPts val="800"/>
              </a:spcAft>
              <a:defRPr sz="1800" b="1">
                <a:solidFill>
                  <a:srgbClr val="FF8C00"/>
                </a:solidFill>
              </a:defRPr>
            </a:pPr>
            <a:r>
              <a:t>To stay competitive, Lee's Market should embrace digital innovations and sustainability practices. Implementing these strategies will position us for continued success in a rapidly evolving market.</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585</Words>
  <Application>Microsoft Macintosh PowerPoint</Application>
  <PresentationFormat>On-screen Show (4:3)</PresentationFormat>
  <Paragraphs>40</Paragraphs>
  <Slides>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Office Theme</vt:lpstr>
      <vt:lpstr>Adapting to Modern Grocery Trends</vt:lpstr>
      <vt:lpstr>Introduction</vt:lpstr>
      <vt:lpstr>Consumer Preferences in Urban Centers</vt:lpstr>
      <vt:lpstr>Digital Transformation in Retail</vt:lpstr>
      <vt:lpstr>Emerging Trends in Grocery Retail</vt:lpstr>
      <vt:lpstr>Sustainability Practices in Supermarkets</vt:lpstr>
      <vt:lpstr>Conclusion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Amirhossein Abaskohi</cp:lastModifiedBy>
  <cp:revision>2</cp:revision>
  <dcterms:created xsi:type="dcterms:W3CDTF">2013-01-27T09:14:16Z</dcterms:created>
  <dcterms:modified xsi:type="dcterms:W3CDTF">2025-08-15T21:47:53Z</dcterms:modified>
  <cp:category/>
</cp:coreProperties>
</file>