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7" r:id="rId12"/>
    <p:sldId id="266" r:id="rId13"/>
  </p:sldIdLst>
  <p:sldSz cx="27432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B4C7E7"/>
    <a:srgbClr val="F8CBAD"/>
    <a:srgbClr val="FFF9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46"/>
    <p:restoredTop sz="94719"/>
  </p:normalViewPr>
  <p:slideViewPr>
    <p:cSldViewPr snapToGrid="0" snapToObjects="1">
      <p:cViewPr varScale="1">
        <p:scale>
          <a:sx n="37" d="100"/>
          <a:sy n="37" d="100"/>
        </p:scale>
        <p:origin x="111" y="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2992968"/>
            <a:ext cx="23317200" cy="6366933"/>
          </a:xfrm>
        </p:spPr>
        <p:txBody>
          <a:bodyPr anchor="b"/>
          <a:lstStyle>
            <a:lvl1pPr algn="ctr">
              <a:defRPr sz="1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29000" y="9605435"/>
            <a:ext cx="20574000" cy="4415365"/>
          </a:xfrm>
        </p:spPr>
        <p:txBody>
          <a:bodyPr/>
          <a:lstStyle>
            <a:lvl1pPr marL="0" indent="0" algn="ctr">
              <a:buNone/>
              <a:defRPr sz="6400"/>
            </a:lvl1pPr>
            <a:lvl2pPr marL="1219215" indent="0" algn="ctr">
              <a:buNone/>
              <a:defRPr sz="5333"/>
            </a:lvl2pPr>
            <a:lvl3pPr marL="2438430" indent="0" algn="ctr">
              <a:buNone/>
              <a:defRPr sz="4800"/>
            </a:lvl3pPr>
            <a:lvl4pPr marL="3657646" indent="0" algn="ctr">
              <a:buNone/>
              <a:defRPr sz="4267"/>
            </a:lvl4pPr>
            <a:lvl5pPr marL="4876861" indent="0" algn="ctr">
              <a:buNone/>
              <a:defRPr sz="4267"/>
            </a:lvl5pPr>
            <a:lvl6pPr marL="6096076" indent="0" algn="ctr">
              <a:buNone/>
              <a:defRPr sz="4267"/>
            </a:lvl6pPr>
            <a:lvl7pPr marL="7315291" indent="0" algn="ctr">
              <a:buNone/>
              <a:defRPr sz="4267"/>
            </a:lvl7pPr>
            <a:lvl8pPr marL="8534507" indent="0" algn="ctr">
              <a:buNone/>
              <a:defRPr sz="4267"/>
            </a:lvl8pPr>
            <a:lvl9pPr marL="9753722" indent="0" algn="ctr">
              <a:buNone/>
              <a:defRPr sz="4267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10A5-0066-C84B-B440-F9FE7450B414}" type="datetimeFigureOut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D0CC-4EF4-5442-BCB2-EAC06EF4B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348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10A5-0066-C84B-B440-F9FE7450B414}" type="datetimeFigureOut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D0CC-4EF4-5442-BCB2-EAC06EF4B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70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631027" y="973667"/>
            <a:ext cx="5915025" cy="154982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85952" y="973667"/>
            <a:ext cx="17402175" cy="154982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10A5-0066-C84B-B440-F9FE7450B414}" type="datetimeFigureOut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D0CC-4EF4-5442-BCB2-EAC06EF4B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777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10A5-0066-C84B-B440-F9FE7450B414}" type="datetimeFigureOut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D0CC-4EF4-5442-BCB2-EAC06EF4B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748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1664" y="4559305"/>
            <a:ext cx="23660100" cy="7607299"/>
          </a:xfrm>
        </p:spPr>
        <p:txBody>
          <a:bodyPr anchor="b"/>
          <a:lstStyle>
            <a:lvl1pPr>
              <a:defRPr sz="1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1664" y="12238572"/>
            <a:ext cx="23660100" cy="4000499"/>
          </a:xfrm>
        </p:spPr>
        <p:txBody>
          <a:bodyPr/>
          <a:lstStyle>
            <a:lvl1pPr marL="0" indent="0">
              <a:buNone/>
              <a:defRPr sz="6400">
                <a:solidFill>
                  <a:schemeClr val="tx1"/>
                </a:solidFill>
              </a:defRPr>
            </a:lvl1pPr>
            <a:lvl2pPr marL="1219215" indent="0">
              <a:buNone/>
              <a:defRPr sz="5333">
                <a:solidFill>
                  <a:schemeClr val="tx1">
                    <a:tint val="75000"/>
                  </a:schemeClr>
                </a:solidFill>
              </a:defRPr>
            </a:lvl2pPr>
            <a:lvl3pPr marL="243843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3pPr>
            <a:lvl4pPr marL="3657646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4pPr>
            <a:lvl5pPr marL="4876861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5pPr>
            <a:lvl6pPr marL="6096076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6pPr>
            <a:lvl7pPr marL="7315291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7pPr>
            <a:lvl8pPr marL="8534507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8pPr>
            <a:lvl9pPr marL="9753722" indent="0">
              <a:buNone/>
              <a:defRPr sz="42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10A5-0066-C84B-B440-F9FE7450B414}" type="datetimeFigureOut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D0CC-4EF4-5442-BCB2-EAC06EF4B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325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85950" y="4868333"/>
            <a:ext cx="11658600" cy="11603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7450" y="4868333"/>
            <a:ext cx="11658600" cy="11603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10A5-0066-C84B-B440-F9FE7450B414}" type="datetimeFigureOut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D0CC-4EF4-5442-BCB2-EAC06EF4B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962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973671"/>
            <a:ext cx="23660100" cy="353483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9526" y="4483101"/>
            <a:ext cx="11605020" cy="2197099"/>
          </a:xfrm>
        </p:spPr>
        <p:txBody>
          <a:bodyPr anchor="b"/>
          <a:lstStyle>
            <a:lvl1pPr marL="0" indent="0">
              <a:buNone/>
              <a:defRPr sz="6400" b="1"/>
            </a:lvl1pPr>
            <a:lvl2pPr marL="1219215" indent="0">
              <a:buNone/>
              <a:defRPr sz="5333" b="1"/>
            </a:lvl2pPr>
            <a:lvl3pPr marL="2438430" indent="0">
              <a:buNone/>
              <a:defRPr sz="4800" b="1"/>
            </a:lvl3pPr>
            <a:lvl4pPr marL="3657646" indent="0">
              <a:buNone/>
              <a:defRPr sz="4267" b="1"/>
            </a:lvl4pPr>
            <a:lvl5pPr marL="4876861" indent="0">
              <a:buNone/>
              <a:defRPr sz="4267" b="1"/>
            </a:lvl5pPr>
            <a:lvl6pPr marL="6096076" indent="0">
              <a:buNone/>
              <a:defRPr sz="4267" b="1"/>
            </a:lvl6pPr>
            <a:lvl7pPr marL="7315291" indent="0">
              <a:buNone/>
              <a:defRPr sz="4267" b="1"/>
            </a:lvl7pPr>
            <a:lvl8pPr marL="8534507" indent="0">
              <a:buNone/>
              <a:defRPr sz="4267" b="1"/>
            </a:lvl8pPr>
            <a:lvl9pPr marL="9753722" indent="0">
              <a:buNone/>
              <a:defRPr sz="42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89526" y="6680200"/>
            <a:ext cx="11605020" cy="982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887452" y="4483101"/>
            <a:ext cx="11662173" cy="2197099"/>
          </a:xfrm>
        </p:spPr>
        <p:txBody>
          <a:bodyPr anchor="b"/>
          <a:lstStyle>
            <a:lvl1pPr marL="0" indent="0">
              <a:buNone/>
              <a:defRPr sz="6400" b="1"/>
            </a:lvl1pPr>
            <a:lvl2pPr marL="1219215" indent="0">
              <a:buNone/>
              <a:defRPr sz="5333" b="1"/>
            </a:lvl2pPr>
            <a:lvl3pPr marL="2438430" indent="0">
              <a:buNone/>
              <a:defRPr sz="4800" b="1"/>
            </a:lvl3pPr>
            <a:lvl4pPr marL="3657646" indent="0">
              <a:buNone/>
              <a:defRPr sz="4267" b="1"/>
            </a:lvl4pPr>
            <a:lvl5pPr marL="4876861" indent="0">
              <a:buNone/>
              <a:defRPr sz="4267" b="1"/>
            </a:lvl5pPr>
            <a:lvl6pPr marL="6096076" indent="0">
              <a:buNone/>
              <a:defRPr sz="4267" b="1"/>
            </a:lvl6pPr>
            <a:lvl7pPr marL="7315291" indent="0">
              <a:buNone/>
              <a:defRPr sz="4267" b="1"/>
            </a:lvl7pPr>
            <a:lvl8pPr marL="8534507" indent="0">
              <a:buNone/>
              <a:defRPr sz="4267" b="1"/>
            </a:lvl8pPr>
            <a:lvl9pPr marL="9753722" indent="0">
              <a:buNone/>
              <a:defRPr sz="42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887452" y="6680200"/>
            <a:ext cx="11662173" cy="982556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10A5-0066-C84B-B440-F9FE7450B414}" type="datetimeFigureOut">
              <a:rPr lang="en-US" smtClean="0"/>
              <a:t>6/18/2022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D0CC-4EF4-5442-BCB2-EAC06EF4B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5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10A5-0066-C84B-B440-F9FE7450B414}" type="datetimeFigureOut">
              <a:rPr lang="en-US" smtClean="0"/>
              <a:t>6/18/2022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D0CC-4EF4-5442-BCB2-EAC06EF4B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68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10A5-0066-C84B-B440-F9FE7450B414}" type="datetimeFigureOut">
              <a:rPr lang="en-US" smtClean="0"/>
              <a:t>6/18/2022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D0CC-4EF4-5442-BCB2-EAC06EF4B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912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1219200"/>
            <a:ext cx="8847534" cy="4267200"/>
          </a:xfrm>
        </p:spPr>
        <p:txBody>
          <a:bodyPr anchor="b"/>
          <a:lstStyle>
            <a:lvl1pPr>
              <a:defRPr sz="85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2173" y="2633138"/>
            <a:ext cx="13887450" cy="12996333"/>
          </a:xfrm>
        </p:spPr>
        <p:txBody>
          <a:bodyPr/>
          <a:lstStyle>
            <a:lvl1pPr>
              <a:defRPr sz="8533"/>
            </a:lvl1pPr>
            <a:lvl2pPr>
              <a:defRPr sz="7467"/>
            </a:lvl2pPr>
            <a:lvl3pPr>
              <a:defRPr sz="6400"/>
            </a:lvl3pPr>
            <a:lvl4pPr>
              <a:defRPr sz="5333"/>
            </a:lvl4pPr>
            <a:lvl5pPr>
              <a:defRPr sz="5333"/>
            </a:lvl5pPr>
            <a:lvl6pPr>
              <a:defRPr sz="5333"/>
            </a:lvl6pPr>
            <a:lvl7pPr>
              <a:defRPr sz="5333"/>
            </a:lvl7pPr>
            <a:lvl8pPr>
              <a:defRPr sz="5333"/>
            </a:lvl8pPr>
            <a:lvl9pPr>
              <a:defRPr sz="5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23" y="5486400"/>
            <a:ext cx="8847534" cy="10164235"/>
          </a:xfrm>
        </p:spPr>
        <p:txBody>
          <a:bodyPr/>
          <a:lstStyle>
            <a:lvl1pPr marL="0" indent="0">
              <a:buNone/>
              <a:defRPr sz="4267"/>
            </a:lvl1pPr>
            <a:lvl2pPr marL="1219215" indent="0">
              <a:buNone/>
              <a:defRPr sz="3733"/>
            </a:lvl2pPr>
            <a:lvl3pPr marL="2438430" indent="0">
              <a:buNone/>
              <a:defRPr sz="3200"/>
            </a:lvl3pPr>
            <a:lvl4pPr marL="3657646" indent="0">
              <a:buNone/>
              <a:defRPr sz="2667"/>
            </a:lvl4pPr>
            <a:lvl5pPr marL="4876861" indent="0">
              <a:buNone/>
              <a:defRPr sz="2667"/>
            </a:lvl5pPr>
            <a:lvl6pPr marL="6096076" indent="0">
              <a:buNone/>
              <a:defRPr sz="2667"/>
            </a:lvl6pPr>
            <a:lvl7pPr marL="7315291" indent="0">
              <a:buNone/>
              <a:defRPr sz="2667"/>
            </a:lvl7pPr>
            <a:lvl8pPr marL="8534507" indent="0">
              <a:buNone/>
              <a:defRPr sz="2667"/>
            </a:lvl8pPr>
            <a:lvl9pPr marL="9753722" indent="0">
              <a:buNone/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10A5-0066-C84B-B440-F9FE7450B414}" type="datetimeFigureOut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D0CC-4EF4-5442-BCB2-EAC06EF4B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671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9523" y="1219200"/>
            <a:ext cx="8847534" cy="4267200"/>
          </a:xfrm>
        </p:spPr>
        <p:txBody>
          <a:bodyPr anchor="b"/>
          <a:lstStyle>
            <a:lvl1pPr>
              <a:defRPr sz="853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62173" y="2633138"/>
            <a:ext cx="13887450" cy="12996333"/>
          </a:xfrm>
        </p:spPr>
        <p:txBody>
          <a:bodyPr anchor="t"/>
          <a:lstStyle>
            <a:lvl1pPr marL="0" indent="0">
              <a:buNone/>
              <a:defRPr sz="8533"/>
            </a:lvl1pPr>
            <a:lvl2pPr marL="1219215" indent="0">
              <a:buNone/>
              <a:defRPr sz="7467"/>
            </a:lvl2pPr>
            <a:lvl3pPr marL="2438430" indent="0">
              <a:buNone/>
              <a:defRPr sz="6400"/>
            </a:lvl3pPr>
            <a:lvl4pPr marL="3657646" indent="0">
              <a:buNone/>
              <a:defRPr sz="5333"/>
            </a:lvl4pPr>
            <a:lvl5pPr marL="4876861" indent="0">
              <a:buNone/>
              <a:defRPr sz="5333"/>
            </a:lvl5pPr>
            <a:lvl6pPr marL="6096076" indent="0">
              <a:buNone/>
              <a:defRPr sz="5333"/>
            </a:lvl6pPr>
            <a:lvl7pPr marL="7315291" indent="0">
              <a:buNone/>
              <a:defRPr sz="5333"/>
            </a:lvl7pPr>
            <a:lvl8pPr marL="8534507" indent="0">
              <a:buNone/>
              <a:defRPr sz="5333"/>
            </a:lvl8pPr>
            <a:lvl9pPr marL="9753722" indent="0">
              <a:buNone/>
              <a:defRPr sz="5333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89523" y="5486400"/>
            <a:ext cx="8847534" cy="10164235"/>
          </a:xfrm>
        </p:spPr>
        <p:txBody>
          <a:bodyPr/>
          <a:lstStyle>
            <a:lvl1pPr marL="0" indent="0">
              <a:buNone/>
              <a:defRPr sz="4267"/>
            </a:lvl1pPr>
            <a:lvl2pPr marL="1219215" indent="0">
              <a:buNone/>
              <a:defRPr sz="3733"/>
            </a:lvl2pPr>
            <a:lvl3pPr marL="2438430" indent="0">
              <a:buNone/>
              <a:defRPr sz="3200"/>
            </a:lvl3pPr>
            <a:lvl4pPr marL="3657646" indent="0">
              <a:buNone/>
              <a:defRPr sz="2667"/>
            </a:lvl4pPr>
            <a:lvl5pPr marL="4876861" indent="0">
              <a:buNone/>
              <a:defRPr sz="2667"/>
            </a:lvl5pPr>
            <a:lvl6pPr marL="6096076" indent="0">
              <a:buNone/>
              <a:defRPr sz="2667"/>
            </a:lvl6pPr>
            <a:lvl7pPr marL="7315291" indent="0">
              <a:buNone/>
              <a:defRPr sz="2667"/>
            </a:lvl7pPr>
            <a:lvl8pPr marL="8534507" indent="0">
              <a:buNone/>
              <a:defRPr sz="2667"/>
            </a:lvl8pPr>
            <a:lvl9pPr marL="9753722" indent="0">
              <a:buNone/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C010A5-0066-C84B-B440-F9FE7450B414}" type="datetimeFigureOut">
              <a:rPr lang="en-US" smtClean="0"/>
              <a:t>6/18/2022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BD0CC-4EF4-5442-BCB2-EAC06EF4B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251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85950" y="973671"/>
            <a:ext cx="23660100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5950" y="4868333"/>
            <a:ext cx="23660100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85950" y="16950271"/>
            <a:ext cx="61722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010A5-0066-C84B-B440-F9FE7450B414}" type="datetimeFigureOut">
              <a:rPr lang="en-US" smtClean="0"/>
              <a:t>6/18/2022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86850" y="16950271"/>
            <a:ext cx="92583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9373850" y="16950271"/>
            <a:ext cx="6172200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2BD0CC-4EF4-5442-BCB2-EAC06EF4B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99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438430" rtl="0" eaLnBrk="1" latinLnBrk="0" hangingPunct="1">
        <a:lnSpc>
          <a:spcPct val="90000"/>
        </a:lnSpc>
        <a:spcBef>
          <a:spcPct val="0"/>
        </a:spcBef>
        <a:buNone/>
        <a:defRPr sz="1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9608" indent="-609608" algn="l" defTabSz="2438430" rtl="0" eaLnBrk="1" latinLnBrk="0" hangingPunct="1">
        <a:lnSpc>
          <a:spcPct val="90000"/>
        </a:lnSpc>
        <a:spcBef>
          <a:spcPts val="2667"/>
        </a:spcBef>
        <a:buFont typeface="Arial" panose="020B0604020202020204" pitchFamily="34" charset="0"/>
        <a:buChar char="•"/>
        <a:defRPr sz="7467" kern="1200">
          <a:solidFill>
            <a:schemeClr val="tx1"/>
          </a:solidFill>
          <a:latin typeface="+mn-lt"/>
          <a:ea typeface="+mn-ea"/>
          <a:cs typeface="+mn-cs"/>
        </a:defRPr>
      </a:lvl1pPr>
      <a:lvl2pPr marL="1828823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6400" kern="1200">
          <a:solidFill>
            <a:schemeClr val="tx1"/>
          </a:solidFill>
          <a:latin typeface="+mn-lt"/>
          <a:ea typeface="+mn-ea"/>
          <a:cs typeface="+mn-cs"/>
        </a:defRPr>
      </a:lvl2pPr>
      <a:lvl3pPr marL="3048038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5333" kern="1200">
          <a:solidFill>
            <a:schemeClr val="tx1"/>
          </a:solidFill>
          <a:latin typeface="+mn-lt"/>
          <a:ea typeface="+mn-ea"/>
          <a:cs typeface="+mn-cs"/>
        </a:defRPr>
      </a:lvl3pPr>
      <a:lvl4pPr marL="4267253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69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6705684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924899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9144114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10363330" indent="-609608" algn="l" defTabSz="243843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1pPr>
      <a:lvl2pPr marL="1219215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438430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3657646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76861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6096076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315291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534507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753722" algn="l" defTabSz="2438430" rtl="0" eaLnBrk="1" latinLnBrk="0" hangingPunct="1">
        <a:defRPr sz="4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A15C90A1-61D7-9542-BFFE-AD9C700F57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086856"/>
              </p:ext>
            </p:extLst>
          </p:nvPr>
        </p:nvGraphicFramePr>
        <p:xfrm>
          <a:off x="12437833" y="5514095"/>
          <a:ext cx="14073239" cy="6361187"/>
        </p:xfrm>
        <a:graphic>
          <a:graphicData uri="http://schemas.openxmlformats.org/drawingml/2006/table">
            <a:tbl>
              <a:tblPr/>
              <a:tblGrid>
                <a:gridCol w="7940226">
                  <a:extLst>
                    <a:ext uri="{9D8B030D-6E8A-4147-A177-3AD203B41FA5}">
                      <a16:colId xmlns:a16="http://schemas.microsoft.com/office/drawing/2014/main" val="1588955278"/>
                    </a:ext>
                  </a:extLst>
                </a:gridCol>
                <a:gridCol w="3076304">
                  <a:extLst>
                    <a:ext uri="{9D8B030D-6E8A-4147-A177-3AD203B41FA5}">
                      <a16:colId xmlns:a16="http://schemas.microsoft.com/office/drawing/2014/main" val="3620071993"/>
                    </a:ext>
                  </a:extLst>
                </a:gridCol>
                <a:gridCol w="3056709">
                  <a:extLst>
                    <a:ext uri="{9D8B030D-6E8A-4147-A177-3AD203B41FA5}">
                      <a16:colId xmlns:a16="http://schemas.microsoft.com/office/drawing/2014/main" val="219856113"/>
                    </a:ext>
                  </a:extLst>
                </a:gridCol>
              </a:tblGrid>
              <a:tr h="1520190">
                <a:tc>
                  <a:txBody>
                    <a:bodyPr/>
                    <a:lstStyle/>
                    <a:p>
                      <a:pPr fontAlgn="t"/>
                      <a:br>
                        <a:rPr lang="en-US" sz="4100" dirty="0">
                          <a:effectLst/>
                        </a:rPr>
                      </a:br>
                      <a:endParaRPr lang="en-US" sz="41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ID accuracy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OOD accuracy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16808514"/>
                  </a:ext>
                </a:extLst>
              </a:tr>
              <a:tr h="76581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Standard Model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87.9%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64.9%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72200"/>
                  </a:ext>
                </a:extLst>
              </a:tr>
              <a:tr h="76581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Ensemble (Standard + Standard)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88.6%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66.0%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1571340"/>
                  </a:ext>
                </a:extLst>
              </a:tr>
              <a:tr h="76581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Robust Model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84.7%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77.2%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DA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0768598"/>
                  </a:ext>
                </a:extLst>
              </a:tr>
              <a:tr h="76581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Ensemble (Robust + Robust)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84.9%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77.4%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DA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39819"/>
                  </a:ext>
                </a:extLst>
              </a:tr>
              <a:tr h="958607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Ensemble (Standard + Robust)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89.0%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76.4%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8925277"/>
                  </a:ext>
                </a:extLst>
              </a:tr>
              <a:tr h="76581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Calibrated ensemble (Standard + Robust)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89.3%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77.9%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4C2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058989"/>
                  </a:ext>
                </a:extLst>
              </a:tr>
            </a:tbl>
          </a:graphicData>
        </a:graphic>
      </p:graphicFrame>
      <p:sp>
        <p:nvSpPr>
          <p:cNvPr id="34" name="Rectangle 1">
            <a:extLst>
              <a:ext uri="{FF2B5EF4-FFF2-40B4-BE49-F238E27FC236}">
                <a16:creationId xmlns:a16="http://schemas.microsoft.com/office/drawing/2014/main" id="{EB32E507-552D-2D44-BDD3-9FCD763FE5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2" y="5714062"/>
            <a:ext cx="415563" cy="1454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205740" tIns="102870" rIns="205740" bIns="102870" numCol="1" anchor="ctr" anchorCtr="0" compatLnSpc="1">
            <a:prstTxWarp prst="textNoShape">
              <a:avLst/>
            </a:prstTxWarp>
            <a:spAutoFit/>
          </a:bodyPr>
          <a:lstStyle/>
          <a:p>
            <a:pPr defTabSz="2057400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n-US" altLang="en-US" sz="4050">
                <a:latin typeface="Arial" panose="020B0604020202020204" pitchFamily="34" charset="0"/>
              </a:rPr>
            </a:br>
            <a:endParaRPr lang="en-US" altLang="en-US" sz="4050">
              <a:latin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FC82992-E53D-4CBC-913D-A5B8CE5A588E}"/>
              </a:ext>
            </a:extLst>
          </p:cNvPr>
          <p:cNvGrpSpPr/>
          <p:nvPr/>
        </p:nvGrpSpPr>
        <p:grpSpPr>
          <a:xfrm>
            <a:off x="1079269" y="5926835"/>
            <a:ext cx="11358566" cy="7630605"/>
            <a:chOff x="1079269" y="5926835"/>
            <a:chExt cx="11358566" cy="7630605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01F8A6D-9E25-DA46-B16F-48711F8D77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26918" y="7158726"/>
              <a:ext cx="0" cy="4366971"/>
            </a:xfrm>
            <a:prstGeom prst="line">
              <a:avLst/>
            </a:prstGeom>
            <a:ln w="38100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4E632E0-7865-F040-B561-F3C9BABCD695}"/>
                </a:ext>
              </a:extLst>
            </p:cNvPr>
            <p:cNvCxnSpPr>
              <a:cxnSpLocks/>
            </p:cNvCxnSpPr>
            <p:nvPr/>
          </p:nvCxnSpPr>
          <p:spPr>
            <a:xfrm>
              <a:off x="1856627" y="8319087"/>
              <a:ext cx="5628392" cy="0"/>
            </a:xfrm>
            <a:prstGeom prst="line">
              <a:avLst/>
            </a:prstGeom>
            <a:ln w="38100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AF9FE67B-EBA3-1647-B525-7A7F77EBB7C2}"/>
                </a:ext>
              </a:extLst>
            </p:cNvPr>
            <p:cNvSpPr/>
            <p:nvPr/>
          </p:nvSpPr>
          <p:spPr>
            <a:xfrm>
              <a:off x="6196295" y="9746444"/>
              <a:ext cx="472805" cy="47280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A65D0AC5-B4A9-DB4F-8355-0CC25BF679E7}"/>
                </a:ext>
              </a:extLst>
            </p:cNvPr>
            <p:cNvCxnSpPr>
              <a:cxnSpLocks/>
            </p:cNvCxnSpPr>
            <p:nvPr/>
          </p:nvCxnSpPr>
          <p:spPr>
            <a:xfrm>
              <a:off x="1859846" y="11525697"/>
              <a:ext cx="5625171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6408AE68-E049-7A45-B0E5-7D67746565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58235" y="7200461"/>
              <a:ext cx="0" cy="434483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Multiply 9">
              <a:extLst>
                <a:ext uri="{FF2B5EF4-FFF2-40B4-BE49-F238E27FC236}">
                  <a16:creationId xmlns:a16="http://schemas.microsoft.com/office/drawing/2014/main" id="{679A09D5-5909-364A-8A0F-A2B606206DB8}"/>
                </a:ext>
              </a:extLst>
            </p:cNvPr>
            <p:cNvSpPr/>
            <p:nvPr/>
          </p:nvSpPr>
          <p:spPr>
            <a:xfrm>
              <a:off x="5848096" y="10120003"/>
              <a:ext cx="531593" cy="531593"/>
            </a:xfrm>
            <a:prstGeom prst="mathMultiply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11" name="Multiply 10">
              <a:extLst>
                <a:ext uri="{FF2B5EF4-FFF2-40B4-BE49-F238E27FC236}">
                  <a16:creationId xmlns:a16="http://schemas.microsoft.com/office/drawing/2014/main" id="{59F80FD2-3DD6-D84D-AC9D-E34E3D23DBB8}"/>
                </a:ext>
              </a:extLst>
            </p:cNvPr>
            <p:cNvSpPr/>
            <p:nvPr/>
          </p:nvSpPr>
          <p:spPr>
            <a:xfrm>
              <a:off x="2409295" y="8327128"/>
              <a:ext cx="531593" cy="531593"/>
            </a:xfrm>
            <a:prstGeom prst="mathMultiply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650917E-EA8B-3A4E-B746-F8A905AA2AE9}"/>
                </a:ext>
              </a:extLst>
            </p:cNvPr>
            <p:cNvSpPr/>
            <p:nvPr/>
          </p:nvSpPr>
          <p:spPr>
            <a:xfrm>
              <a:off x="6262116" y="9826094"/>
              <a:ext cx="301971" cy="30197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5BC5512-3E96-5A4B-939B-D810E6D7BCF5}"/>
                </a:ext>
              </a:extLst>
            </p:cNvPr>
            <p:cNvSpPr/>
            <p:nvPr/>
          </p:nvSpPr>
          <p:spPr>
            <a:xfrm>
              <a:off x="2835875" y="8043486"/>
              <a:ext cx="526503" cy="526503"/>
            </a:xfrm>
            <a:prstGeom prst="ellipse">
              <a:avLst/>
            </a:prstGeom>
            <a:solidFill>
              <a:srgbClr val="FFF9BE">
                <a:alpha val="95686"/>
              </a:srgbClr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D59B13B-2F5D-5442-823E-06DEAACF3EE2}"/>
                </a:ext>
              </a:extLst>
            </p:cNvPr>
            <p:cNvSpPr/>
            <p:nvPr/>
          </p:nvSpPr>
          <p:spPr>
            <a:xfrm>
              <a:off x="2940887" y="8142731"/>
              <a:ext cx="301971" cy="301971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732ECA1-1581-B246-A07B-2A282BD75F40}"/>
                </a:ext>
              </a:extLst>
            </p:cNvPr>
            <p:cNvSpPr/>
            <p:nvPr/>
          </p:nvSpPr>
          <p:spPr>
            <a:xfrm>
              <a:off x="6924742" y="7625249"/>
              <a:ext cx="472805" cy="472805"/>
            </a:xfrm>
            <a:prstGeom prst="ellipse">
              <a:avLst/>
            </a:prstGeom>
            <a:solidFill>
              <a:schemeClr val="accent6"/>
            </a:solidFill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FFB7C10-E8F2-B14C-AE15-D76B0F3DB5BF}"/>
                </a:ext>
              </a:extLst>
            </p:cNvPr>
            <p:cNvSpPr/>
            <p:nvPr/>
          </p:nvSpPr>
          <p:spPr>
            <a:xfrm>
              <a:off x="6622770" y="8668019"/>
              <a:ext cx="301971" cy="301971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475F266-CC69-7143-828E-F97B0629CFCE}"/>
                </a:ext>
              </a:extLst>
            </p:cNvPr>
            <p:cNvSpPr txBox="1"/>
            <p:nvPr/>
          </p:nvSpPr>
          <p:spPr>
            <a:xfrm>
              <a:off x="3046915" y="10052437"/>
              <a:ext cx="3137828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>
                  <a:solidFill>
                    <a:schemeClr val="accent1"/>
                  </a:solidFill>
                </a:rPr>
                <a:t>Standard model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023FF68-C240-BB41-AB58-878F4AE8DDD7}"/>
                </a:ext>
              </a:extLst>
            </p:cNvPr>
            <p:cNvSpPr txBox="1"/>
            <p:nvPr/>
          </p:nvSpPr>
          <p:spPr>
            <a:xfrm>
              <a:off x="6576253" y="9567691"/>
              <a:ext cx="4141493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>
                  <a:solidFill>
                    <a:schemeClr val="accent1"/>
                  </a:solidFill>
                </a:rPr>
                <a:t>(Calibrated) ensemble of standard models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678958F-7C43-7D4C-99AA-5AB295CB15BC}"/>
                </a:ext>
              </a:extLst>
            </p:cNvPr>
            <p:cNvSpPr txBox="1"/>
            <p:nvPr/>
          </p:nvSpPr>
          <p:spPr>
            <a:xfrm>
              <a:off x="1828171" y="8671469"/>
              <a:ext cx="3137828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>
                  <a:solidFill>
                    <a:schemeClr val="accent4"/>
                  </a:solidFill>
                </a:rPr>
                <a:t>Robust model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B01DADB-D5E8-E044-AC2A-AA116AD1FAFA}"/>
                </a:ext>
              </a:extLst>
            </p:cNvPr>
            <p:cNvSpPr txBox="1"/>
            <p:nvPr/>
          </p:nvSpPr>
          <p:spPr>
            <a:xfrm>
              <a:off x="2009509" y="6827686"/>
              <a:ext cx="4141493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>
                  <a:solidFill>
                    <a:schemeClr val="accent4"/>
                  </a:solidFill>
                </a:rPr>
                <a:t>(Calibrated) ensemble of robust models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6065B84-A6D9-FD4D-BB8E-E0F1AD8418DF}"/>
                </a:ext>
              </a:extLst>
            </p:cNvPr>
            <p:cNvSpPr txBox="1"/>
            <p:nvPr/>
          </p:nvSpPr>
          <p:spPr>
            <a:xfrm>
              <a:off x="6924742" y="8327128"/>
              <a:ext cx="4141493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>
                  <a:solidFill>
                    <a:schemeClr val="accent6"/>
                  </a:solidFill>
                </a:rPr>
                <a:t>Ensemble of standard and robust model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4A80C32-21B7-964A-9397-9AB1EF6A9D63}"/>
                </a:ext>
              </a:extLst>
            </p:cNvPr>
            <p:cNvSpPr txBox="1"/>
            <p:nvPr/>
          </p:nvSpPr>
          <p:spPr>
            <a:xfrm>
              <a:off x="7402102" y="6985246"/>
              <a:ext cx="5035733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b="1" dirty="0">
                  <a:solidFill>
                    <a:schemeClr val="accent6"/>
                  </a:solidFill>
                </a:rPr>
                <a:t>Calibrated ensemble of standard and robust model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0916D4D-476E-6241-A7A8-3B1F749AA806}"/>
                </a:ext>
              </a:extLst>
            </p:cNvPr>
            <p:cNvSpPr txBox="1"/>
            <p:nvPr/>
          </p:nvSpPr>
          <p:spPr>
            <a:xfrm>
              <a:off x="3091871" y="11588185"/>
              <a:ext cx="5035733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/>
                <a:t>ID accuracy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C96ACB2-FD38-D84B-A1F3-26D82F4CDFB5}"/>
                </a:ext>
              </a:extLst>
            </p:cNvPr>
            <p:cNvSpPr txBox="1"/>
            <p:nvPr/>
          </p:nvSpPr>
          <p:spPr>
            <a:xfrm rot="16200000">
              <a:off x="-1150057" y="8156161"/>
              <a:ext cx="5035733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/>
                <a:t>OOD accuracy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986F0F1-5C5A-034E-A65E-110BE7CED050}"/>
                </a:ext>
              </a:extLst>
            </p:cNvPr>
            <p:cNvSpPr txBox="1"/>
            <p:nvPr/>
          </p:nvSpPr>
          <p:spPr>
            <a:xfrm>
              <a:off x="1493266" y="12980359"/>
              <a:ext cx="8709659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/>
                <a:t>(a) Schematic of performance of different methods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E0175A9-1283-C54D-91C7-4585D8EB5606}"/>
              </a:ext>
            </a:extLst>
          </p:cNvPr>
          <p:cNvSpPr txBox="1"/>
          <p:nvPr/>
        </p:nvSpPr>
        <p:spPr>
          <a:xfrm>
            <a:off x="15552166" y="12737986"/>
            <a:ext cx="870965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50" dirty="0"/>
              <a:t>(b) Performance of different methods averaged over 6 real distribution shifts</a:t>
            </a:r>
          </a:p>
        </p:txBody>
      </p:sp>
    </p:spTree>
    <p:extLst>
      <p:ext uri="{BB962C8B-B14F-4D97-AF65-F5344CB8AC3E}">
        <p14:creationId xmlns:p14="http://schemas.microsoft.com/office/powerpoint/2010/main" val="25508011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B7CEEA06-2F0D-264C-8F0E-8CB7DF908509}"/>
              </a:ext>
            </a:extLst>
          </p:cNvPr>
          <p:cNvSpPr/>
          <p:nvPr/>
        </p:nvSpPr>
        <p:spPr>
          <a:xfrm>
            <a:off x="13004800" y="8157328"/>
            <a:ext cx="5635658" cy="1169552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8229600"/>
                      <a:gd name="connsiteY0" fmla="*/ 4114800 h 8229600"/>
                      <a:gd name="connsiteX1" fmla="*/ 4114800 w 8229600"/>
                      <a:gd name="connsiteY1" fmla="*/ 0 h 8229600"/>
                      <a:gd name="connsiteX2" fmla="*/ 8229600 w 8229600"/>
                      <a:gd name="connsiteY2" fmla="*/ 4114800 h 8229600"/>
                      <a:gd name="connsiteX3" fmla="*/ 4114800 w 8229600"/>
                      <a:gd name="connsiteY3" fmla="*/ 8229600 h 8229600"/>
                      <a:gd name="connsiteX4" fmla="*/ 0 w 8229600"/>
                      <a:gd name="connsiteY4" fmla="*/ 4114800 h 8229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229600" h="8229600" fill="none" extrusionOk="0">
                        <a:moveTo>
                          <a:pt x="0" y="4114800"/>
                        </a:moveTo>
                        <a:cubicBezTo>
                          <a:pt x="82353" y="1852028"/>
                          <a:pt x="1927516" y="-175458"/>
                          <a:pt x="4114800" y="0"/>
                        </a:cubicBezTo>
                        <a:cubicBezTo>
                          <a:pt x="5973029" y="-63446"/>
                          <a:pt x="8143903" y="1922942"/>
                          <a:pt x="8229600" y="4114800"/>
                        </a:cubicBezTo>
                        <a:cubicBezTo>
                          <a:pt x="8218999" y="6286247"/>
                          <a:pt x="6279354" y="8379672"/>
                          <a:pt x="4114800" y="8229600"/>
                        </a:cubicBezTo>
                        <a:cubicBezTo>
                          <a:pt x="1891654" y="8257253"/>
                          <a:pt x="84028" y="6407544"/>
                          <a:pt x="0" y="4114800"/>
                        </a:cubicBezTo>
                        <a:close/>
                      </a:path>
                      <a:path w="8229600" h="8229600" stroke="0" extrusionOk="0">
                        <a:moveTo>
                          <a:pt x="0" y="4114800"/>
                        </a:moveTo>
                        <a:cubicBezTo>
                          <a:pt x="-194717" y="1722153"/>
                          <a:pt x="1633014" y="78533"/>
                          <a:pt x="4114800" y="0"/>
                        </a:cubicBezTo>
                        <a:cubicBezTo>
                          <a:pt x="6462823" y="15891"/>
                          <a:pt x="7783724" y="1856437"/>
                          <a:pt x="8229600" y="4114800"/>
                        </a:cubicBezTo>
                        <a:cubicBezTo>
                          <a:pt x="8143920" y="6471012"/>
                          <a:pt x="6360744" y="8376608"/>
                          <a:pt x="4114800" y="8229600"/>
                        </a:cubicBezTo>
                        <a:cubicBezTo>
                          <a:pt x="1676967" y="8139165"/>
                          <a:pt x="252708" y="6508087"/>
                          <a:pt x="0" y="41148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1978BD3-03C7-C041-8B41-8215E1206295}"/>
              </a:ext>
            </a:extLst>
          </p:cNvPr>
          <p:cNvSpPr/>
          <p:nvPr/>
        </p:nvSpPr>
        <p:spPr>
          <a:xfrm>
            <a:off x="10460338" y="8157328"/>
            <a:ext cx="6363605" cy="1169552"/>
          </a:xfrm>
          <a:prstGeom prst="ellipse">
            <a:avLst/>
          </a:prstGeom>
          <a:solidFill>
            <a:schemeClr val="accent4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072F991-BAFF-4929-96BE-140B650AFD8D}"/>
              </a:ext>
            </a:extLst>
          </p:cNvPr>
          <p:cNvCxnSpPr>
            <a:cxnSpLocks/>
          </p:cNvCxnSpPr>
          <p:nvPr/>
        </p:nvCxnSpPr>
        <p:spPr>
          <a:xfrm flipH="1">
            <a:off x="9046029" y="8778240"/>
            <a:ext cx="11856096" cy="0"/>
          </a:xfrm>
          <a:prstGeom prst="line">
            <a:avLst/>
          </a:prstGeom>
          <a:ln w="190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650CD3B-5009-4E43-84B3-AADA7678A61F}"/>
              </a:ext>
            </a:extLst>
          </p:cNvPr>
          <p:cNvCxnSpPr>
            <a:cxnSpLocks/>
          </p:cNvCxnSpPr>
          <p:nvPr/>
        </p:nvCxnSpPr>
        <p:spPr>
          <a:xfrm>
            <a:off x="14965680" y="2617924"/>
            <a:ext cx="0" cy="12469676"/>
          </a:xfrm>
          <a:prstGeom prst="line">
            <a:avLst/>
          </a:prstGeom>
          <a:ln w="190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8D9BD02-463E-48D7-BCA2-5E9B02312940}"/>
                  </a:ext>
                </a:extLst>
              </p:cNvPr>
              <p:cNvSpPr txBox="1"/>
              <p:nvPr/>
            </p:nvSpPr>
            <p:spPr>
              <a:xfrm>
                <a:off x="21035007" y="8482453"/>
                <a:ext cx="1824089" cy="116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7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7000" b="0" i="0" smtClean="0">
                              <a:latin typeface="Cambria Math" panose="02040503050406030204" pitchFamily="18" charset="0"/>
                            </a:rPr>
                            <m:t>std</m:t>
                          </m:r>
                        </m:sub>
                      </m:sSub>
                    </m:oMath>
                  </m:oMathPara>
                </a14:m>
                <a:endParaRPr lang="en-US" sz="70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8D9BD02-463E-48D7-BCA2-5E9B023129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35007" y="8482453"/>
                <a:ext cx="1824089" cy="1169551"/>
              </a:xfrm>
              <a:prstGeom prst="rect">
                <a:avLst/>
              </a:prstGeom>
              <a:blipFill>
                <a:blip r:embed="rId2"/>
                <a:stretch>
                  <a:fillRect l="-9655" b="-26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264E474A-E161-4D5D-BD61-2E3E58B3E7A4}"/>
              </a:ext>
            </a:extLst>
          </p:cNvPr>
          <p:cNvSpPr txBox="1"/>
          <p:nvPr/>
        </p:nvSpPr>
        <p:spPr>
          <a:xfrm>
            <a:off x="16944241" y="6980970"/>
            <a:ext cx="312297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dirty="0"/>
              <a:t>+ (OOD)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7BCFC72-EED9-4064-992B-5D59863566DE}"/>
              </a:ext>
            </a:extLst>
          </p:cNvPr>
          <p:cNvSpPr txBox="1"/>
          <p:nvPr/>
        </p:nvSpPr>
        <p:spPr>
          <a:xfrm>
            <a:off x="10336209" y="9326880"/>
            <a:ext cx="294984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dirty="0"/>
              <a:t>- (OOD)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1E0853F-9FF1-054C-A90F-E39DD8ACAE80}"/>
                  </a:ext>
                </a:extLst>
              </p:cNvPr>
              <p:cNvSpPr txBox="1"/>
              <p:nvPr/>
            </p:nvSpPr>
            <p:spPr>
              <a:xfrm>
                <a:off x="14402920" y="1010279"/>
                <a:ext cx="1885068" cy="116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7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7000" b="0" i="0" smtClean="0">
                              <a:latin typeface="Cambria Math" panose="02040503050406030204" pitchFamily="18" charset="0"/>
                            </a:rPr>
                            <m:t>rob</m:t>
                          </m:r>
                        </m:sub>
                      </m:sSub>
                    </m:oMath>
                  </m:oMathPara>
                </a14:m>
                <a:endParaRPr lang="en-US" sz="7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1E0853F-9FF1-054C-A90F-E39DD8ACAE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2920" y="1010279"/>
                <a:ext cx="1885068" cy="1169551"/>
              </a:xfrm>
              <a:prstGeom prst="rect">
                <a:avLst/>
              </a:prstGeom>
              <a:blipFill>
                <a:blip r:embed="rId3"/>
                <a:stretch>
                  <a:fillRect l="-11409" b="-26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5C6B71F-9869-4BA4-A49A-1942CBD72FC8}"/>
              </a:ext>
            </a:extLst>
          </p:cNvPr>
          <p:cNvCxnSpPr>
            <a:cxnSpLocks/>
          </p:cNvCxnSpPr>
          <p:nvPr/>
        </p:nvCxnSpPr>
        <p:spPr>
          <a:xfrm flipH="1" flipV="1">
            <a:off x="9834880" y="3634969"/>
            <a:ext cx="10347234" cy="10248289"/>
          </a:xfrm>
          <a:prstGeom prst="line">
            <a:avLst/>
          </a:prstGeom>
          <a:ln w="762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D947D6A-56A6-4237-817B-140C9A857C81}"/>
                  </a:ext>
                </a:extLst>
              </p:cNvPr>
              <p:cNvSpPr txBox="1"/>
              <p:nvPr/>
            </p:nvSpPr>
            <p:spPr>
              <a:xfrm>
                <a:off x="20316449" y="13407724"/>
                <a:ext cx="1861856" cy="116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7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7000" b="0" i="0" smtClean="0">
                              <a:latin typeface="Cambria Math" panose="02040503050406030204" pitchFamily="18" charset="0"/>
                            </a:rPr>
                            <m:t>ens</m:t>
                          </m:r>
                        </m:sub>
                      </m:sSub>
                    </m:oMath>
                  </m:oMathPara>
                </a14:m>
                <a:endParaRPr lang="en-US" sz="70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D947D6A-56A6-4237-817B-140C9A857C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16449" y="13407724"/>
                <a:ext cx="1861856" cy="116955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5872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>
            <a:extLst>
              <a:ext uri="{FF2B5EF4-FFF2-40B4-BE49-F238E27FC236}">
                <a16:creationId xmlns:a16="http://schemas.microsoft.com/office/drawing/2014/main" id="{AD4F758A-769E-4AD5-99F1-BF2A43009030}"/>
              </a:ext>
            </a:extLst>
          </p:cNvPr>
          <p:cNvSpPr/>
          <p:nvPr/>
        </p:nvSpPr>
        <p:spPr>
          <a:xfrm>
            <a:off x="9337107" y="2979206"/>
            <a:ext cx="6672798" cy="6672798"/>
          </a:xfrm>
          <a:prstGeom prst="ellipse">
            <a:avLst/>
          </a:prstGeom>
          <a:solidFill>
            <a:schemeClr val="accent4">
              <a:alpha val="50000"/>
            </a:schemeClr>
          </a:solidFill>
          <a:ln w="508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47EC717-1118-4CD1-BE94-8BF31A82D1DA}"/>
              </a:ext>
            </a:extLst>
          </p:cNvPr>
          <p:cNvSpPr/>
          <p:nvPr/>
        </p:nvSpPr>
        <p:spPr>
          <a:xfrm>
            <a:off x="13935762" y="7721008"/>
            <a:ext cx="6672798" cy="6672798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8229600"/>
                      <a:gd name="connsiteY0" fmla="*/ 4114800 h 8229600"/>
                      <a:gd name="connsiteX1" fmla="*/ 4114800 w 8229600"/>
                      <a:gd name="connsiteY1" fmla="*/ 0 h 8229600"/>
                      <a:gd name="connsiteX2" fmla="*/ 8229600 w 8229600"/>
                      <a:gd name="connsiteY2" fmla="*/ 4114800 h 8229600"/>
                      <a:gd name="connsiteX3" fmla="*/ 4114800 w 8229600"/>
                      <a:gd name="connsiteY3" fmla="*/ 8229600 h 8229600"/>
                      <a:gd name="connsiteX4" fmla="*/ 0 w 8229600"/>
                      <a:gd name="connsiteY4" fmla="*/ 4114800 h 8229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229600" h="8229600" fill="none" extrusionOk="0">
                        <a:moveTo>
                          <a:pt x="0" y="4114800"/>
                        </a:moveTo>
                        <a:cubicBezTo>
                          <a:pt x="82353" y="1852028"/>
                          <a:pt x="1927516" y="-175458"/>
                          <a:pt x="4114800" y="0"/>
                        </a:cubicBezTo>
                        <a:cubicBezTo>
                          <a:pt x="5973029" y="-63446"/>
                          <a:pt x="8143903" y="1922942"/>
                          <a:pt x="8229600" y="4114800"/>
                        </a:cubicBezTo>
                        <a:cubicBezTo>
                          <a:pt x="8218999" y="6286247"/>
                          <a:pt x="6279354" y="8379672"/>
                          <a:pt x="4114800" y="8229600"/>
                        </a:cubicBezTo>
                        <a:cubicBezTo>
                          <a:pt x="1891654" y="8257253"/>
                          <a:pt x="84028" y="6407544"/>
                          <a:pt x="0" y="4114800"/>
                        </a:cubicBezTo>
                        <a:close/>
                      </a:path>
                      <a:path w="8229600" h="8229600" stroke="0" extrusionOk="0">
                        <a:moveTo>
                          <a:pt x="0" y="4114800"/>
                        </a:moveTo>
                        <a:cubicBezTo>
                          <a:pt x="-194717" y="1722153"/>
                          <a:pt x="1633014" y="78533"/>
                          <a:pt x="4114800" y="0"/>
                        </a:cubicBezTo>
                        <a:cubicBezTo>
                          <a:pt x="6462823" y="15891"/>
                          <a:pt x="7783724" y="1856437"/>
                          <a:pt x="8229600" y="4114800"/>
                        </a:cubicBezTo>
                        <a:cubicBezTo>
                          <a:pt x="8143920" y="6471012"/>
                          <a:pt x="6360744" y="8376608"/>
                          <a:pt x="4114800" y="8229600"/>
                        </a:cubicBezTo>
                        <a:cubicBezTo>
                          <a:pt x="1676967" y="8139165"/>
                          <a:pt x="252708" y="6508087"/>
                          <a:pt x="0" y="41148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072F991-BAFF-4929-96BE-140B650AFD8D}"/>
              </a:ext>
            </a:extLst>
          </p:cNvPr>
          <p:cNvCxnSpPr>
            <a:cxnSpLocks/>
          </p:cNvCxnSpPr>
          <p:nvPr/>
        </p:nvCxnSpPr>
        <p:spPr>
          <a:xfrm flipH="1">
            <a:off x="9046029" y="8778240"/>
            <a:ext cx="11856096" cy="0"/>
          </a:xfrm>
          <a:prstGeom prst="line">
            <a:avLst/>
          </a:prstGeom>
          <a:ln w="190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650CD3B-5009-4E43-84B3-AADA7678A61F}"/>
              </a:ext>
            </a:extLst>
          </p:cNvPr>
          <p:cNvCxnSpPr>
            <a:cxnSpLocks/>
          </p:cNvCxnSpPr>
          <p:nvPr/>
        </p:nvCxnSpPr>
        <p:spPr>
          <a:xfrm>
            <a:off x="14965680" y="2617924"/>
            <a:ext cx="0" cy="12469676"/>
          </a:xfrm>
          <a:prstGeom prst="line">
            <a:avLst/>
          </a:prstGeom>
          <a:ln w="190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CA8144D-1770-47E4-86B5-529C073FEBC8}"/>
              </a:ext>
            </a:extLst>
          </p:cNvPr>
          <p:cNvCxnSpPr>
            <a:cxnSpLocks/>
          </p:cNvCxnSpPr>
          <p:nvPr/>
        </p:nvCxnSpPr>
        <p:spPr>
          <a:xfrm flipH="1" flipV="1">
            <a:off x="9834880" y="3634969"/>
            <a:ext cx="10347234" cy="10248289"/>
          </a:xfrm>
          <a:prstGeom prst="line">
            <a:avLst/>
          </a:prstGeom>
          <a:ln w="762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8D9BD02-463E-48D7-BCA2-5E9B02312940}"/>
                  </a:ext>
                </a:extLst>
              </p:cNvPr>
              <p:cNvSpPr txBox="1"/>
              <p:nvPr/>
            </p:nvSpPr>
            <p:spPr>
              <a:xfrm>
                <a:off x="21035007" y="8482453"/>
                <a:ext cx="1824089" cy="116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7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7000" b="0" i="0" smtClean="0">
                              <a:latin typeface="Cambria Math" panose="02040503050406030204" pitchFamily="18" charset="0"/>
                            </a:rPr>
                            <m:t>std</m:t>
                          </m:r>
                        </m:sub>
                      </m:sSub>
                    </m:oMath>
                  </m:oMathPara>
                </a14:m>
                <a:endParaRPr lang="en-US" sz="70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8D9BD02-463E-48D7-BCA2-5E9B023129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35007" y="8482453"/>
                <a:ext cx="1824089" cy="116955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264E474A-E161-4D5D-BD61-2E3E58B3E7A4}"/>
              </a:ext>
            </a:extLst>
          </p:cNvPr>
          <p:cNvSpPr txBox="1"/>
          <p:nvPr/>
        </p:nvSpPr>
        <p:spPr>
          <a:xfrm>
            <a:off x="17456111" y="9868129"/>
            <a:ext cx="215956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dirty="0"/>
              <a:t>+ (ID)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7BCFC72-EED9-4064-992B-5D59863566DE}"/>
              </a:ext>
            </a:extLst>
          </p:cNvPr>
          <p:cNvSpPr txBox="1"/>
          <p:nvPr/>
        </p:nvSpPr>
        <p:spPr>
          <a:xfrm>
            <a:off x="9947093" y="6315605"/>
            <a:ext cx="198644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dirty="0"/>
              <a:t>- (ID)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1E0853F-9FF1-054C-A90F-E39DD8ACAE80}"/>
                  </a:ext>
                </a:extLst>
              </p:cNvPr>
              <p:cNvSpPr txBox="1"/>
              <p:nvPr/>
            </p:nvSpPr>
            <p:spPr>
              <a:xfrm>
                <a:off x="14402920" y="1010279"/>
                <a:ext cx="1885068" cy="116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7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7000" b="0" i="0" smtClean="0">
                              <a:latin typeface="Cambria Math" panose="02040503050406030204" pitchFamily="18" charset="0"/>
                            </a:rPr>
                            <m:t>rob</m:t>
                          </m:r>
                        </m:sub>
                      </m:sSub>
                    </m:oMath>
                  </m:oMathPara>
                </a14:m>
                <a:endParaRPr lang="en-US" sz="7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1E0853F-9FF1-054C-A90F-E39DD8ACAE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2920" y="1010279"/>
                <a:ext cx="1885068" cy="11695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FA7963F-9000-40C2-A65E-B10634BEA41F}"/>
                  </a:ext>
                </a:extLst>
              </p:cNvPr>
              <p:cNvSpPr txBox="1"/>
              <p:nvPr/>
            </p:nvSpPr>
            <p:spPr>
              <a:xfrm>
                <a:off x="20316449" y="13407724"/>
                <a:ext cx="1861856" cy="116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7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7000" b="0" i="0" smtClean="0">
                              <a:latin typeface="Cambria Math" panose="02040503050406030204" pitchFamily="18" charset="0"/>
                            </a:rPr>
                            <m:t>ens</m:t>
                          </m:r>
                        </m:sub>
                      </m:sSub>
                    </m:oMath>
                  </m:oMathPara>
                </a14:m>
                <a:endParaRPr lang="en-US" sz="700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FA7963F-9000-40C2-A65E-B10634BEA4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16449" y="13407724"/>
                <a:ext cx="1861856" cy="116955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7186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B376ECD-1976-403C-A846-90938D86B178}"/>
              </a:ext>
            </a:extLst>
          </p:cNvPr>
          <p:cNvSpPr/>
          <p:nvPr/>
        </p:nvSpPr>
        <p:spPr>
          <a:xfrm>
            <a:off x="13303116" y="6331582"/>
            <a:ext cx="6672798" cy="6672798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8229600"/>
                      <a:gd name="connsiteY0" fmla="*/ 4114800 h 8229600"/>
                      <a:gd name="connsiteX1" fmla="*/ 4114800 w 8229600"/>
                      <a:gd name="connsiteY1" fmla="*/ 0 h 8229600"/>
                      <a:gd name="connsiteX2" fmla="*/ 8229600 w 8229600"/>
                      <a:gd name="connsiteY2" fmla="*/ 4114800 h 8229600"/>
                      <a:gd name="connsiteX3" fmla="*/ 4114800 w 8229600"/>
                      <a:gd name="connsiteY3" fmla="*/ 8229600 h 8229600"/>
                      <a:gd name="connsiteX4" fmla="*/ 0 w 8229600"/>
                      <a:gd name="connsiteY4" fmla="*/ 4114800 h 8229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229600" h="8229600" fill="none" extrusionOk="0">
                        <a:moveTo>
                          <a:pt x="0" y="4114800"/>
                        </a:moveTo>
                        <a:cubicBezTo>
                          <a:pt x="82353" y="1852028"/>
                          <a:pt x="1927516" y="-175458"/>
                          <a:pt x="4114800" y="0"/>
                        </a:cubicBezTo>
                        <a:cubicBezTo>
                          <a:pt x="5973029" y="-63446"/>
                          <a:pt x="8143903" y="1922942"/>
                          <a:pt x="8229600" y="4114800"/>
                        </a:cubicBezTo>
                        <a:cubicBezTo>
                          <a:pt x="8218999" y="6286247"/>
                          <a:pt x="6279354" y="8379672"/>
                          <a:pt x="4114800" y="8229600"/>
                        </a:cubicBezTo>
                        <a:cubicBezTo>
                          <a:pt x="1891654" y="8257253"/>
                          <a:pt x="84028" y="6407544"/>
                          <a:pt x="0" y="4114800"/>
                        </a:cubicBezTo>
                        <a:close/>
                      </a:path>
                      <a:path w="8229600" h="8229600" stroke="0" extrusionOk="0">
                        <a:moveTo>
                          <a:pt x="0" y="4114800"/>
                        </a:moveTo>
                        <a:cubicBezTo>
                          <a:pt x="-194717" y="1722153"/>
                          <a:pt x="1633014" y="78533"/>
                          <a:pt x="4114800" y="0"/>
                        </a:cubicBezTo>
                        <a:cubicBezTo>
                          <a:pt x="6462823" y="15891"/>
                          <a:pt x="7783724" y="1856437"/>
                          <a:pt x="8229600" y="4114800"/>
                        </a:cubicBezTo>
                        <a:cubicBezTo>
                          <a:pt x="8143920" y="6471012"/>
                          <a:pt x="6360744" y="8376608"/>
                          <a:pt x="4114800" y="8229600"/>
                        </a:cubicBezTo>
                        <a:cubicBezTo>
                          <a:pt x="1676967" y="8139165"/>
                          <a:pt x="252708" y="6508087"/>
                          <a:pt x="0" y="41148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D42B124-433E-4375-8BA3-8C5C9E0CA289}"/>
              </a:ext>
            </a:extLst>
          </p:cNvPr>
          <p:cNvSpPr/>
          <p:nvPr/>
        </p:nvSpPr>
        <p:spPr>
          <a:xfrm>
            <a:off x="9645486" y="4089674"/>
            <a:ext cx="6672798" cy="6672798"/>
          </a:xfrm>
          <a:prstGeom prst="ellips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072F991-BAFF-4929-96BE-140B650AFD8D}"/>
              </a:ext>
            </a:extLst>
          </p:cNvPr>
          <p:cNvCxnSpPr>
            <a:cxnSpLocks/>
          </p:cNvCxnSpPr>
          <p:nvPr/>
        </p:nvCxnSpPr>
        <p:spPr>
          <a:xfrm flipH="1">
            <a:off x="9046029" y="8778240"/>
            <a:ext cx="11856096" cy="0"/>
          </a:xfrm>
          <a:prstGeom prst="line">
            <a:avLst/>
          </a:prstGeom>
          <a:ln w="190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650CD3B-5009-4E43-84B3-AADA7678A61F}"/>
              </a:ext>
            </a:extLst>
          </p:cNvPr>
          <p:cNvCxnSpPr>
            <a:cxnSpLocks/>
          </p:cNvCxnSpPr>
          <p:nvPr/>
        </p:nvCxnSpPr>
        <p:spPr>
          <a:xfrm>
            <a:off x="14965680" y="2617924"/>
            <a:ext cx="0" cy="12469676"/>
          </a:xfrm>
          <a:prstGeom prst="line">
            <a:avLst/>
          </a:prstGeom>
          <a:ln w="190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8D9BD02-463E-48D7-BCA2-5E9B02312940}"/>
                  </a:ext>
                </a:extLst>
              </p:cNvPr>
              <p:cNvSpPr txBox="1"/>
              <p:nvPr/>
            </p:nvSpPr>
            <p:spPr>
              <a:xfrm>
                <a:off x="21035007" y="8482453"/>
                <a:ext cx="1824089" cy="116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7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7000" b="0" i="0" smtClean="0">
                              <a:latin typeface="Cambria Math" panose="02040503050406030204" pitchFamily="18" charset="0"/>
                            </a:rPr>
                            <m:t>std</m:t>
                          </m:r>
                        </m:sub>
                      </m:sSub>
                    </m:oMath>
                  </m:oMathPara>
                </a14:m>
                <a:endParaRPr lang="en-US" sz="70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8D9BD02-463E-48D7-BCA2-5E9B023129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35007" y="8482453"/>
                <a:ext cx="1824089" cy="1169551"/>
              </a:xfrm>
              <a:prstGeom prst="rect">
                <a:avLst/>
              </a:prstGeom>
              <a:blipFill>
                <a:blip r:embed="rId2"/>
                <a:stretch>
                  <a:fillRect l="-9655" b="-26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264E474A-E161-4D5D-BD61-2E3E58B3E7A4}"/>
              </a:ext>
            </a:extLst>
          </p:cNvPr>
          <p:cNvSpPr txBox="1"/>
          <p:nvPr/>
        </p:nvSpPr>
        <p:spPr>
          <a:xfrm>
            <a:off x="16837610" y="9116559"/>
            <a:ext cx="312297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dirty="0"/>
              <a:t>+ (OOD)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7BCFC72-EED9-4064-992B-5D59863566DE}"/>
              </a:ext>
            </a:extLst>
          </p:cNvPr>
          <p:cNvSpPr txBox="1"/>
          <p:nvPr/>
        </p:nvSpPr>
        <p:spPr>
          <a:xfrm>
            <a:off x="9740328" y="6712998"/>
            <a:ext cx="294984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dirty="0"/>
              <a:t>- (OOD)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1E0853F-9FF1-054C-A90F-E39DD8ACAE80}"/>
                  </a:ext>
                </a:extLst>
              </p:cNvPr>
              <p:cNvSpPr txBox="1"/>
              <p:nvPr/>
            </p:nvSpPr>
            <p:spPr>
              <a:xfrm>
                <a:off x="14402920" y="1010279"/>
                <a:ext cx="1885068" cy="116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7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7000" b="0" i="0" smtClean="0">
                              <a:latin typeface="Cambria Math" panose="02040503050406030204" pitchFamily="18" charset="0"/>
                            </a:rPr>
                            <m:t>rob</m:t>
                          </m:r>
                        </m:sub>
                      </m:sSub>
                    </m:oMath>
                  </m:oMathPara>
                </a14:m>
                <a:endParaRPr lang="en-US" sz="7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1E0853F-9FF1-054C-A90F-E39DD8ACAE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2920" y="1010279"/>
                <a:ext cx="1885068" cy="1169551"/>
              </a:xfrm>
              <a:prstGeom prst="rect">
                <a:avLst/>
              </a:prstGeom>
              <a:blipFill>
                <a:blip r:embed="rId3"/>
                <a:stretch>
                  <a:fillRect l="-11409" b="-26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3D81661-7023-234A-BB39-D3C04D2B90E4}"/>
              </a:ext>
            </a:extLst>
          </p:cNvPr>
          <p:cNvCxnSpPr>
            <a:cxnSpLocks/>
          </p:cNvCxnSpPr>
          <p:nvPr/>
        </p:nvCxnSpPr>
        <p:spPr>
          <a:xfrm flipH="1" flipV="1">
            <a:off x="10460339" y="4278086"/>
            <a:ext cx="9721775" cy="9605172"/>
          </a:xfrm>
          <a:prstGeom prst="line">
            <a:avLst/>
          </a:prstGeom>
          <a:ln w="762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89CCD80-D526-5446-9C62-2582BD135247}"/>
                  </a:ext>
                </a:extLst>
              </p:cNvPr>
              <p:cNvSpPr txBox="1"/>
              <p:nvPr/>
            </p:nvSpPr>
            <p:spPr>
              <a:xfrm>
                <a:off x="9775022" y="2819547"/>
                <a:ext cx="1861856" cy="116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7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7000" b="0" i="0" smtClean="0">
                              <a:latin typeface="Cambria Math" panose="02040503050406030204" pitchFamily="18" charset="0"/>
                            </a:rPr>
                            <m:t>ens</m:t>
                          </m:r>
                        </m:sub>
                      </m:sSub>
                    </m:oMath>
                  </m:oMathPara>
                </a14:m>
                <a:endParaRPr lang="en-US" sz="70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89CCD80-D526-5446-9C62-2582BD1352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75022" y="2819547"/>
                <a:ext cx="1861856" cy="1169551"/>
              </a:xfrm>
              <a:prstGeom prst="rect">
                <a:avLst/>
              </a:prstGeom>
              <a:blipFill>
                <a:blip r:embed="rId4"/>
                <a:stretch>
                  <a:fillRect l="-10135" b="-27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Freeform 20">
            <a:extLst>
              <a:ext uri="{FF2B5EF4-FFF2-40B4-BE49-F238E27FC236}">
                <a16:creationId xmlns:a16="http://schemas.microsoft.com/office/drawing/2014/main" id="{5502A680-CE53-BE46-8F4A-1E3A011BBBB4}"/>
              </a:ext>
            </a:extLst>
          </p:cNvPr>
          <p:cNvSpPr/>
          <p:nvPr/>
        </p:nvSpPr>
        <p:spPr>
          <a:xfrm>
            <a:off x="11024459" y="4089674"/>
            <a:ext cx="5257438" cy="5246648"/>
          </a:xfrm>
          <a:custGeom>
            <a:avLst/>
            <a:gdLst>
              <a:gd name="connsiteX0" fmla="*/ 1921039 w 5257438"/>
              <a:gd name="connsiteY0" fmla="*/ 0 h 5246648"/>
              <a:gd name="connsiteX1" fmla="*/ 5257438 w 5257438"/>
              <a:gd name="connsiteY1" fmla="*/ 3336399 h 5246648"/>
              <a:gd name="connsiteX2" fmla="*/ 4687634 w 5257438"/>
              <a:gd name="connsiteY2" fmla="*/ 5201811 h 5246648"/>
              <a:gd name="connsiteX3" fmla="*/ 4654106 w 5257438"/>
              <a:gd name="connsiteY3" fmla="*/ 5246648 h 5246648"/>
              <a:gd name="connsiteX4" fmla="*/ 0 w 5257438"/>
              <a:gd name="connsiteY4" fmla="*/ 611402 h 5246648"/>
              <a:gd name="connsiteX5" fmla="*/ 55627 w 5257438"/>
              <a:gd name="connsiteY5" fmla="*/ 569805 h 5246648"/>
              <a:gd name="connsiteX6" fmla="*/ 1921039 w 5257438"/>
              <a:gd name="connsiteY6" fmla="*/ 0 h 5246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57438" h="5246648">
                <a:moveTo>
                  <a:pt x="1921039" y="0"/>
                </a:moveTo>
                <a:cubicBezTo>
                  <a:pt x="3763681" y="0"/>
                  <a:pt x="5257438" y="1493757"/>
                  <a:pt x="5257438" y="3336399"/>
                </a:cubicBezTo>
                <a:cubicBezTo>
                  <a:pt x="5257438" y="4027390"/>
                  <a:pt x="5047379" y="4669319"/>
                  <a:pt x="4687634" y="5201811"/>
                </a:cubicBezTo>
                <a:lnTo>
                  <a:pt x="4654106" y="5246648"/>
                </a:lnTo>
                <a:lnTo>
                  <a:pt x="0" y="611402"/>
                </a:lnTo>
                <a:lnTo>
                  <a:pt x="55627" y="569805"/>
                </a:lnTo>
                <a:cubicBezTo>
                  <a:pt x="588120" y="210060"/>
                  <a:pt x="1230049" y="0"/>
                  <a:pt x="1921039" y="0"/>
                </a:cubicBezTo>
                <a:close/>
              </a:path>
            </a:pathLst>
          </a:custGeom>
          <a:pattFill prst="wdUpDiag">
            <a:fgClr>
              <a:schemeClr val="tx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3F6F3C6C-A7C5-904E-A5D0-B50E8AF0B0A0}"/>
              </a:ext>
            </a:extLst>
          </p:cNvPr>
          <p:cNvSpPr/>
          <p:nvPr/>
        </p:nvSpPr>
        <p:spPr>
          <a:xfrm>
            <a:off x="13344985" y="7702217"/>
            <a:ext cx="5262816" cy="5254666"/>
          </a:xfrm>
          <a:custGeom>
            <a:avLst/>
            <a:gdLst>
              <a:gd name="connsiteX0" fmla="*/ 609328 w 5262816"/>
              <a:gd name="connsiteY0" fmla="*/ 0 h 5254666"/>
              <a:gd name="connsiteX1" fmla="*/ 5262816 w 5262816"/>
              <a:gd name="connsiteY1" fmla="*/ 4639242 h 5254666"/>
              <a:gd name="connsiteX2" fmla="*/ 5201812 w 5262816"/>
              <a:gd name="connsiteY2" fmla="*/ 4684861 h 5254666"/>
              <a:gd name="connsiteX3" fmla="*/ 3336400 w 5262816"/>
              <a:gd name="connsiteY3" fmla="*/ 5254666 h 5254666"/>
              <a:gd name="connsiteX4" fmla="*/ 0 w 5262816"/>
              <a:gd name="connsiteY4" fmla="*/ 1918267 h 5254666"/>
              <a:gd name="connsiteX5" fmla="*/ 569804 w 5262816"/>
              <a:gd name="connsiteY5" fmla="*/ 52855 h 525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62816" h="5254666">
                <a:moveTo>
                  <a:pt x="609328" y="0"/>
                </a:moveTo>
                <a:lnTo>
                  <a:pt x="5262816" y="4639242"/>
                </a:lnTo>
                <a:lnTo>
                  <a:pt x="5201812" y="4684861"/>
                </a:lnTo>
                <a:cubicBezTo>
                  <a:pt x="4669318" y="5044606"/>
                  <a:pt x="4027390" y="5254666"/>
                  <a:pt x="3336400" y="5254666"/>
                </a:cubicBezTo>
                <a:cubicBezTo>
                  <a:pt x="1493756" y="5254666"/>
                  <a:pt x="0" y="3760909"/>
                  <a:pt x="0" y="1918267"/>
                </a:cubicBezTo>
                <a:cubicBezTo>
                  <a:pt x="0" y="1227276"/>
                  <a:pt x="210060" y="585348"/>
                  <a:pt x="569804" y="52855"/>
                </a:cubicBezTo>
                <a:close/>
              </a:path>
            </a:pathLst>
          </a:custGeom>
          <a:pattFill prst="wdDnDiag">
            <a:fgClr>
              <a:srgbClr val="000000"/>
            </a:fgClr>
            <a:bgClr>
              <a:schemeClr val="bg1"/>
            </a:bgClr>
          </a:pattFill>
          <a:ln>
            <a:noFill/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8229600"/>
                      <a:gd name="connsiteY0" fmla="*/ 4114800 h 8229600"/>
                      <a:gd name="connsiteX1" fmla="*/ 4114800 w 8229600"/>
                      <a:gd name="connsiteY1" fmla="*/ 0 h 8229600"/>
                      <a:gd name="connsiteX2" fmla="*/ 8229600 w 8229600"/>
                      <a:gd name="connsiteY2" fmla="*/ 4114800 h 8229600"/>
                      <a:gd name="connsiteX3" fmla="*/ 4114800 w 8229600"/>
                      <a:gd name="connsiteY3" fmla="*/ 8229600 h 8229600"/>
                      <a:gd name="connsiteX4" fmla="*/ 0 w 8229600"/>
                      <a:gd name="connsiteY4" fmla="*/ 4114800 h 8229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229600" h="8229600" fill="none" extrusionOk="0">
                        <a:moveTo>
                          <a:pt x="0" y="4114800"/>
                        </a:moveTo>
                        <a:cubicBezTo>
                          <a:pt x="82353" y="1852028"/>
                          <a:pt x="1927516" y="-175458"/>
                          <a:pt x="4114800" y="0"/>
                        </a:cubicBezTo>
                        <a:cubicBezTo>
                          <a:pt x="5973029" y="-63446"/>
                          <a:pt x="8143903" y="1922942"/>
                          <a:pt x="8229600" y="4114800"/>
                        </a:cubicBezTo>
                        <a:cubicBezTo>
                          <a:pt x="8218999" y="6286247"/>
                          <a:pt x="6279354" y="8379672"/>
                          <a:pt x="4114800" y="8229600"/>
                        </a:cubicBezTo>
                        <a:cubicBezTo>
                          <a:pt x="1891654" y="8257253"/>
                          <a:pt x="84028" y="6407544"/>
                          <a:pt x="0" y="4114800"/>
                        </a:cubicBezTo>
                        <a:close/>
                      </a:path>
                      <a:path w="8229600" h="8229600" stroke="0" extrusionOk="0">
                        <a:moveTo>
                          <a:pt x="0" y="4114800"/>
                        </a:moveTo>
                        <a:cubicBezTo>
                          <a:pt x="-194717" y="1722153"/>
                          <a:pt x="1633014" y="78533"/>
                          <a:pt x="4114800" y="0"/>
                        </a:cubicBezTo>
                        <a:cubicBezTo>
                          <a:pt x="6462823" y="15891"/>
                          <a:pt x="7783724" y="1856437"/>
                          <a:pt x="8229600" y="4114800"/>
                        </a:cubicBezTo>
                        <a:cubicBezTo>
                          <a:pt x="8143920" y="6471012"/>
                          <a:pt x="6360744" y="8376608"/>
                          <a:pt x="4114800" y="8229600"/>
                        </a:cubicBezTo>
                        <a:cubicBezTo>
                          <a:pt x="1676967" y="8139165"/>
                          <a:pt x="252708" y="6508087"/>
                          <a:pt x="0" y="41148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6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863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A15C90A1-61D7-9542-BFFE-AD9C700F57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504156"/>
              </p:ext>
            </p:extLst>
          </p:nvPr>
        </p:nvGraphicFramePr>
        <p:xfrm>
          <a:off x="12437835" y="8172424"/>
          <a:ext cx="14073239" cy="3855720"/>
        </p:xfrm>
        <a:graphic>
          <a:graphicData uri="http://schemas.openxmlformats.org/drawingml/2006/table">
            <a:tbl>
              <a:tblPr/>
              <a:tblGrid>
                <a:gridCol w="7940226">
                  <a:extLst>
                    <a:ext uri="{9D8B030D-6E8A-4147-A177-3AD203B41FA5}">
                      <a16:colId xmlns:a16="http://schemas.microsoft.com/office/drawing/2014/main" val="1588955278"/>
                    </a:ext>
                  </a:extLst>
                </a:gridCol>
                <a:gridCol w="3076304">
                  <a:extLst>
                    <a:ext uri="{9D8B030D-6E8A-4147-A177-3AD203B41FA5}">
                      <a16:colId xmlns:a16="http://schemas.microsoft.com/office/drawing/2014/main" val="3620071993"/>
                    </a:ext>
                  </a:extLst>
                </a:gridCol>
                <a:gridCol w="3056709">
                  <a:extLst>
                    <a:ext uri="{9D8B030D-6E8A-4147-A177-3AD203B41FA5}">
                      <a16:colId xmlns:a16="http://schemas.microsoft.com/office/drawing/2014/main" val="219856113"/>
                    </a:ext>
                  </a:extLst>
                </a:gridCol>
              </a:tblGrid>
              <a:tr h="900482">
                <a:tc>
                  <a:txBody>
                    <a:bodyPr/>
                    <a:lstStyle/>
                    <a:p>
                      <a:pPr fontAlgn="t"/>
                      <a:br>
                        <a:rPr lang="en-US" sz="4100" dirty="0">
                          <a:effectLst/>
                        </a:rPr>
                      </a:br>
                      <a:endParaRPr lang="en-US" sz="41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ID accuracy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OOD accuracy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16808514"/>
                  </a:ext>
                </a:extLst>
              </a:tr>
              <a:tr h="76581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Standard Model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88.7%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65.2%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72200"/>
                  </a:ext>
                </a:extLst>
              </a:tr>
              <a:tr h="76581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Robust Model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86.8%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4CC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72.3%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9DA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0768598"/>
                  </a:ext>
                </a:extLst>
              </a:tr>
              <a:tr h="76581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ID calibrated ensemble (Std. + Rob.)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90.3%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74.5%</a:t>
                      </a:r>
                      <a:endParaRPr lang="en-US" sz="3200" dirty="0">
                        <a:effectLst/>
                      </a:endParaRPr>
                    </a:p>
                  </a:txBody>
                  <a:tcPr marL="142875" marR="142875" marT="142875" marB="14287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4C2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058989"/>
                  </a:ext>
                </a:extLst>
              </a:tr>
            </a:tbl>
          </a:graphicData>
        </a:graphic>
      </p:graphicFrame>
      <p:sp>
        <p:nvSpPr>
          <p:cNvPr id="34" name="Rectangle 1">
            <a:extLst>
              <a:ext uri="{FF2B5EF4-FFF2-40B4-BE49-F238E27FC236}">
                <a16:creationId xmlns:a16="http://schemas.microsoft.com/office/drawing/2014/main" id="{EB32E507-552D-2D44-BDD3-9FCD763FE5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16002" y="5714062"/>
            <a:ext cx="415563" cy="1454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205740" tIns="102870" rIns="205740" bIns="102870" numCol="1" anchor="ctr" anchorCtr="0" compatLnSpc="1">
            <a:prstTxWarp prst="textNoShape">
              <a:avLst/>
            </a:prstTxWarp>
            <a:spAutoFit/>
          </a:bodyPr>
          <a:lstStyle/>
          <a:p>
            <a:pPr defTabSz="2057400" eaLnBrk="0" fontAlgn="base" hangingPunct="0">
              <a:spcBef>
                <a:spcPct val="0"/>
              </a:spcBef>
              <a:spcAft>
                <a:spcPct val="0"/>
              </a:spcAft>
            </a:pPr>
            <a:br>
              <a:rPr lang="en-US" altLang="en-US" sz="4050">
                <a:latin typeface="Arial" panose="020B0604020202020204" pitchFamily="34" charset="0"/>
              </a:rPr>
            </a:br>
            <a:endParaRPr lang="en-US" altLang="en-US" sz="4050">
              <a:latin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FC82992-E53D-4CBC-913D-A5B8CE5A588E}"/>
              </a:ext>
            </a:extLst>
          </p:cNvPr>
          <p:cNvGrpSpPr/>
          <p:nvPr/>
        </p:nvGrpSpPr>
        <p:grpSpPr>
          <a:xfrm>
            <a:off x="2255520" y="6888479"/>
            <a:ext cx="8578736" cy="6295178"/>
            <a:chOff x="1079269" y="5926835"/>
            <a:chExt cx="9412567" cy="6950314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01F8A6D-9E25-DA46-B16F-48711F8D77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18467" y="7158726"/>
              <a:ext cx="0" cy="4366971"/>
            </a:xfrm>
            <a:prstGeom prst="line">
              <a:avLst/>
            </a:prstGeom>
            <a:ln w="38100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4E632E0-7865-F040-B561-F3C9BABCD695}"/>
                </a:ext>
              </a:extLst>
            </p:cNvPr>
            <p:cNvCxnSpPr>
              <a:cxnSpLocks/>
            </p:cNvCxnSpPr>
            <p:nvPr/>
          </p:nvCxnSpPr>
          <p:spPr>
            <a:xfrm>
              <a:off x="1856627" y="8471141"/>
              <a:ext cx="5628392" cy="0"/>
            </a:xfrm>
            <a:prstGeom prst="line">
              <a:avLst/>
            </a:prstGeom>
            <a:ln w="38100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A65D0AC5-B4A9-DB4F-8355-0CC25BF679E7}"/>
                </a:ext>
              </a:extLst>
            </p:cNvPr>
            <p:cNvCxnSpPr>
              <a:cxnSpLocks/>
            </p:cNvCxnSpPr>
            <p:nvPr/>
          </p:nvCxnSpPr>
          <p:spPr>
            <a:xfrm>
              <a:off x="1859846" y="11525697"/>
              <a:ext cx="5625171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6408AE68-E049-7A45-B0E5-7D67746565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58235" y="7200461"/>
              <a:ext cx="0" cy="434483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Multiply 9">
              <a:extLst>
                <a:ext uri="{FF2B5EF4-FFF2-40B4-BE49-F238E27FC236}">
                  <a16:creationId xmlns:a16="http://schemas.microsoft.com/office/drawing/2014/main" id="{679A09D5-5909-364A-8A0F-A2B606206DB8}"/>
                </a:ext>
              </a:extLst>
            </p:cNvPr>
            <p:cNvSpPr/>
            <p:nvPr/>
          </p:nvSpPr>
          <p:spPr>
            <a:xfrm>
              <a:off x="6048836" y="10021918"/>
              <a:ext cx="531593" cy="531593"/>
            </a:xfrm>
            <a:prstGeom prst="mathMultiply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11" name="Multiply 10">
              <a:extLst>
                <a:ext uri="{FF2B5EF4-FFF2-40B4-BE49-F238E27FC236}">
                  <a16:creationId xmlns:a16="http://schemas.microsoft.com/office/drawing/2014/main" id="{59F80FD2-3DD6-D84D-AC9D-E34E3D23DBB8}"/>
                </a:ext>
              </a:extLst>
            </p:cNvPr>
            <p:cNvSpPr/>
            <p:nvPr/>
          </p:nvSpPr>
          <p:spPr>
            <a:xfrm>
              <a:off x="5001691" y="8194983"/>
              <a:ext cx="531593" cy="531593"/>
            </a:xfrm>
            <a:prstGeom prst="mathMultiply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732ECA1-1581-B246-A07B-2A282BD75F40}"/>
                </a:ext>
              </a:extLst>
            </p:cNvPr>
            <p:cNvSpPr/>
            <p:nvPr/>
          </p:nvSpPr>
          <p:spPr>
            <a:xfrm>
              <a:off x="6924742" y="7625249"/>
              <a:ext cx="472805" cy="472805"/>
            </a:xfrm>
            <a:prstGeom prst="ellipse">
              <a:avLst/>
            </a:prstGeom>
            <a:solidFill>
              <a:schemeClr val="accent6"/>
            </a:solidFill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475F266-CC69-7143-828E-F97B0629CFCE}"/>
                </a:ext>
              </a:extLst>
            </p:cNvPr>
            <p:cNvSpPr txBox="1"/>
            <p:nvPr/>
          </p:nvSpPr>
          <p:spPr>
            <a:xfrm>
              <a:off x="3088971" y="9995233"/>
              <a:ext cx="3137828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>
                  <a:solidFill>
                    <a:schemeClr val="accent1"/>
                  </a:solidFill>
                </a:rPr>
                <a:t>Standard model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678958F-7C43-7D4C-99AA-5AB295CB15BC}"/>
                </a:ext>
              </a:extLst>
            </p:cNvPr>
            <p:cNvSpPr txBox="1"/>
            <p:nvPr/>
          </p:nvSpPr>
          <p:spPr>
            <a:xfrm>
              <a:off x="3080599" y="8670776"/>
              <a:ext cx="3137828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>
                  <a:solidFill>
                    <a:schemeClr val="accent4"/>
                  </a:solidFill>
                </a:rPr>
                <a:t>Robust model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4A80C32-21B7-964A-9397-9AB1EF6A9D63}"/>
                </a:ext>
              </a:extLst>
            </p:cNvPr>
            <p:cNvSpPr txBox="1"/>
            <p:nvPr/>
          </p:nvSpPr>
          <p:spPr>
            <a:xfrm>
              <a:off x="7682596" y="7277772"/>
              <a:ext cx="2809240" cy="11723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b="1" dirty="0">
                  <a:solidFill>
                    <a:schemeClr val="accent6"/>
                  </a:solidFill>
                </a:rPr>
                <a:t>ID calibrated</a:t>
              </a:r>
            </a:p>
            <a:p>
              <a:r>
                <a:rPr lang="en-US" sz="3150" b="1" dirty="0">
                  <a:solidFill>
                    <a:schemeClr val="accent6"/>
                  </a:solidFill>
                </a:rPr>
                <a:t>ensemble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0916D4D-476E-6241-A7A8-3B1F749AA806}"/>
                </a:ext>
              </a:extLst>
            </p:cNvPr>
            <p:cNvSpPr txBox="1"/>
            <p:nvPr/>
          </p:nvSpPr>
          <p:spPr>
            <a:xfrm>
              <a:off x="3091871" y="11543316"/>
              <a:ext cx="5035733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/>
                <a:t>ID accuracy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C96ACB2-FD38-D84B-A1F3-26D82F4CDFB5}"/>
                </a:ext>
              </a:extLst>
            </p:cNvPr>
            <p:cNvSpPr txBox="1"/>
            <p:nvPr/>
          </p:nvSpPr>
          <p:spPr>
            <a:xfrm rot="16200000">
              <a:off x="-1150057" y="8156161"/>
              <a:ext cx="5035733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/>
                <a:t>OOD accuracy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6986F0F1-5C5A-034E-A65E-110BE7CED050}"/>
                </a:ext>
              </a:extLst>
            </p:cNvPr>
            <p:cNvSpPr txBox="1"/>
            <p:nvPr/>
          </p:nvSpPr>
          <p:spPr>
            <a:xfrm>
              <a:off x="1493266" y="12240011"/>
              <a:ext cx="8709660" cy="6371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/>
                <a:t>(a) Plot of performance of different methods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E0175A9-1283-C54D-91C7-4585D8EB5606}"/>
              </a:ext>
            </a:extLst>
          </p:cNvPr>
          <p:cNvSpPr txBox="1"/>
          <p:nvPr/>
        </p:nvSpPr>
        <p:spPr>
          <a:xfrm>
            <a:off x="12760960" y="12552173"/>
            <a:ext cx="1375011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150" dirty="0"/>
              <a:t>(b) Performance of different methods averaged over 11 natural distribution shifts</a:t>
            </a:r>
          </a:p>
        </p:txBody>
      </p:sp>
    </p:spTree>
    <p:extLst>
      <p:ext uri="{BB962C8B-B14F-4D97-AF65-F5344CB8AC3E}">
        <p14:creationId xmlns:p14="http://schemas.microsoft.com/office/powerpoint/2010/main" val="788231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21488-CD6C-42EF-AECA-448D38A5A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B3C7C-E23E-4938-9069-23A895AC71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F2D8B2B-32C1-4507-891A-177E4A1B4652}"/>
              </a:ext>
            </a:extLst>
          </p:cNvPr>
          <p:cNvGrpSpPr/>
          <p:nvPr/>
        </p:nvGrpSpPr>
        <p:grpSpPr>
          <a:xfrm>
            <a:off x="5848096" y="6814215"/>
            <a:ext cx="7048335" cy="6238431"/>
            <a:chOff x="1079269" y="5926835"/>
            <a:chExt cx="7048335" cy="6238431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3B6A4CA-955C-413B-B22D-87D0FB5588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01798" y="7443820"/>
              <a:ext cx="0" cy="4081878"/>
            </a:xfrm>
            <a:prstGeom prst="line">
              <a:avLst/>
            </a:prstGeom>
            <a:ln w="38100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38BFA1CF-C532-4733-9C4C-C7DD4F4A050D}"/>
                </a:ext>
              </a:extLst>
            </p:cNvPr>
            <p:cNvCxnSpPr>
              <a:cxnSpLocks/>
            </p:cNvCxnSpPr>
            <p:nvPr/>
          </p:nvCxnSpPr>
          <p:spPr>
            <a:xfrm>
              <a:off x="1856627" y="8603567"/>
              <a:ext cx="5628392" cy="0"/>
            </a:xfrm>
            <a:prstGeom prst="line">
              <a:avLst/>
            </a:prstGeom>
            <a:ln w="38100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A90EA5CD-5FEF-4E7F-9D45-96C5F7EE7DFB}"/>
                </a:ext>
              </a:extLst>
            </p:cNvPr>
            <p:cNvCxnSpPr>
              <a:cxnSpLocks/>
            </p:cNvCxnSpPr>
            <p:nvPr/>
          </p:nvCxnSpPr>
          <p:spPr>
            <a:xfrm>
              <a:off x="1859846" y="11525697"/>
              <a:ext cx="5625171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7FF4B29D-2FBB-4646-9408-3780308A94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58235" y="7200461"/>
              <a:ext cx="0" cy="434483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Multiply 9">
              <a:extLst>
                <a:ext uri="{FF2B5EF4-FFF2-40B4-BE49-F238E27FC236}">
                  <a16:creationId xmlns:a16="http://schemas.microsoft.com/office/drawing/2014/main" id="{93BB8C02-B666-420D-B1F5-AD92FDFA6C93}"/>
                </a:ext>
              </a:extLst>
            </p:cNvPr>
            <p:cNvSpPr/>
            <p:nvPr/>
          </p:nvSpPr>
          <p:spPr>
            <a:xfrm>
              <a:off x="5848096" y="10120003"/>
              <a:ext cx="531593" cy="531593"/>
            </a:xfrm>
            <a:prstGeom prst="mathMultiply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11" name="Multiply 10">
              <a:extLst>
                <a:ext uri="{FF2B5EF4-FFF2-40B4-BE49-F238E27FC236}">
                  <a16:creationId xmlns:a16="http://schemas.microsoft.com/office/drawing/2014/main" id="{06BEF81D-FF02-4D1A-A67C-D82A618407EF}"/>
                </a:ext>
              </a:extLst>
            </p:cNvPr>
            <p:cNvSpPr/>
            <p:nvPr/>
          </p:nvSpPr>
          <p:spPr>
            <a:xfrm>
              <a:off x="2409295" y="8327128"/>
              <a:ext cx="531593" cy="531593"/>
            </a:xfrm>
            <a:prstGeom prst="mathMultiply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E6F0C71-7587-4173-9031-B39F66720052}"/>
                </a:ext>
              </a:extLst>
            </p:cNvPr>
            <p:cNvSpPr txBox="1"/>
            <p:nvPr/>
          </p:nvSpPr>
          <p:spPr>
            <a:xfrm>
              <a:off x="3046915" y="10052437"/>
              <a:ext cx="3137828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>
                  <a:solidFill>
                    <a:schemeClr val="accent1"/>
                  </a:solidFill>
                </a:rPr>
                <a:t>Standard model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6A77761-A9D7-40A9-BCA6-5C2D7A9B98F9}"/>
                </a:ext>
              </a:extLst>
            </p:cNvPr>
            <p:cNvSpPr txBox="1"/>
            <p:nvPr/>
          </p:nvSpPr>
          <p:spPr>
            <a:xfrm>
              <a:off x="1828171" y="8671469"/>
              <a:ext cx="3137828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>
                  <a:solidFill>
                    <a:schemeClr val="accent4"/>
                  </a:solidFill>
                </a:rPr>
                <a:t>Robust model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F5E17CA-6DE4-46A4-9F3C-4828C38C4754}"/>
                </a:ext>
              </a:extLst>
            </p:cNvPr>
            <p:cNvSpPr txBox="1"/>
            <p:nvPr/>
          </p:nvSpPr>
          <p:spPr>
            <a:xfrm>
              <a:off x="3091871" y="11588185"/>
              <a:ext cx="5035733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/>
                <a:t>ID accuracy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1C74FB2-91F2-4722-9CD9-987945F90FE4}"/>
                </a:ext>
              </a:extLst>
            </p:cNvPr>
            <p:cNvSpPr txBox="1"/>
            <p:nvPr/>
          </p:nvSpPr>
          <p:spPr>
            <a:xfrm rot="16200000">
              <a:off x="-1150057" y="8156161"/>
              <a:ext cx="5035733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/>
                <a:t>OOD accuracy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9304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21488-CD6C-42EF-AECA-448D38A5A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0F5EE88-1212-41E7-9311-3FE8F3E844F9}"/>
              </a:ext>
            </a:extLst>
          </p:cNvPr>
          <p:cNvGrpSpPr/>
          <p:nvPr/>
        </p:nvGrpSpPr>
        <p:grpSpPr>
          <a:xfrm>
            <a:off x="1079269" y="5926835"/>
            <a:ext cx="9986966" cy="6238431"/>
            <a:chOff x="1079269" y="5926835"/>
            <a:chExt cx="9986966" cy="6238431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EF75E06-9C6F-492B-80EC-FDE79C85DE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26918" y="7158726"/>
              <a:ext cx="0" cy="4366971"/>
            </a:xfrm>
            <a:prstGeom prst="line">
              <a:avLst/>
            </a:prstGeom>
            <a:ln w="38100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5DC7CB18-2AA3-4215-BE64-FD1CE67A56B5}"/>
                </a:ext>
              </a:extLst>
            </p:cNvPr>
            <p:cNvCxnSpPr>
              <a:cxnSpLocks/>
            </p:cNvCxnSpPr>
            <p:nvPr/>
          </p:nvCxnSpPr>
          <p:spPr>
            <a:xfrm>
              <a:off x="1856627" y="8319087"/>
              <a:ext cx="5628392" cy="0"/>
            </a:xfrm>
            <a:prstGeom prst="line">
              <a:avLst/>
            </a:prstGeom>
            <a:ln w="38100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E7EB0014-A54F-4557-BD73-41E910F22015}"/>
                </a:ext>
              </a:extLst>
            </p:cNvPr>
            <p:cNvCxnSpPr>
              <a:cxnSpLocks/>
            </p:cNvCxnSpPr>
            <p:nvPr/>
          </p:nvCxnSpPr>
          <p:spPr>
            <a:xfrm>
              <a:off x="1859846" y="11525697"/>
              <a:ext cx="5625171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681ACC90-B6F0-4A2D-AB21-DCE9F384C90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58235" y="7200461"/>
              <a:ext cx="0" cy="434483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Multiply 9">
              <a:extLst>
                <a:ext uri="{FF2B5EF4-FFF2-40B4-BE49-F238E27FC236}">
                  <a16:creationId xmlns:a16="http://schemas.microsoft.com/office/drawing/2014/main" id="{91131408-9747-47D8-8378-4EFE42DBE8A1}"/>
                </a:ext>
              </a:extLst>
            </p:cNvPr>
            <p:cNvSpPr/>
            <p:nvPr/>
          </p:nvSpPr>
          <p:spPr>
            <a:xfrm>
              <a:off x="5848096" y="10120003"/>
              <a:ext cx="531593" cy="531593"/>
            </a:xfrm>
            <a:prstGeom prst="mathMultiply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48" name="Multiply 10">
              <a:extLst>
                <a:ext uri="{FF2B5EF4-FFF2-40B4-BE49-F238E27FC236}">
                  <a16:creationId xmlns:a16="http://schemas.microsoft.com/office/drawing/2014/main" id="{A6B26D62-FFD6-4E0B-9A38-A016477EAB32}"/>
                </a:ext>
              </a:extLst>
            </p:cNvPr>
            <p:cNvSpPr/>
            <p:nvPr/>
          </p:nvSpPr>
          <p:spPr>
            <a:xfrm>
              <a:off x="2409295" y="8327128"/>
              <a:ext cx="531593" cy="531593"/>
            </a:xfrm>
            <a:prstGeom prst="mathMultiply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0DE934E7-8B0A-41C5-B42B-8902874BD01B}"/>
                </a:ext>
              </a:extLst>
            </p:cNvPr>
            <p:cNvSpPr/>
            <p:nvPr/>
          </p:nvSpPr>
          <p:spPr>
            <a:xfrm>
              <a:off x="6262116" y="9826094"/>
              <a:ext cx="301971" cy="30197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68952BF8-A791-4C3D-BFBA-B4FBECDB9FB3}"/>
                </a:ext>
              </a:extLst>
            </p:cNvPr>
            <p:cNvSpPr/>
            <p:nvPr/>
          </p:nvSpPr>
          <p:spPr>
            <a:xfrm>
              <a:off x="2940887" y="8142731"/>
              <a:ext cx="301971" cy="301971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A288A6F-61EC-4644-A767-5A1008D09302}"/>
                </a:ext>
              </a:extLst>
            </p:cNvPr>
            <p:cNvSpPr/>
            <p:nvPr/>
          </p:nvSpPr>
          <p:spPr>
            <a:xfrm>
              <a:off x="6622770" y="8668019"/>
              <a:ext cx="301971" cy="301971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463D4E4-3C1E-4E89-9815-AC16DA6EEC66}"/>
                </a:ext>
              </a:extLst>
            </p:cNvPr>
            <p:cNvSpPr txBox="1"/>
            <p:nvPr/>
          </p:nvSpPr>
          <p:spPr>
            <a:xfrm>
              <a:off x="3046915" y="10052437"/>
              <a:ext cx="3137828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>
                  <a:solidFill>
                    <a:schemeClr val="accent1"/>
                  </a:solidFill>
                </a:rPr>
                <a:t>Standard model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6FD5B34-E27D-4FD2-9F46-D2F336DCF922}"/>
                </a:ext>
              </a:extLst>
            </p:cNvPr>
            <p:cNvSpPr txBox="1"/>
            <p:nvPr/>
          </p:nvSpPr>
          <p:spPr>
            <a:xfrm>
              <a:off x="6718493" y="9567691"/>
              <a:ext cx="4141493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>
                  <a:solidFill>
                    <a:schemeClr val="accent1"/>
                  </a:solidFill>
                </a:rPr>
                <a:t>Ensemble of standard models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1622441-5F82-4CB3-81AA-82F73975A301}"/>
                </a:ext>
              </a:extLst>
            </p:cNvPr>
            <p:cNvSpPr txBox="1"/>
            <p:nvPr/>
          </p:nvSpPr>
          <p:spPr>
            <a:xfrm>
              <a:off x="1828171" y="8671469"/>
              <a:ext cx="3137828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>
                  <a:solidFill>
                    <a:schemeClr val="accent4"/>
                  </a:solidFill>
                </a:rPr>
                <a:t>Robust model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8CFD78D0-8CE4-49E5-8774-EF1C9CDF6B2B}"/>
                </a:ext>
              </a:extLst>
            </p:cNvPr>
            <p:cNvSpPr txBox="1"/>
            <p:nvPr/>
          </p:nvSpPr>
          <p:spPr>
            <a:xfrm>
              <a:off x="2009509" y="6827686"/>
              <a:ext cx="4141493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>
                  <a:solidFill>
                    <a:schemeClr val="accent4"/>
                  </a:solidFill>
                </a:rPr>
                <a:t>Ensemble of robust models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66FD0C66-5089-4621-B3A5-2F229478D546}"/>
                </a:ext>
              </a:extLst>
            </p:cNvPr>
            <p:cNvSpPr txBox="1"/>
            <p:nvPr/>
          </p:nvSpPr>
          <p:spPr>
            <a:xfrm>
              <a:off x="6924742" y="8327128"/>
              <a:ext cx="4141493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>
                  <a:solidFill>
                    <a:schemeClr val="accent6"/>
                  </a:solidFill>
                </a:rPr>
                <a:t>Ensemble of standard and robust model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F7C15C1-A476-441D-80DD-F71E29E34C81}"/>
                </a:ext>
              </a:extLst>
            </p:cNvPr>
            <p:cNvSpPr txBox="1"/>
            <p:nvPr/>
          </p:nvSpPr>
          <p:spPr>
            <a:xfrm>
              <a:off x="3091871" y="11588185"/>
              <a:ext cx="5035733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/>
                <a:t>ID accuracy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8D28B74-AABF-44B4-A23D-EB87E7135A39}"/>
                </a:ext>
              </a:extLst>
            </p:cNvPr>
            <p:cNvSpPr txBox="1"/>
            <p:nvPr/>
          </p:nvSpPr>
          <p:spPr>
            <a:xfrm rot="16200000">
              <a:off x="-1150057" y="8156161"/>
              <a:ext cx="5035733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/>
                <a:t>OOD accuracy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9046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21488-CD6C-42EF-AECA-448D38A5A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A634996-4D8F-460A-97EF-F3306C83E1BE}"/>
              </a:ext>
            </a:extLst>
          </p:cNvPr>
          <p:cNvGrpSpPr/>
          <p:nvPr/>
        </p:nvGrpSpPr>
        <p:grpSpPr>
          <a:xfrm>
            <a:off x="1079269" y="5926835"/>
            <a:ext cx="11358566" cy="6238431"/>
            <a:chOff x="1079269" y="5926835"/>
            <a:chExt cx="11358566" cy="6238431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AFD3D978-528F-40DB-9572-46A10717EAA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26918" y="7158726"/>
              <a:ext cx="0" cy="4366971"/>
            </a:xfrm>
            <a:prstGeom prst="line">
              <a:avLst/>
            </a:prstGeom>
            <a:ln w="38100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E38737A-C66B-496E-AD47-5BF44F0EDC20}"/>
                </a:ext>
              </a:extLst>
            </p:cNvPr>
            <p:cNvCxnSpPr>
              <a:cxnSpLocks/>
            </p:cNvCxnSpPr>
            <p:nvPr/>
          </p:nvCxnSpPr>
          <p:spPr>
            <a:xfrm>
              <a:off x="1856627" y="8319087"/>
              <a:ext cx="5628392" cy="0"/>
            </a:xfrm>
            <a:prstGeom prst="line">
              <a:avLst/>
            </a:prstGeom>
            <a:ln w="38100">
              <a:solidFill>
                <a:schemeClr val="bg2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8B7DCFED-43F8-4C17-A4A2-48C083B31294}"/>
                </a:ext>
              </a:extLst>
            </p:cNvPr>
            <p:cNvSpPr/>
            <p:nvPr/>
          </p:nvSpPr>
          <p:spPr>
            <a:xfrm>
              <a:off x="6196295" y="9746444"/>
              <a:ext cx="472805" cy="472805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ED5901B4-0796-4567-A5F8-C8B0FA71C8A5}"/>
                </a:ext>
              </a:extLst>
            </p:cNvPr>
            <p:cNvCxnSpPr>
              <a:cxnSpLocks/>
            </p:cNvCxnSpPr>
            <p:nvPr/>
          </p:nvCxnSpPr>
          <p:spPr>
            <a:xfrm>
              <a:off x="1859846" y="11525697"/>
              <a:ext cx="5625171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F2331421-D79D-4C53-A515-79D8AF0661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58235" y="7200461"/>
              <a:ext cx="0" cy="434483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Multiply 9">
              <a:extLst>
                <a:ext uri="{FF2B5EF4-FFF2-40B4-BE49-F238E27FC236}">
                  <a16:creationId xmlns:a16="http://schemas.microsoft.com/office/drawing/2014/main" id="{971C6986-777B-44B4-9F4E-0D9C5812ECAC}"/>
                </a:ext>
              </a:extLst>
            </p:cNvPr>
            <p:cNvSpPr/>
            <p:nvPr/>
          </p:nvSpPr>
          <p:spPr>
            <a:xfrm>
              <a:off x="5848096" y="10120003"/>
              <a:ext cx="531593" cy="531593"/>
            </a:xfrm>
            <a:prstGeom prst="mathMultiply">
              <a:avLst/>
            </a:prstGeom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27" name="Multiply 10">
              <a:extLst>
                <a:ext uri="{FF2B5EF4-FFF2-40B4-BE49-F238E27FC236}">
                  <a16:creationId xmlns:a16="http://schemas.microsoft.com/office/drawing/2014/main" id="{FCCACA56-290F-43D9-892E-6E4F25A3900A}"/>
                </a:ext>
              </a:extLst>
            </p:cNvPr>
            <p:cNvSpPr/>
            <p:nvPr/>
          </p:nvSpPr>
          <p:spPr>
            <a:xfrm>
              <a:off x="2409295" y="8327128"/>
              <a:ext cx="531593" cy="531593"/>
            </a:xfrm>
            <a:prstGeom prst="mathMultiply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5CF83FB-6424-412D-8D81-8067DF5E8544}"/>
                </a:ext>
              </a:extLst>
            </p:cNvPr>
            <p:cNvSpPr/>
            <p:nvPr/>
          </p:nvSpPr>
          <p:spPr>
            <a:xfrm>
              <a:off x="6262116" y="9826094"/>
              <a:ext cx="301971" cy="301971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24836B9-C2E1-4316-8879-DFE3BD59F553}"/>
                </a:ext>
              </a:extLst>
            </p:cNvPr>
            <p:cNvSpPr/>
            <p:nvPr/>
          </p:nvSpPr>
          <p:spPr>
            <a:xfrm>
              <a:off x="2835875" y="8043486"/>
              <a:ext cx="526503" cy="526503"/>
            </a:xfrm>
            <a:prstGeom prst="ellipse">
              <a:avLst/>
            </a:prstGeom>
            <a:solidFill>
              <a:srgbClr val="FFF9BE">
                <a:alpha val="95686"/>
              </a:srgbClr>
            </a:solidFill>
            <a:ln w="381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7157779-3048-44D6-9AA7-A580A6709236}"/>
                </a:ext>
              </a:extLst>
            </p:cNvPr>
            <p:cNvSpPr/>
            <p:nvPr/>
          </p:nvSpPr>
          <p:spPr>
            <a:xfrm>
              <a:off x="2940887" y="8142731"/>
              <a:ext cx="301971" cy="301971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647B084-80EF-4C96-9A5C-E7E5B01B9717}"/>
                </a:ext>
              </a:extLst>
            </p:cNvPr>
            <p:cNvSpPr/>
            <p:nvPr/>
          </p:nvSpPr>
          <p:spPr>
            <a:xfrm>
              <a:off x="6924742" y="7625249"/>
              <a:ext cx="472805" cy="472805"/>
            </a:xfrm>
            <a:prstGeom prst="ellipse">
              <a:avLst/>
            </a:prstGeom>
            <a:solidFill>
              <a:schemeClr val="accent6"/>
            </a:solidFill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8C219AE-AF2C-4086-A952-F591D4A563FC}"/>
                </a:ext>
              </a:extLst>
            </p:cNvPr>
            <p:cNvSpPr/>
            <p:nvPr/>
          </p:nvSpPr>
          <p:spPr>
            <a:xfrm>
              <a:off x="6622770" y="8668019"/>
              <a:ext cx="301971" cy="301971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7776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C69C15E-E9F1-46DC-B16C-351E534B44AF}"/>
                </a:ext>
              </a:extLst>
            </p:cNvPr>
            <p:cNvSpPr txBox="1"/>
            <p:nvPr/>
          </p:nvSpPr>
          <p:spPr>
            <a:xfrm>
              <a:off x="3046915" y="10052437"/>
              <a:ext cx="3137828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>
                  <a:solidFill>
                    <a:schemeClr val="accent1"/>
                  </a:solidFill>
                </a:rPr>
                <a:t>Standard model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4CBBC8E-B835-4BA2-BE9F-31FDD7E5615C}"/>
                </a:ext>
              </a:extLst>
            </p:cNvPr>
            <p:cNvSpPr txBox="1"/>
            <p:nvPr/>
          </p:nvSpPr>
          <p:spPr>
            <a:xfrm>
              <a:off x="6576253" y="9567691"/>
              <a:ext cx="4141493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>
                  <a:solidFill>
                    <a:schemeClr val="accent1"/>
                  </a:solidFill>
                </a:rPr>
                <a:t>(Calibrated) ensemble of standard models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4F85D8E-4FCD-42CD-8DB8-237D02A2A55B}"/>
                </a:ext>
              </a:extLst>
            </p:cNvPr>
            <p:cNvSpPr txBox="1"/>
            <p:nvPr/>
          </p:nvSpPr>
          <p:spPr>
            <a:xfrm>
              <a:off x="1828171" y="8671469"/>
              <a:ext cx="3137828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>
                  <a:solidFill>
                    <a:schemeClr val="accent4"/>
                  </a:solidFill>
                </a:rPr>
                <a:t>Robust model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2F40FF7-7B07-42D8-89DB-68C2A447ECEA}"/>
                </a:ext>
              </a:extLst>
            </p:cNvPr>
            <p:cNvSpPr txBox="1"/>
            <p:nvPr/>
          </p:nvSpPr>
          <p:spPr>
            <a:xfrm>
              <a:off x="2009509" y="6827686"/>
              <a:ext cx="4141493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>
                  <a:solidFill>
                    <a:schemeClr val="accent4"/>
                  </a:solidFill>
                </a:rPr>
                <a:t>(Calibrated) ensemble of robust models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3C37AE1-A062-4BEA-B157-2E188B760EDC}"/>
                </a:ext>
              </a:extLst>
            </p:cNvPr>
            <p:cNvSpPr txBox="1"/>
            <p:nvPr/>
          </p:nvSpPr>
          <p:spPr>
            <a:xfrm>
              <a:off x="6924742" y="8327128"/>
              <a:ext cx="4141493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>
                  <a:solidFill>
                    <a:schemeClr val="accent6"/>
                  </a:solidFill>
                </a:rPr>
                <a:t>Ensemble of standard and robust model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50316D8-BE10-4798-B7CD-3C6BB039A861}"/>
                </a:ext>
              </a:extLst>
            </p:cNvPr>
            <p:cNvSpPr txBox="1"/>
            <p:nvPr/>
          </p:nvSpPr>
          <p:spPr>
            <a:xfrm>
              <a:off x="7402102" y="6985246"/>
              <a:ext cx="5035733" cy="1061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b="1" dirty="0">
                  <a:solidFill>
                    <a:schemeClr val="accent6"/>
                  </a:solidFill>
                </a:rPr>
                <a:t>Calibrated ensemble of standard and robust model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FFE50229-980C-4FEA-BDEF-E267DF8322BC}"/>
                </a:ext>
              </a:extLst>
            </p:cNvPr>
            <p:cNvSpPr txBox="1"/>
            <p:nvPr/>
          </p:nvSpPr>
          <p:spPr>
            <a:xfrm>
              <a:off x="3091871" y="11588185"/>
              <a:ext cx="5035733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/>
                <a:t>ID accuracy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006D0E6-5AE3-4496-AD2C-B9B8A6DCB3E2}"/>
                </a:ext>
              </a:extLst>
            </p:cNvPr>
            <p:cNvSpPr txBox="1"/>
            <p:nvPr/>
          </p:nvSpPr>
          <p:spPr>
            <a:xfrm rot="16200000">
              <a:off x="-1150057" y="8156161"/>
              <a:ext cx="5035733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150" dirty="0"/>
                <a:t>OOD accuracy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4731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B376ECD-1976-403C-A846-90938D86B178}"/>
              </a:ext>
            </a:extLst>
          </p:cNvPr>
          <p:cNvSpPr/>
          <p:nvPr/>
        </p:nvSpPr>
        <p:spPr>
          <a:xfrm>
            <a:off x="13004800" y="2336800"/>
            <a:ext cx="8229600" cy="8229600"/>
          </a:xfrm>
          <a:prstGeom prst="ellipse">
            <a:avLst/>
          </a:prstGeom>
          <a:pattFill prst="pct10">
            <a:fgClr>
              <a:srgbClr val="B4C7E7"/>
            </a:fgClr>
            <a:bgClr>
              <a:schemeClr val="bg1"/>
            </a:bgClr>
          </a:pattFill>
          <a:ln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8229600"/>
                      <a:gd name="connsiteY0" fmla="*/ 4114800 h 8229600"/>
                      <a:gd name="connsiteX1" fmla="*/ 4114800 w 8229600"/>
                      <a:gd name="connsiteY1" fmla="*/ 0 h 8229600"/>
                      <a:gd name="connsiteX2" fmla="*/ 8229600 w 8229600"/>
                      <a:gd name="connsiteY2" fmla="*/ 4114800 h 8229600"/>
                      <a:gd name="connsiteX3" fmla="*/ 4114800 w 8229600"/>
                      <a:gd name="connsiteY3" fmla="*/ 8229600 h 8229600"/>
                      <a:gd name="connsiteX4" fmla="*/ 0 w 8229600"/>
                      <a:gd name="connsiteY4" fmla="*/ 4114800 h 8229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229600" h="8229600" fill="none" extrusionOk="0">
                        <a:moveTo>
                          <a:pt x="0" y="4114800"/>
                        </a:moveTo>
                        <a:cubicBezTo>
                          <a:pt x="82353" y="1852028"/>
                          <a:pt x="1927516" y="-175458"/>
                          <a:pt x="4114800" y="0"/>
                        </a:cubicBezTo>
                        <a:cubicBezTo>
                          <a:pt x="5973029" y="-63446"/>
                          <a:pt x="8143903" y="1922942"/>
                          <a:pt x="8229600" y="4114800"/>
                        </a:cubicBezTo>
                        <a:cubicBezTo>
                          <a:pt x="8218999" y="6286247"/>
                          <a:pt x="6279354" y="8379672"/>
                          <a:pt x="4114800" y="8229600"/>
                        </a:cubicBezTo>
                        <a:cubicBezTo>
                          <a:pt x="1891654" y="8257253"/>
                          <a:pt x="84028" y="6407544"/>
                          <a:pt x="0" y="4114800"/>
                        </a:cubicBezTo>
                        <a:close/>
                      </a:path>
                      <a:path w="8229600" h="8229600" stroke="0" extrusionOk="0">
                        <a:moveTo>
                          <a:pt x="0" y="4114800"/>
                        </a:moveTo>
                        <a:cubicBezTo>
                          <a:pt x="-194717" y="1722153"/>
                          <a:pt x="1633014" y="78533"/>
                          <a:pt x="4114800" y="0"/>
                        </a:cubicBezTo>
                        <a:cubicBezTo>
                          <a:pt x="6462823" y="15891"/>
                          <a:pt x="7783724" y="1856437"/>
                          <a:pt x="8229600" y="4114800"/>
                        </a:cubicBezTo>
                        <a:cubicBezTo>
                          <a:pt x="8143920" y="6471012"/>
                          <a:pt x="6360744" y="8376608"/>
                          <a:pt x="4114800" y="8229600"/>
                        </a:cubicBezTo>
                        <a:cubicBezTo>
                          <a:pt x="1676967" y="8139165"/>
                          <a:pt x="252708" y="6508087"/>
                          <a:pt x="0" y="41148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D42B124-433E-4375-8BA3-8C5C9E0CA289}"/>
              </a:ext>
            </a:extLst>
          </p:cNvPr>
          <p:cNvSpPr/>
          <p:nvPr/>
        </p:nvSpPr>
        <p:spPr>
          <a:xfrm>
            <a:off x="8594344" y="6749288"/>
            <a:ext cx="8229600" cy="8229600"/>
          </a:xfrm>
          <a:prstGeom prst="ellipse">
            <a:avLst/>
          </a:prstGeom>
          <a:solidFill>
            <a:srgbClr val="F8CBAD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072F991-BAFF-4929-96BE-140B650AFD8D}"/>
              </a:ext>
            </a:extLst>
          </p:cNvPr>
          <p:cNvCxnSpPr>
            <a:cxnSpLocks/>
          </p:cNvCxnSpPr>
          <p:nvPr/>
        </p:nvCxnSpPr>
        <p:spPr>
          <a:xfrm flipH="1">
            <a:off x="6421120" y="8778240"/>
            <a:ext cx="1660144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650CD3B-5009-4E43-84B3-AADA7678A61F}"/>
              </a:ext>
            </a:extLst>
          </p:cNvPr>
          <p:cNvCxnSpPr>
            <a:cxnSpLocks/>
          </p:cNvCxnSpPr>
          <p:nvPr/>
        </p:nvCxnSpPr>
        <p:spPr>
          <a:xfrm>
            <a:off x="14965680" y="1442720"/>
            <a:ext cx="0" cy="1458976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CA8144D-1770-47E4-86B5-529C073FEBC8}"/>
              </a:ext>
            </a:extLst>
          </p:cNvPr>
          <p:cNvCxnSpPr>
            <a:cxnSpLocks/>
          </p:cNvCxnSpPr>
          <p:nvPr/>
        </p:nvCxnSpPr>
        <p:spPr>
          <a:xfrm flipH="1" flipV="1">
            <a:off x="8351520" y="2194560"/>
            <a:ext cx="13553440" cy="13390880"/>
          </a:xfrm>
          <a:prstGeom prst="line">
            <a:avLst/>
          </a:prstGeom>
          <a:ln w="762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DFBB042-7B3F-464B-853F-20479631045D}"/>
              </a:ext>
            </a:extLst>
          </p:cNvPr>
          <p:cNvSpPr txBox="1"/>
          <p:nvPr/>
        </p:nvSpPr>
        <p:spPr>
          <a:xfrm>
            <a:off x="12284541" y="133231"/>
            <a:ext cx="528099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dirty="0"/>
              <a:t>Robust Model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8D9BD02-463E-48D7-BCA2-5E9B02312940}"/>
              </a:ext>
            </a:extLst>
          </p:cNvPr>
          <p:cNvSpPr txBox="1"/>
          <p:nvPr/>
        </p:nvSpPr>
        <p:spPr>
          <a:xfrm>
            <a:off x="20902125" y="8947508"/>
            <a:ext cx="392883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dirty="0"/>
              <a:t>Std Model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F8F491-C8C7-48A5-AE10-C189EEE908BA}"/>
              </a:ext>
            </a:extLst>
          </p:cNvPr>
          <p:cNvSpPr txBox="1"/>
          <p:nvPr/>
        </p:nvSpPr>
        <p:spPr>
          <a:xfrm>
            <a:off x="6484663" y="1025009"/>
            <a:ext cx="373371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dirty="0"/>
              <a:t>Ensemble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64E474A-E161-4D5D-BD61-2E3E58B3E7A4}"/>
              </a:ext>
            </a:extLst>
          </p:cNvPr>
          <p:cNvSpPr txBox="1"/>
          <p:nvPr/>
        </p:nvSpPr>
        <p:spPr>
          <a:xfrm>
            <a:off x="20163557" y="2617924"/>
            <a:ext cx="18774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/>
              <a:t>+ (ID)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7BCFC72-EED9-4064-992B-5D59863566DE}"/>
              </a:ext>
            </a:extLst>
          </p:cNvPr>
          <p:cNvSpPr txBox="1"/>
          <p:nvPr/>
        </p:nvSpPr>
        <p:spPr>
          <a:xfrm>
            <a:off x="7120780" y="12682897"/>
            <a:ext cx="17299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/>
              <a:t>- (ID)</a:t>
            </a:r>
          </a:p>
        </p:txBody>
      </p:sp>
    </p:spTree>
    <p:extLst>
      <p:ext uri="{BB962C8B-B14F-4D97-AF65-F5344CB8AC3E}">
        <p14:creationId xmlns:p14="http://schemas.microsoft.com/office/powerpoint/2010/main" val="2584288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>
            <a:extLst>
              <a:ext uri="{FF2B5EF4-FFF2-40B4-BE49-F238E27FC236}">
                <a16:creationId xmlns:a16="http://schemas.microsoft.com/office/drawing/2014/main" id="{A35FEDB1-6A7B-4195-A9A4-A5918638BB41}"/>
              </a:ext>
            </a:extLst>
          </p:cNvPr>
          <p:cNvSpPr/>
          <p:nvPr/>
        </p:nvSpPr>
        <p:spPr>
          <a:xfrm>
            <a:off x="13004800" y="8157328"/>
            <a:ext cx="8229600" cy="1169552"/>
          </a:xfrm>
          <a:prstGeom prst="ellipse">
            <a:avLst/>
          </a:prstGeom>
          <a:pattFill prst="pct10">
            <a:fgClr>
              <a:srgbClr val="B4C7E7"/>
            </a:fgClr>
            <a:bgClr>
              <a:schemeClr val="bg1"/>
            </a:bgClr>
          </a:pattFill>
          <a:ln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8229600"/>
                      <a:gd name="connsiteY0" fmla="*/ 4114800 h 8229600"/>
                      <a:gd name="connsiteX1" fmla="*/ 4114800 w 8229600"/>
                      <a:gd name="connsiteY1" fmla="*/ 0 h 8229600"/>
                      <a:gd name="connsiteX2" fmla="*/ 8229600 w 8229600"/>
                      <a:gd name="connsiteY2" fmla="*/ 4114800 h 8229600"/>
                      <a:gd name="connsiteX3" fmla="*/ 4114800 w 8229600"/>
                      <a:gd name="connsiteY3" fmla="*/ 8229600 h 8229600"/>
                      <a:gd name="connsiteX4" fmla="*/ 0 w 8229600"/>
                      <a:gd name="connsiteY4" fmla="*/ 4114800 h 8229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229600" h="8229600" fill="none" extrusionOk="0">
                        <a:moveTo>
                          <a:pt x="0" y="4114800"/>
                        </a:moveTo>
                        <a:cubicBezTo>
                          <a:pt x="82353" y="1852028"/>
                          <a:pt x="1927516" y="-175458"/>
                          <a:pt x="4114800" y="0"/>
                        </a:cubicBezTo>
                        <a:cubicBezTo>
                          <a:pt x="5973029" y="-63446"/>
                          <a:pt x="8143903" y="1922942"/>
                          <a:pt x="8229600" y="4114800"/>
                        </a:cubicBezTo>
                        <a:cubicBezTo>
                          <a:pt x="8218999" y="6286247"/>
                          <a:pt x="6279354" y="8379672"/>
                          <a:pt x="4114800" y="8229600"/>
                        </a:cubicBezTo>
                        <a:cubicBezTo>
                          <a:pt x="1891654" y="8257253"/>
                          <a:pt x="84028" y="6407544"/>
                          <a:pt x="0" y="4114800"/>
                        </a:cubicBezTo>
                        <a:close/>
                      </a:path>
                      <a:path w="8229600" h="8229600" stroke="0" extrusionOk="0">
                        <a:moveTo>
                          <a:pt x="0" y="4114800"/>
                        </a:moveTo>
                        <a:cubicBezTo>
                          <a:pt x="-194717" y="1722153"/>
                          <a:pt x="1633014" y="78533"/>
                          <a:pt x="4114800" y="0"/>
                        </a:cubicBezTo>
                        <a:cubicBezTo>
                          <a:pt x="6462823" y="15891"/>
                          <a:pt x="7783724" y="1856437"/>
                          <a:pt x="8229600" y="4114800"/>
                        </a:cubicBezTo>
                        <a:cubicBezTo>
                          <a:pt x="8143920" y="6471012"/>
                          <a:pt x="6360744" y="8376608"/>
                          <a:pt x="4114800" y="8229600"/>
                        </a:cubicBezTo>
                        <a:cubicBezTo>
                          <a:pt x="1676967" y="8139165"/>
                          <a:pt x="252708" y="6508087"/>
                          <a:pt x="0" y="41148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D42B124-433E-4375-8BA3-8C5C9E0CA289}"/>
              </a:ext>
            </a:extLst>
          </p:cNvPr>
          <p:cNvSpPr/>
          <p:nvPr/>
        </p:nvSpPr>
        <p:spPr>
          <a:xfrm>
            <a:off x="8594344" y="8157328"/>
            <a:ext cx="8229600" cy="1169552"/>
          </a:xfrm>
          <a:prstGeom prst="ellipse">
            <a:avLst/>
          </a:prstGeom>
          <a:solidFill>
            <a:srgbClr val="F8CBAD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072F991-BAFF-4929-96BE-140B650AFD8D}"/>
              </a:ext>
            </a:extLst>
          </p:cNvPr>
          <p:cNvCxnSpPr>
            <a:cxnSpLocks/>
          </p:cNvCxnSpPr>
          <p:nvPr/>
        </p:nvCxnSpPr>
        <p:spPr>
          <a:xfrm flipH="1">
            <a:off x="6421120" y="8778240"/>
            <a:ext cx="1660144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650CD3B-5009-4E43-84B3-AADA7678A61F}"/>
              </a:ext>
            </a:extLst>
          </p:cNvPr>
          <p:cNvCxnSpPr>
            <a:cxnSpLocks/>
          </p:cNvCxnSpPr>
          <p:nvPr/>
        </p:nvCxnSpPr>
        <p:spPr>
          <a:xfrm>
            <a:off x="14965680" y="1442720"/>
            <a:ext cx="0" cy="1458976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CA8144D-1770-47E4-86B5-529C073FEBC8}"/>
              </a:ext>
            </a:extLst>
          </p:cNvPr>
          <p:cNvCxnSpPr>
            <a:cxnSpLocks/>
          </p:cNvCxnSpPr>
          <p:nvPr/>
        </p:nvCxnSpPr>
        <p:spPr>
          <a:xfrm flipH="1" flipV="1">
            <a:off x="8351520" y="2194560"/>
            <a:ext cx="13553440" cy="13390880"/>
          </a:xfrm>
          <a:prstGeom prst="line">
            <a:avLst/>
          </a:prstGeom>
          <a:ln w="762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DFBB042-7B3F-464B-853F-20479631045D}"/>
              </a:ext>
            </a:extLst>
          </p:cNvPr>
          <p:cNvSpPr txBox="1"/>
          <p:nvPr/>
        </p:nvSpPr>
        <p:spPr>
          <a:xfrm>
            <a:off x="12284541" y="133231"/>
            <a:ext cx="528099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dirty="0"/>
              <a:t>Robust Model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8D9BD02-463E-48D7-BCA2-5E9B02312940}"/>
              </a:ext>
            </a:extLst>
          </p:cNvPr>
          <p:cNvSpPr txBox="1"/>
          <p:nvPr/>
        </p:nvSpPr>
        <p:spPr>
          <a:xfrm>
            <a:off x="20902125" y="8947508"/>
            <a:ext cx="392883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dirty="0"/>
              <a:t>Std Model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F8F491-C8C7-48A5-AE10-C189EEE908BA}"/>
              </a:ext>
            </a:extLst>
          </p:cNvPr>
          <p:cNvSpPr txBox="1"/>
          <p:nvPr/>
        </p:nvSpPr>
        <p:spPr>
          <a:xfrm>
            <a:off x="6484663" y="1025009"/>
            <a:ext cx="373371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dirty="0"/>
              <a:t>Ensemble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2DF13E-2433-4383-94DA-771B40A8D46A}"/>
              </a:ext>
            </a:extLst>
          </p:cNvPr>
          <p:cNvSpPr txBox="1"/>
          <p:nvPr/>
        </p:nvSpPr>
        <p:spPr>
          <a:xfrm>
            <a:off x="17670525" y="6949131"/>
            <a:ext cx="27029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/>
              <a:t>+ (OOD)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A30EA5-4003-43A3-984A-D09C982ED629}"/>
              </a:ext>
            </a:extLst>
          </p:cNvPr>
          <p:cNvSpPr txBox="1"/>
          <p:nvPr/>
        </p:nvSpPr>
        <p:spPr>
          <a:xfrm>
            <a:off x="8537553" y="6944290"/>
            <a:ext cx="25555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/>
              <a:t>- (OOD)</a:t>
            </a:r>
          </a:p>
        </p:txBody>
      </p:sp>
    </p:spTree>
    <p:extLst>
      <p:ext uri="{BB962C8B-B14F-4D97-AF65-F5344CB8AC3E}">
        <p14:creationId xmlns:p14="http://schemas.microsoft.com/office/powerpoint/2010/main" val="765334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B376ECD-1976-403C-A846-90938D86B178}"/>
              </a:ext>
            </a:extLst>
          </p:cNvPr>
          <p:cNvSpPr/>
          <p:nvPr/>
        </p:nvSpPr>
        <p:spPr>
          <a:xfrm>
            <a:off x="13002768" y="6748272"/>
            <a:ext cx="8229600" cy="8229600"/>
          </a:xfrm>
          <a:prstGeom prst="ellipse">
            <a:avLst/>
          </a:prstGeom>
          <a:pattFill prst="pct10">
            <a:fgClr>
              <a:srgbClr val="B4C7E7"/>
            </a:fgClr>
            <a:bgClr>
              <a:schemeClr val="bg1"/>
            </a:bgClr>
          </a:pattFill>
          <a:ln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8229600"/>
                      <a:gd name="connsiteY0" fmla="*/ 4114800 h 8229600"/>
                      <a:gd name="connsiteX1" fmla="*/ 4114800 w 8229600"/>
                      <a:gd name="connsiteY1" fmla="*/ 0 h 8229600"/>
                      <a:gd name="connsiteX2" fmla="*/ 8229600 w 8229600"/>
                      <a:gd name="connsiteY2" fmla="*/ 4114800 h 8229600"/>
                      <a:gd name="connsiteX3" fmla="*/ 4114800 w 8229600"/>
                      <a:gd name="connsiteY3" fmla="*/ 8229600 h 8229600"/>
                      <a:gd name="connsiteX4" fmla="*/ 0 w 8229600"/>
                      <a:gd name="connsiteY4" fmla="*/ 4114800 h 8229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229600" h="8229600" fill="none" extrusionOk="0">
                        <a:moveTo>
                          <a:pt x="0" y="4114800"/>
                        </a:moveTo>
                        <a:cubicBezTo>
                          <a:pt x="82353" y="1852028"/>
                          <a:pt x="1927516" y="-175458"/>
                          <a:pt x="4114800" y="0"/>
                        </a:cubicBezTo>
                        <a:cubicBezTo>
                          <a:pt x="5973029" y="-63446"/>
                          <a:pt x="8143903" y="1922942"/>
                          <a:pt x="8229600" y="4114800"/>
                        </a:cubicBezTo>
                        <a:cubicBezTo>
                          <a:pt x="8218999" y="6286247"/>
                          <a:pt x="6279354" y="8379672"/>
                          <a:pt x="4114800" y="8229600"/>
                        </a:cubicBezTo>
                        <a:cubicBezTo>
                          <a:pt x="1891654" y="8257253"/>
                          <a:pt x="84028" y="6407544"/>
                          <a:pt x="0" y="4114800"/>
                        </a:cubicBezTo>
                        <a:close/>
                      </a:path>
                      <a:path w="8229600" h="8229600" stroke="0" extrusionOk="0">
                        <a:moveTo>
                          <a:pt x="0" y="4114800"/>
                        </a:moveTo>
                        <a:cubicBezTo>
                          <a:pt x="-194717" y="1722153"/>
                          <a:pt x="1633014" y="78533"/>
                          <a:pt x="4114800" y="0"/>
                        </a:cubicBezTo>
                        <a:cubicBezTo>
                          <a:pt x="6462823" y="15891"/>
                          <a:pt x="7783724" y="1856437"/>
                          <a:pt x="8229600" y="4114800"/>
                        </a:cubicBezTo>
                        <a:cubicBezTo>
                          <a:pt x="8143920" y="6471012"/>
                          <a:pt x="6360744" y="8376608"/>
                          <a:pt x="4114800" y="8229600"/>
                        </a:cubicBezTo>
                        <a:cubicBezTo>
                          <a:pt x="1676967" y="8139165"/>
                          <a:pt x="252708" y="6508087"/>
                          <a:pt x="0" y="41148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D42B124-433E-4375-8BA3-8C5C9E0CA289}"/>
              </a:ext>
            </a:extLst>
          </p:cNvPr>
          <p:cNvSpPr/>
          <p:nvPr/>
        </p:nvSpPr>
        <p:spPr>
          <a:xfrm>
            <a:off x="8594344" y="2340864"/>
            <a:ext cx="8229600" cy="8229600"/>
          </a:xfrm>
          <a:prstGeom prst="ellipse">
            <a:avLst/>
          </a:prstGeom>
          <a:solidFill>
            <a:srgbClr val="F8CBAD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072F991-BAFF-4929-96BE-140B650AFD8D}"/>
              </a:ext>
            </a:extLst>
          </p:cNvPr>
          <p:cNvCxnSpPr>
            <a:cxnSpLocks/>
          </p:cNvCxnSpPr>
          <p:nvPr/>
        </p:nvCxnSpPr>
        <p:spPr>
          <a:xfrm flipH="1">
            <a:off x="6421120" y="8778240"/>
            <a:ext cx="1660144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650CD3B-5009-4E43-84B3-AADA7678A61F}"/>
              </a:ext>
            </a:extLst>
          </p:cNvPr>
          <p:cNvCxnSpPr>
            <a:cxnSpLocks/>
          </p:cNvCxnSpPr>
          <p:nvPr/>
        </p:nvCxnSpPr>
        <p:spPr>
          <a:xfrm>
            <a:off x="14965680" y="1442720"/>
            <a:ext cx="0" cy="1458976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CA8144D-1770-47E4-86B5-529C073FEBC8}"/>
              </a:ext>
            </a:extLst>
          </p:cNvPr>
          <p:cNvCxnSpPr>
            <a:cxnSpLocks/>
          </p:cNvCxnSpPr>
          <p:nvPr/>
        </p:nvCxnSpPr>
        <p:spPr>
          <a:xfrm flipH="1" flipV="1">
            <a:off x="8351520" y="2194560"/>
            <a:ext cx="13553440" cy="13390880"/>
          </a:xfrm>
          <a:prstGeom prst="line">
            <a:avLst/>
          </a:prstGeom>
          <a:ln w="762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CDFBB042-7B3F-464B-853F-20479631045D}"/>
              </a:ext>
            </a:extLst>
          </p:cNvPr>
          <p:cNvSpPr txBox="1"/>
          <p:nvPr/>
        </p:nvSpPr>
        <p:spPr>
          <a:xfrm>
            <a:off x="12284541" y="133231"/>
            <a:ext cx="5280997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dirty="0"/>
              <a:t>Robust Model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8D9BD02-463E-48D7-BCA2-5E9B02312940}"/>
              </a:ext>
            </a:extLst>
          </p:cNvPr>
          <p:cNvSpPr txBox="1"/>
          <p:nvPr/>
        </p:nvSpPr>
        <p:spPr>
          <a:xfrm>
            <a:off x="21337017" y="8947508"/>
            <a:ext cx="392883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dirty="0"/>
              <a:t>Std Model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F8F491-C8C7-48A5-AE10-C189EEE908BA}"/>
              </a:ext>
            </a:extLst>
          </p:cNvPr>
          <p:cNvSpPr txBox="1"/>
          <p:nvPr/>
        </p:nvSpPr>
        <p:spPr>
          <a:xfrm>
            <a:off x="6484663" y="1025009"/>
            <a:ext cx="373371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dirty="0"/>
              <a:t>Ensemble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6E0346-2582-4BC0-9679-B73358A842D5}"/>
              </a:ext>
            </a:extLst>
          </p:cNvPr>
          <p:cNvSpPr txBox="1"/>
          <p:nvPr/>
        </p:nvSpPr>
        <p:spPr>
          <a:xfrm>
            <a:off x="16895008" y="14958057"/>
            <a:ext cx="24080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/>
              <a:t>+ (Adv)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E5A925-9FBB-4114-8DB6-19E9555BA2CE}"/>
              </a:ext>
            </a:extLst>
          </p:cNvPr>
          <p:cNvSpPr txBox="1"/>
          <p:nvPr/>
        </p:nvSpPr>
        <p:spPr>
          <a:xfrm>
            <a:off x="6212377" y="4776636"/>
            <a:ext cx="22605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/>
              <a:t>- (Adv)</a:t>
            </a:r>
          </a:p>
        </p:txBody>
      </p:sp>
    </p:spTree>
    <p:extLst>
      <p:ext uri="{BB962C8B-B14F-4D97-AF65-F5344CB8AC3E}">
        <p14:creationId xmlns:p14="http://schemas.microsoft.com/office/powerpoint/2010/main" val="2447753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AB376ECD-1976-403C-A846-90938D86B178}"/>
              </a:ext>
            </a:extLst>
          </p:cNvPr>
          <p:cNvSpPr/>
          <p:nvPr/>
        </p:nvSpPr>
        <p:spPr>
          <a:xfrm>
            <a:off x="13935763" y="2979206"/>
            <a:ext cx="6672798" cy="6672798"/>
          </a:xfrm>
          <a:prstGeom prst="ellipse">
            <a:avLst/>
          </a:prstGeom>
          <a:solidFill>
            <a:schemeClr val="accent6">
              <a:alpha val="50000"/>
            </a:schemeClr>
          </a:solidFill>
          <a:ln>
            <a:noFill/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8229600"/>
                      <a:gd name="connsiteY0" fmla="*/ 4114800 h 8229600"/>
                      <a:gd name="connsiteX1" fmla="*/ 4114800 w 8229600"/>
                      <a:gd name="connsiteY1" fmla="*/ 0 h 8229600"/>
                      <a:gd name="connsiteX2" fmla="*/ 8229600 w 8229600"/>
                      <a:gd name="connsiteY2" fmla="*/ 4114800 h 8229600"/>
                      <a:gd name="connsiteX3" fmla="*/ 4114800 w 8229600"/>
                      <a:gd name="connsiteY3" fmla="*/ 8229600 h 8229600"/>
                      <a:gd name="connsiteX4" fmla="*/ 0 w 8229600"/>
                      <a:gd name="connsiteY4" fmla="*/ 4114800 h 8229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8229600" h="8229600" fill="none" extrusionOk="0">
                        <a:moveTo>
                          <a:pt x="0" y="4114800"/>
                        </a:moveTo>
                        <a:cubicBezTo>
                          <a:pt x="82353" y="1852028"/>
                          <a:pt x="1927516" y="-175458"/>
                          <a:pt x="4114800" y="0"/>
                        </a:cubicBezTo>
                        <a:cubicBezTo>
                          <a:pt x="5973029" y="-63446"/>
                          <a:pt x="8143903" y="1922942"/>
                          <a:pt x="8229600" y="4114800"/>
                        </a:cubicBezTo>
                        <a:cubicBezTo>
                          <a:pt x="8218999" y="6286247"/>
                          <a:pt x="6279354" y="8379672"/>
                          <a:pt x="4114800" y="8229600"/>
                        </a:cubicBezTo>
                        <a:cubicBezTo>
                          <a:pt x="1891654" y="8257253"/>
                          <a:pt x="84028" y="6407544"/>
                          <a:pt x="0" y="4114800"/>
                        </a:cubicBezTo>
                        <a:close/>
                      </a:path>
                      <a:path w="8229600" h="8229600" stroke="0" extrusionOk="0">
                        <a:moveTo>
                          <a:pt x="0" y="4114800"/>
                        </a:moveTo>
                        <a:cubicBezTo>
                          <a:pt x="-194717" y="1722153"/>
                          <a:pt x="1633014" y="78533"/>
                          <a:pt x="4114800" y="0"/>
                        </a:cubicBezTo>
                        <a:cubicBezTo>
                          <a:pt x="6462823" y="15891"/>
                          <a:pt x="7783724" y="1856437"/>
                          <a:pt x="8229600" y="4114800"/>
                        </a:cubicBezTo>
                        <a:cubicBezTo>
                          <a:pt x="8143920" y="6471012"/>
                          <a:pt x="6360744" y="8376608"/>
                          <a:pt x="4114800" y="8229600"/>
                        </a:cubicBezTo>
                        <a:cubicBezTo>
                          <a:pt x="1676967" y="8139165"/>
                          <a:pt x="252708" y="6508087"/>
                          <a:pt x="0" y="411480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D42B124-433E-4375-8BA3-8C5C9E0CA289}"/>
              </a:ext>
            </a:extLst>
          </p:cNvPr>
          <p:cNvSpPr/>
          <p:nvPr/>
        </p:nvSpPr>
        <p:spPr>
          <a:xfrm>
            <a:off x="9337107" y="7721008"/>
            <a:ext cx="6672798" cy="6672798"/>
          </a:xfrm>
          <a:prstGeom prst="ellipse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solidFill>
                <a:schemeClr val="tx1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072F991-BAFF-4929-96BE-140B650AFD8D}"/>
              </a:ext>
            </a:extLst>
          </p:cNvPr>
          <p:cNvCxnSpPr>
            <a:cxnSpLocks/>
          </p:cNvCxnSpPr>
          <p:nvPr/>
        </p:nvCxnSpPr>
        <p:spPr>
          <a:xfrm flipH="1">
            <a:off x="9046029" y="8778240"/>
            <a:ext cx="11856096" cy="0"/>
          </a:xfrm>
          <a:prstGeom prst="line">
            <a:avLst/>
          </a:prstGeom>
          <a:ln w="190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650CD3B-5009-4E43-84B3-AADA7678A61F}"/>
              </a:ext>
            </a:extLst>
          </p:cNvPr>
          <p:cNvCxnSpPr>
            <a:cxnSpLocks/>
          </p:cNvCxnSpPr>
          <p:nvPr/>
        </p:nvCxnSpPr>
        <p:spPr>
          <a:xfrm>
            <a:off x="14965680" y="2617924"/>
            <a:ext cx="0" cy="12469676"/>
          </a:xfrm>
          <a:prstGeom prst="line">
            <a:avLst/>
          </a:prstGeom>
          <a:ln w="190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8D9BD02-463E-48D7-BCA2-5E9B02312940}"/>
                  </a:ext>
                </a:extLst>
              </p:cNvPr>
              <p:cNvSpPr txBox="1"/>
              <p:nvPr/>
            </p:nvSpPr>
            <p:spPr>
              <a:xfrm>
                <a:off x="21035007" y="8482453"/>
                <a:ext cx="1824089" cy="116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7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7000" b="0" i="0" smtClean="0">
                              <a:latin typeface="Cambria Math" panose="02040503050406030204" pitchFamily="18" charset="0"/>
                            </a:rPr>
                            <m:t>std</m:t>
                          </m:r>
                        </m:sub>
                      </m:sSub>
                    </m:oMath>
                  </m:oMathPara>
                </a14:m>
                <a:endParaRPr lang="en-US" sz="70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8D9BD02-463E-48D7-BCA2-5E9B023129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35007" y="8482453"/>
                <a:ext cx="1824089" cy="1169551"/>
              </a:xfrm>
              <a:prstGeom prst="rect">
                <a:avLst/>
              </a:prstGeom>
              <a:blipFill>
                <a:blip r:embed="rId2"/>
                <a:stretch>
                  <a:fillRect l="-9655" b="-26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264E474A-E161-4D5D-BD61-2E3E58B3E7A4}"/>
              </a:ext>
            </a:extLst>
          </p:cNvPr>
          <p:cNvSpPr txBox="1"/>
          <p:nvPr/>
        </p:nvSpPr>
        <p:spPr>
          <a:xfrm>
            <a:off x="16480892" y="4840386"/>
            <a:ext cx="215956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dirty="0"/>
              <a:t>+ (ID)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7BCFC72-EED9-4064-992B-5D59863566DE}"/>
              </a:ext>
            </a:extLst>
          </p:cNvPr>
          <p:cNvSpPr txBox="1"/>
          <p:nvPr/>
        </p:nvSpPr>
        <p:spPr>
          <a:xfrm>
            <a:off x="10983048" y="11674009"/>
            <a:ext cx="198644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0" dirty="0"/>
              <a:t>- (ID)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1E0853F-9FF1-054C-A90F-E39DD8ACAE80}"/>
                  </a:ext>
                </a:extLst>
              </p:cNvPr>
              <p:cNvSpPr txBox="1"/>
              <p:nvPr/>
            </p:nvSpPr>
            <p:spPr>
              <a:xfrm>
                <a:off x="14402920" y="1010279"/>
                <a:ext cx="1885068" cy="116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7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7000" b="0" i="0" smtClean="0">
                              <a:latin typeface="Cambria Math" panose="02040503050406030204" pitchFamily="18" charset="0"/>
                            </a:rPr>
                            <m:t>rob</m:t>
                          </m:r>
                        </m:sub>
                      </m:sSub>
                    </m:oMath>
                  </m:oMathPara>
                </a14:m>
                <a:endParaRPr lang="en-US" sz="7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1E0853F-9FF1-054C-A90F-E39DD8ACAE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02920" y="1010279"/>
                <a:ext cx="1885068" cy="1169551"/>
              </a:xfrm>
              <a:prstGeom prst="rect">
                <a:avLst/>
              </a:prstGeom>
              <a:blipFill>
                <a:blip r:embed="rId3"/>
                <a:stretch>
                  <a:fillRect l="-11409" b="-26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BF8EDAA-1B6C-1C4F-8CE6-A9544ACEABBF}"/>
                  </a:ext>
                </a:extLst>
              </p:cNvPr>
              <p:cNvSpPr txBox="1"/>
              <p:nvPr/>
            </p:nvSpPr>
            <p:spPr>
              <a:xfrm>
                <a:off x="20316449" y="13407724"/>
                <a:ext cx="1861856" cy="11695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7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7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7000" b="0" i="0" smtClean="0">
                              <a:latin typeface="Cambria Math" panose="02040503050406030204" pitchFamily="18" charset="0"/>
                            </a:rPr>
                            <m:t>ens</m:t>
                          </m:r>
                        </m:sub>
                      </m:sSub>
                    </m:oMath>
                  </m:oMathPara>
                </a14:m>
                <a:endParaRPr lang="en-US" sz="70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BF8EDAA-1B6C-1C4F-8CE6-A9544ACEAB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16449" y="13407724"/>
                <a:ext cx="1861856" cy="116955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30B93CA-9F1E-4321-9A16-7B614280EF57}"/>
              </a:ext>
            </a:extLst>
          </p:cNvPr>
          <p:cNvCxnSpPr>
            <a:cxnSpLocks/>
          </p:cNvCxnSpPr>
          <p:nvPr/>
        </p:nvCxnSpPr>
        <p:spPr>
          <a:xfrm flipH="1" flipV="1">
            <a:off x="9834880" y="3634969"/>
            <a:ext cx="10347234" cy="10248289"/>
          </a:xfrm>
          <a:prstGeom prst="line">
            <a:avLst/>
          </a:prstGeom>
          <a:ln w="762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8081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1860</TotalTime>
  <Words>328</Words>
  <Application>Microsoft Office PowerPoint</Application>
  <PresentationFormat>Custom</PresentationFormat>
  <Paragraphs>107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Aditi Raghunathan</dc:creator>
  <cp:lastModifiedBy>Ananya Kumar</cp:lastModifiedBy>
  <cp:revision>35</cp:revision>
  <dcterms:created xsi:type="dcterms:W3CDTF">2021-10-05T22:34:17Z</dcterms:created>
  <dcterms:modified xsi:type="dcterms:W3CDTF">2022-06-18T10:33:30Z</dcterms:modified>
</cp:coreProperties>
</file>