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FF8C00"/>
                </a:solidFill>
              </a:defRPr>
            </a:pPr>
            <a:r>
              <a:t>Strategic Approaches to Compliance Cost Management</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explores strategic initiatives to manage and optimize compliance-related expenditures in virtual healthcare services, aligning with MediConn Solutions' commitment to cost-effective care delivery.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Trends in Virtual Healthcare Regulations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The regulatory framework for telehealth services has evolved significantly over the past decade, focusing on patient privacy and data security.</a:t>
            </a:r>
          </a:p>
          <a:p>
            <a:pPr>
              <a:spcAft>
                <a:spcPts val="400"/>
              </a:spcAft>
              <a:defRPr sz="1600">
                <a:solidFill>
                  <a:srgbClr val="404040"/>
                </a:solidFill>
              </a:defRPr>
            </a:pPr>
            <a:r>
              <a:t>In 2023, there was a 10% increase in telehealth regulations emphasizing cross-border healthcare delivery compliance.</a:t>
            </a:r>
          </a:p>
          <a:p>
            <a:pPr>
              <a:spcAft>
                <a:spcPts val="400"/>
              </a:spcAft>
              <a:defRPr sz="1600">
                <a:solidFill>
                  <a:srgbClr val="4682B4"/>
                </a:solidFill>
              </a:defRPr>
            </a:pPr>
            <a:r>
              <a:t>Historical analysis shows a consistent regulatory tightening across provinces since 2018, impacting service delivery models.</a:t>
            </a:r>
          </a:p>
          <a:p>
            <a:pPr>
              <a:spcAft>
                <a:spcPts val="400"/>
              </a:spcAft>
              <a:defRPr sz="1600">
                <a:solidFill>
                  <a:srgbClr val="404040"/>
                </a:solidFill>
              </a:defRPr>
            </a:pPr>
            <a:r>
              <a:t>Recent changes in licensing requirements for virtual healthcare practitioners aim to standardize care quality across regions.</a:t>
            </a:r>
          </a:p>
          <a:p>
            <a:pPr>
              <a:spcAft>
                <a:spcPts val="400"/>
              </a:spcAft>
              <a:defRPr sz="1600">
                <a:solidFill>
                  <a:srgbClr val="404040"/>
                </a:solidFill>
              </a:defRPr>
            </a:pPr>
            <a:r>
              <a:t>Industry reports indicate growing emphasis on integrating AI in telehealth, requiring new compliance considerations.</a:t>
            </a:r>
          </a:p>
          <a:p>
            <a:pPr>
              <a:spcAft>
                <a:spcPts val="400"/>
              </a:spcAft>
              <a:defRPr sz="1600">
                <a:solidFill>
                  <a:srgbClr val="4682B4"/>
                </a:solidFill>
              </a:defRPr>
            </a:pPr>
            <a:r>
              <a:t>Discussions around telemedicine reimbursement policies have been prominent, affecting billing practices but not audit costs.</a:t>
            </a:r>
          </a:p>
          <a:p>
            <a:pPr>
              <a:spcAft>
                <a:spcPts val="400"/>
              </a:spcAft>
              <a:defRPr sz="1600">
                <a:solidFill>
                  <a:srgbClr val="404040"/>
                </a:solidFill>
              </a:defRPr>
            </a:pPr>
            <a:r>
              <a:t>The adoption of international telemedicine standards has gradually influenced domestic policy adjustments.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Impact of Compliance on Operational Efficiency</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The integration of compliance protocols has led to a 5% reduction in process inefficiencies over the past year.</a:t>
            </a:r>
          </a:p>
          <a:p>
            <a:pPr>
              <a:spcAft>
                <a:spcPts val="400"/>
              </a:spcAft>
              <a:defRPr sz="1600">
                <a:solidFill>
                  <a:srgbClr val="404040"/>
                </a:solidFill>
              </a:defRPr>
            </a:pPr>
            <a:r>
              <a:t>Compliance-driven training programs have increased staff proficiency, indirectly boosting service delivery times.</a:t>
            </a:r>
          </a:p>
          <a:p>
            <a:pPr>
              <a:spcAft>
                <a:spcPts val="400"/>
              </a:spcAft>
              <a:defRPr sz="1600">
                <a:solidFill>
                  <a:srgbClr val="4682B4"/>
                </a:solidFill>
              </a:defRPr>
            </a:pPr>
            <a:r>
              <a:t>A survey in 2023 indicated that 70% of healthcare firms saw improved patient satisfaction due to stricter compliance.</a:t>
            </a:r>
          </a:p>
          <a:p>
            <a:pPr>
              <a:spcAft>
                <a:spcPts val="400"/>
              </a:spcAft>
              <a:defRPr sz="1600">
                <a:solidFill>
                  <a:srgbClr val="404040"/>
                </a:solidFill>
              </a:defRPr>
            </a:pPr>
            <a:r>
              <a:t>Automation in compliance checks has streamlined documentation processes, enhancing workflow efficiency.</a:t>
            </a:r>
          </a:p>
          <a:p>
            <a:pPr>
              <a:spcAft>
                <a:spcPts val="400"/>
              </a:spcAft>
              <a:defRPr sz="1600">
                <a:solidFill>
                  <a:srgbClr val="404040"/>
                </a:solidFill>
              </a:defRPr>
            </a:pPr>
            <a:r>
              <a:t>The incorporation of compliance tools has reduced error rates in patient data management by 15%.</a:t>
            </a:r>
          </a:p>
          <a:p>
            <a:pPr>
              <a:spcAft>
                <a:spcPts val="400"/>
              </a:spcAft>
              <a:defRPr sz="1600">
                <a:solidFill>
                  <a:srgbClr val="4682B4"/>
                </a:solidFill>
              </a:defRPr>
            </a:pPr>
            <a:r>
              <a:t>Compliance adherence has necessitated periodic system upgrades, impacting IT department workloads.</a:t>
            </a:r>
          </a:p>
          <a:p>
            <a:pPr>
              <a:spcAft>
                <a:spcPts val="400"/>
              </a:spcAft>
              <a:defRPr sz="1600">
                <a:solidFill>
                  <a:srgbClr val="404040"/>
                </a:solidFill>
              </a:defRPr>
            </a:pPr>
            <a:r>
              <a:t>Operational audits have noted improved alignment with industry best practices, enhancing overall service quality.</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Strategies for Effective Cost Management</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Leveraging bulk purchasing agreements for medical software has led to a 7% decrease in annual software costs.</a:t>
            </a:r>
          </a:p>
          <a:p>
            <a:pPr>
              <a:spcAft>
                <a:spcPts val="600"/>
              </a:spcAft>
              <a:defRPr sz="1800">
                <a:solidFill>
                  <a:srgbClr val="404040"/>
                </a:solidFill>
              </a:defRPr>
            </a:pPr>
            <a:r>
              <a:t>Implementing telehealth-specific cost control measures has optimized resource allocation without affecting compliance audit expenses.</a:t>
            </a:r>
          </a:p>
          <a:p>
            <a:pPr>
              <a:spcAft>
                <a:spcPts val="600"/>
              </a:spcAft>
              <a:defRPr sz="1800">
                <a:solidFill>
                  <a:srgbClr val="4682B4"/>
                </a:solidFill>
              </a:defRPr>
            </a:pPr>
            <a:r>
              <a:t>Cross-departmental collaboration on financial planning has resulted in a more robust budgeting process.</a:t>
            </a:r>
          </a:p>
          <a:p>
            <a:pPr>
              <a:spcAft>
                <a:spcPts val="600"/>
              </a:spcAft>
              <a:defRPr sz="1800">
                <a:solidFill>
                  <a:srgbClr val="404040"/>
                </a:solidFill>
              </a:defRPr>
            </a:pPr>
            <a:r>
              <a:t>Historical data analysis indicates a 12% savings through strategic vendor negotiations over the past three years.</a:t>
            </a:r>
          </a:p>
          <a:p>
            <a:pPr>
              <a:spcAft>
                <a:spcPts val="600"/>
              </a:spcAft>
              <a:defRPr sz="1800">
                <a:solidFill>
                  <a:srgbClr val="404040"/>
                </a:solidFill>
              </a:defRPr>
            </a:pPr>
            <a:r>
              <a:t>Cost-sharing initiatives with partner healthcare networks have enhanced service delivery cost-effectiveness.</a:t>
            </a:r>
          </a:p>
          <a:p>
            <a:pPr>
              <a:spcAft>
                <a:spcPts val="600"/>
              </a:spcAft>
              <a:defRPr sz="1800">
                <a:solidFill>
                  <a:srgbClr val="4682B4"/>
                </a:solidFill>
              </a:defRPr>
            </a:pPr>
            <a:r>
              <a:t>Investment in predictive analytics tools has provided insights into potential cost-saving opportunities, unrelated to compliance.</a:t>
            </a:r>
          </a:p>
          <a:p>
            <a:pPr>
              <a:spcAft>
                <a:spcPts val="600"/>
              </a:spcAft>
              <a:defRPr sz="1800">
                <a:solidFill>
                  <a:srgbClr val="404040"/>
                </a:solidFill>
              </a:defRPr>
            </a:pPr>
            <a:r>
              <a:t>The adoption of lean management principles has streamlined operational costs, excluding audit-related expenses.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Forecasting Compliance Expenses for Q3 2024</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Historical expense data shows a 5% annual increase in compliance-related training costs from 2020 to 2023.</a:t>
            </a:r>
          </a:p>
          <a:p>
            <a:pPr>
              <a:spcAft>
                <a:spcPts val="600"/>
              </a:spcAft>
              <a:defRPr sz="1800">
                <a:solidFill>
                  <a:srgbClr val="404040"/>
                </a:solidFill>
              </a:defRPr>
            </a:pPr>
            <a:r>
              <a:t>Anticipated growth in technology investments aligns with broader industry trends, impacting overall expense forecasts.</a:t>
            </a:r>
          </a:p>
          <a:p>
            <a:pPr>
              <a:spcAft>
                <a:spcPts val="600"/>
              </a:spcAft>
              <a:defRPr sz="1800">
                <a:solidFill>
                  <a:srgbClr val="4682B4"/>
                </a:solidFill>
              </a:defRPr>
            </a:pPr>
            <a:r>
              <a:t>Analysis of past expenditure patterns reveals a steady increase in cybersecurity measures across healthcare platforms.</a:t>
            </a:r>
          </a:p>
          <a:p>
            <a:pPr>
              <a:spcAft>
                <a:spcPts val="600"/>
              </a:spcAft>
              <a:defRPr sz="1800">
                <a:solidFill>
                  <a:srgbClr val="404040"/>
                </a:solidFill>
              </a:defRPr>
            </a:pPr>
            <a:r>
              <a:t>A 2023 survey of industry peers predicts a continued rise in compliance staffing expenses due to regulatory complexity.</a:t>
            </a:r>
          </a:p>
          <a:p>
            <a:pPr>
              <a:spcAft>
                <a:spcPts val="600"/>
              </a:spcAft>
              <a:defRPr sz="1800">
                <a:solidFill>
                  <a:srgbClr val="404040"/>
                </a:solidFill>
              </a:defRPr>
            </a:pPr>
            <a:r>
              <a:t>Projected increases in telehealth service offerings may drive up associated compliance oversight costs.</a:t>
            </a:r>
          </a:p>
          <a:p>
            <a:pPr>
              <a:spcAft>
                <a:spcPts val="600"/>
              </a:spcAft>
              <a:defRPr sz="1800">
                <a:solidFill>
                  <a:srgbClr val="4682B4"/>
                </a:solidFill>
              </a:defRPr>
            </a:pPr>
            <a:r>
              <a:t>Historical trends suggest a potential 8% rise in regulatory consulting fees due to evolving telehealth laws.</a:t>
            </a:r>
          </a:p>
          <a:p>
            <a:pPr>
              <a:spcAft>
                <a:spcPts val="600"/>
              </a:spcAft>
              <a:defRPr sz="1800">
                <a:solidFill>
                  <a:srgbClr val="404040"/>
                </a:solidFill>
              </a:defRPr>
            </a:pPr>
            <a:r>
              <a:t>The expansion of cross-border healthcare services is expected to influence licensing-related expenses.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FF8C00"/>
                </a:solidFill>
              </a:defRPr>
            </a:pPr>
            <a:r>
              <a:t>Conclusion</a:t>
            </a:r>
          </a:p>
        </p:txBody>
      </p:sp>
      <p:sp>
        <p:nvSpPr>
          <p:cNvPr id="3" name="Content Placeholder 2"/>
          <p:cNvSpPr>
            <a:spLocks noGrp="1"/>
          </p:cNvSpPr>
          <p:nvPr>
            <p:ph idx="1"/>
          </p:nvPr>
        </p:nvSpPr>
        <p:spPr>
          <a:xfrm>
            <a:off x="457200" y="1828800"/>
            <a:ext cx="4114800" cy="3657600"/>
          </a:xfrm>
        </p:spPr>
        <p:txBody>
          <a:bodyPr/>
          <a:lstStyle/>
          <a:p/>
          <a:p>
            <a:pPr>
              <a:spcAft>
                <a:spcPts val="800"/>
              </a:spcAft>
              <a:defRPr sz="1800" b="1">
                <a:solidFill>
                  <a:srgbClr val="4682B4"/>
                </a:solidFill>
              </a:defRPr>
            </a:pPr>
            <a:r>
              <a:t>By understanding regulatory trends and adopting strategic cost management practices, MediConn Solutions can maintain compliance while optimizing operational efficiency. Next steps include implementing identified strategies to mitigate cost increases by Q3 2024.</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