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0" r:id="rId4"/>
    <p:sldId id="275" r:id="rId5"/>
    <p:sldId id="276" r:id="rId6"/>
    <p:sldId id="277" r:id="rId7"/>
    <p:sldId id="278" r:id="rId8"/>
    <p:sldId id="258" r:id="rId9"/>
    <p:sldId id="261" r:id="rId10"/>
    <p:sldId id="279" r:id="rId11"/>
    <p:sldId id="263" r:id="rId12"/>
    <p:sldId id="280" r:id="rId13"/>
    <p:sldId id="282" r:id="rId14"/>
    <p:sldId id="281" r:id="rId15"/>
    <p:sldId id="283" r:id="rId16"/>
    <p:sldId id="285" r:id="rId17"/>
    <p:sldId id="269" r:id="rId18"/>
    <p:sldId id="270" r:id="rId19"/>
    <p:sldId id="273" r:id="rId20"/>
    <p:sldId id="284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300"/>
    <a:srgbClr val="FF2600"/>
    <a:srgbClr val="945200"/>
    <a:srgbClr val="AB7942"/>
    <a:srgbClr val="FFFFFF"/>
    <a:srgbClr val="CCAF93"/>
    <a:srgbClr val="855E35"/>
    <a:srgbClr val="941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21"/>
    <p:restoredTop sz="94635"/>
  </p:normalViewPr>
  <p:slideViewPr>
    <p:cSldViewPr snapToGrid="0" snapToObjects="1">
      <p:cViewPr varScale="1">
        <p:scale>
          <a:sx n="115" d="100"/>
          <a:sy n="115" d="100"/>
        </p:scale>
        <p:origin x="936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  <p:transition spd="slow" advClick="0" advTm="15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  <p:transition spd="slow" advClick="0" advTm="15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  <p:transition spd="slow" advClick="0" advTm="15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  <p:transition spd="slow" advClick="0" advTm="15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  <p:transition spd="slow" advClick="0" advTm="15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  <p:transition spd="slow" advClick="0" advTm="15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  <p:transition spd="slow" advClick="0" advTm="15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  <p:transition spd="slow" advClick="0" advTm="15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  <p:transition spd="slow" advClick="0" advTm="15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  <p:transition spd="slow" advClick="0" advTm="15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  <p:transition spd="slow" advClick="0" advTm="15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B7942">
            <a:alpha val="15273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9/1/25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1500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F69A28E-CDD9-74DB-CB6E-31E1C585EE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719255" y="-21761"/>
            <a:ext cx="10075127" cy="7972837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0120"/>
              </a:srgbClr>
            </a:outerShdw>
          </a:effectLst>
        </p:spPr>
      </p:pic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1A77D5DF-CED7-309F-7EA2-0385E6191BB6}"/>
              </a:ext>
            </a:extLst>
          </p:cNvPr>
          <p:cNvSpPr/>
          <p:nvPr/>
        </p:nvSpPr>
        <p:spPr>
          <a:xfrm>
            <a:off x="602166" y="145506"/>
            <a:ext cx="7856034" cy="1470025"/>
          </a:xfrm>
          <a:prstGeom prst="roundRect">
            <a:avLst/>
          </a:prstGeom>
          <a:gradFill>
            <a:gsLst>
              <a:gs pos="0">
                <a:srgbClr val="CCAF93"/>
              </a:gs>
              <a:gs pos="100000">
                <a:srgbClr val="FFFFFF"/>
              </a:gs>
            </a:gsLst>
          </a:gradFill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5507"/>
            <a:ext cx="7772400" cy="1470025"/>
          </a:xfrm>
        </p:spPr>
        <p:txBody>
          <a:bodyPr>
            <a:normAutofit/>
          </a:bodyPr>
          <a:lstStyle/>
          <a:p>
            <a:pPr>
              <a:defRPr>
                <a:solidFill>
                  <a:srgbClr val="663300"/>
                </a:solidFill>
              </a:defRPr>
            </a:pPr>
            <a:r>
              <a:rPr lang="en-US" sz="3600" dirty="0"/>
              <a:t>Hallucinations and Phantoms:</a:t>
            </a:r>
            <a:r>
              <a:rPr sz="3600" dirty="0"/>
              <a:t> </a:t>
            </a:r>
            <a:br>
              <a:rPr lang="en-US" sz="3600" dirty="0"/>
            </a:br>
            <a:r>
              <a:rPr sz="3600" dirty="0"/>
              <a:t>Correcting </a:t>
            </a:r>
            <a:r>
              <a:rPr lang="en-US" sz="3600" dirty="0"/>
              <a:t>AI Attempts at </a:t>
            </a:r>
            <a:r>
              <a:rPr sz="3600" dirty="0"/>
              <a:t>Chemistry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C8FB3FE-8652-9F14-91F3-8C6BD3D745BD}"/>
              </a:ext>
            </a:extLst>
          </p:cNvPr>
          <p:cNvSpPr/>
          <p:nvPr/>
        </p:nvSpPr>
        <p:spPr>
          <a:xfrm>
            <a:off x="1449659" y="4627758"/>
            <a:ext cx="6322741" cy="1858536"/>
          </a:xfrm>
          <a:prstGeom prst="roundRect">
            <a:avLst/>
          </a:prstGeom>
          <a:gradFill>
            <a:gsLst>
              <a:gs pos="0">
                <a:srgbClr val="CCAF93"/>
              </a:gs>
              <a:gs pos="100000">
                <a:srgbClr val="FFFFFF"/>
              </a:gs>
            </a:gsLst>
          </a:gradFill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845204"/>
            <a:ext cx="6400800" cy="1752600"/>
          </a:xfrm>
        </p:spPr>
        <p:txBody>
          <a:bodyPr>
            <a:normAutofit/>
          </a:bodyPr>
          <a:lstStyle/>
          <a:p>
            <a:pPr>
              <a:defRPr>
                <a:solidFill>
                  <a:srgbClr val="663300"/>
                </a:solidFill>
              </a:defRPr>
            </a:pPr>
            <a:r>
              <a:rPr sz="2800" dirty="0">
                <a:solidFill>
                  <a:srgbClr val="AB7942"/>
                </a:solidFill>
              </a:rPr>
              <a:t>Teaching Large Language Models to Reason About Molecular Structure</a:t>
            </a:r>
          </a:p>
          <a:p>
            <a:pPr>
              <a:defRPr>
                <a:solidFill>
                  <a:srgbClr val="663300"/>
                </a:solidFill>
              </a:defRPr>
            </a:pPr>
            <a:r>
              <a:rPr sz="2800" b="1" dirty="0">
                <a:solidFill>
                  <a:srgbClr val="945200"/>
                </a:solidFill>
              </a:rPr>
              <a:t>Dorian Canelas, Duke University</a:t>
            </a:r>
          </a:p>
        </p:txBody>
      </p:sp>
      <p:pic>
        <p:nvPicPr>
          <p:cNvPr id="7" name="howard_pancoast_phantom.mp3">
            <a:hlinkClick r:id="" action="ppaction://media"/>
            <a:extLst>
              <a:ext uri="{FF2B5EF4-FFF2-40B4-BE49-F238E27FC236}">
                <a16:creationId xmlns:a16="http://schemas.microsoft.com/office/drawing/2014/main" id="{EF68A0DE-1F86-ED04-689E-ACCBB20CC0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</p:spTree>
  </p:cSld>
  <p:clrMapOvr>
    <a:masterClrMapping/>
  </p:clrMapOvr>
  <p:transition spd="slow"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0C12B-6EB3-0E29-7D9A-FE57AD7B54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5A92CFB-D1B9-7573-F473-AE545A3CCAD6}"/>
              </a:ext>
            </a:extLst>
          </p:cNvPr>
          <p:cNvSpPr txBox="1"/>
          <p:nvPr/>
        </p:nvSpPr>
        <p:spPr>
          <a:xfrm>
            <a:off x="4605458" y="1652024"/>
            <a:ext cx="4302781" cy="267765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2000">
                <a:solidFill>
                  <a:srgbClr val="502814"/>
                </a:solidFill>
              </a:defRPr>
            </a:pPr>
            <a:r>
              <a:rPr lang="en-US" sz="4000" dirty="0">
                <a:solidFill>
                  <a:srgbClr val="945200"/>
                </a:solidFill>
              </a:rPr>
              <a:t>Phantom molecules</a:t>
            </a:r>
          </a:p>
          <a:p>
            <a:pPr algn="ctr">
              <a:defRPr sz="2000">
                <a:solidFill>
                  <a:srgbClr val="502814"/>
                </a:solidFill>
              </a:defRPr>
            </a:pPr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>
              <a:defRPr sz="2000">
                <a:solidFill>
                  <a:srgbClr val="502814"/>
                </a:solidFill>
              </a:defRPr>
            </a:pPr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Nonsensical chemical </a:t>
            </a:r>
          </a:p>
          <a:p>
            <a:pPr>
              <a:defRPr sz="2000">
                <a:solidFill>
                  <a:srgbClr val="502814"/>
                </a:solidFill>
              </a:defRPr>
            </a:pPr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structures generated </a:t>
            </a:r>
          </a:p>
          <a:p>
            <a:pPr>
              <a:defRPr sz="2000">
                <a:solidFill>
                  <a:srgbClr val="502814"/>
                </a:solidFill>
              </a:defRPr>
            </a:pPr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by AI</a:t>
            </a:r>
            <a:endParaRPr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CA434D9-249D-5E3E-7550-35F40FB0A7E1}"/>
              </a:ext>
            </a:extLst>
          </p:cNvPr>
          <p:cNvSpPr txBox="1"/>
          <p:nvPr/>
        </p:nvSpPr>
        <p:spPr>
          <a:xfrm>
            <a:off x="43288" y="6395886"/>
            <a:ext cx="63979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855E35"/>
                </a:solidFill>
              </a:rPr>
              <a:t>Hallucinations and Phantoms: Correcting AI Attempts at Chemistry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FBAC37-1047-9A6B-E584-1B6F5F856AEE}"/>
              </a:ext>
            </a:extLst>
          </p:cNvPr>
          <p:cNvSpPr txBox="1"/>
          <p:nvPr/>
        </p:nvSpPr>
        <p:spPr>
          <a:xfrm>
            <a:off x="7262034" y="6395886"/>
            <a:ext cx="18373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855E35"/>
                </a:solidFill>
              </a:rPr>
              <a:t>© Dorian Canelas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D8B818E-7711-408C-2D56-01737CF39E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503" y="347121"/>
            <a:ext cx="3936380" cy="5904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826336"/>
      </p:ext>
    </p:extLst>
  </p:cSld>
  <p:clrMapOvr>
    <a:masterClrMapping/>
  </p:clrMapOvr>
  <p:transition spd="slow" advClick="0" advTm="15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7D5C40-2BE3-02E5-36A3-5F8A29EAC7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AEFC75-B854-51F5-51CF-B6AF9729E9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855E35"/>
                </a:solidFill>
              </a:rPr>
              <a:t>Side-by-Side Example</a:t>
            </a:r>
            <a:endParaRPr dirty="0">
              <a:solidFill>
                <a:srgbClr val="855E35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97991B1-4355-C648-D2F5-B00FE80C4A80}"/>
              </a:ext>
            </a:extLst>
          </p:cNvPr>
          <p:cNvSpPr txBox="1"/>
          <p:nvPr/>
        </p:nvSpPr>
        <p:spPr>
          <a:xfrm>
            <a:off x="43288" y="6395886"/>
            <a:ext cx="63979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855E35"/>
                </a:solidFill>
              </a:rPr>
              <a:t>Hallucinations and Phantoms: Correcting AI Attempts at Chemistry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0C67EB-470A-28FC-8925-9E4E4B76FC0F}"/>
              </a:ext>
            </a:extLst>
          </p:cNvPr>
          <p:cNvSpPr txBox="1"/>
          <p:nvPr/>
        </p:nvSpPr>
        <p:spPr>
          <a:xfrm>
            <a:off x="7262034" y="6395886"/>
            <a:ext cx="18373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855E35"/>
                </a:solidFill>
              </a:rPr>
              <a:t>© Dorian Canelas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CD9FB0-0A0C-15CD-E330-A4D00C345394}"/>
              </a:ext>
            </a:extLst>
          </p:cNvPr>
          <p:cNvSpPr txBox="1"/>
          <p:nvPr/>
        </p:nvSpPr>
        <p:spPr>
          <a:xfrm>
            <a:off x="457200" y="1288173"/>
            <a:ext cx="834111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Prompt for ChatGPT: I need an image for my course website . . . This one is for </a:t>
            </a:r>
          </a:p>
          <a:p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organic chemistry 2, and because my last name means cinnamon, I was thinking a cinnamon roll photo theme with a little sign that has the structure of chemical cinnamaldehyde on it would be good.</a:t>
            </a: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8AA2101-A56A-83B8-F7AA-4B79EF138FFC}"/>
              </a:ext>
            </a:extLst>
          </p:cNvPr>
          <p:cNvSpPr txBox="1"/>
          <p:nvPr/>
        </p:nvSpPr>
        <p:spPr>
          <a:xfrm>
            <a:off x="1316375" y="3024983"/>
            <a:ext cx="220124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ChatGPT </a:t>
            </a:r>
          </a:p>
          <a:p>
            <a:pPr algn="ctr"/>
            <a:r>
              <a:rPr lang="en-US" dirty="0"/>
              <a:t>Generated Image </a:t>
            </a:r>
          </a:p>
          <a:p>
            <a:pPr algn="ctr"/>
            <a:r>
              <a:rPr lang="en-US" dirty="0"/>
              <a:t>Try #1</a:t>
            </a:r>
          </a:p>
          <a:p>
            <a:pPr algn="ctr"/>
            <a:endParaRPr lang="en-US" dirty="0"/>
          </a:p>
          <a:p>
            <a:pPr algn="ctr"/>
            <a:r>
              <a:rPr lang="en-US" dirty="0"/>
              <a:t>(Notice: chemical</a:t>
            </a:r>
          </a:p>
          <a:p>
            <a:pPr algn="ctr"/>
            <a:r>
              <a:rPr lang="en-US" dirty="0"/>
              <a:t>structure is incorrect)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B381C15-2A65-23BD-124F-557CCF2885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1236" y="2828765"/>
            <a:ext cx="3239360" cy="3239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713534"/>
      </p:ext>
    </p:extLst>
  </p:cSld>
  <p:clrMapOvr>
    <a:masterClrMapping/>
  </p:clrMapOvr>
  <p:transition spd="slow" advClick="0" advTm="1500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F95326-3CBD-4A7D-2F0D-F7DAA52A58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2F9DD5-6CB4-D387-C0FA-52D1B60F72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855E35"/>
                </a:solidFill>
              </a:rPr>
              <a:t>Side-by-Side Example</a:t>
            </a:r>
            <a:endParaRPr dirty="0">
              <a:solidFill>
                <a:srgbClr val="855E35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97B8D9-3FE6-DBD2-0A09-657AA77893CA}"/>
              </a:ext>
            </a:extLst>
          </p:cNvPr>
          <p:cNvSpPr txBox="1"/>
          <p:nvPr/>
        </p:nvSpPr>
        <p:spPr>
          <a:xfrm>
            <a:off x="43288" y="6395886"/>
            <a:ext cx="63979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855E35"/>
                </a:solidFill>
              </a:rPr>
              <a:t>Hallucinations and Phantoms: Correcting AI Attempts at Chemistry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72F658D-4054-5BF0-3EBE-A93627674BDC}"/>
              </a:ext>
            </a:extLst>
          </p:cNvPr>
          <p:cNvSpPr txBox="1"/>
          <p:nvPr/>
        </p:nvSpPr>
        <p:spPr>
          <a:xfrm>
            <a:off x="7262034" y="6395886"/>
            <a:ext cx="18373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855E35"/>
                </a:solidFill>
              </a:rPr>
              <a:t>© Dorian Canelas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12B9C67-C4E8-348C-E654-9C56DC30F405}"/>
              </a:ext>
            </a:extLst>
          </p:cNvPr>
          <p:cNvSpPr txBox="1"/>
          <p:nvPr/>
        </p:nvSpPr>
        <p:spPr>
          <a:xfrm>
            <a:off x="790163" y="1304693"/>
            <a:ext cx="801360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Follow up Prompt for ChatGPT: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Oooh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that is so close, thank you! The structure you </a:t>
            </a:r>
          </a:p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have for cinnamaldehyde is not quite right. What if you didn't put the word </a:t>
            </a:r>
          </a:p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cinnamaldehyde on the little label card, but instead used this uploaded image?</a:t>
            </a: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487A85B-D316-2515-1EFD-E72520C9BE31}"/>
              </a:ext>
            </a:extLst>
          </p:cNvPr>
          <p:cNvSpPr txBox="1"/>
          <p:nvPr/>
        </p:nvSpPr>
        <p:spPr>
          <a:xfrm>
            <a:off x="884121" y="2419144"/>
            <a:ext cx="18614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ChatGPT </a:t>
            </a:r>
          </a:p>
          <a:p>
            <a:pPr algn="ctr"/>
            <a:r>
              <a:rPr lang="en-US" dirty="0"/>
              <a:t>Generated Image </a:t>
            </a:r>
          </a:p>
          <a:p>
            <a:pPr algn="ctr"/>
            <a:r>
              <a:rPr lang="en-US" dirty="0"/>
              <a:t>Try #1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88D69CF-AE2B-FF5A-ABE0-EACB58B58BAC}"/>
              </a:ext>
            </a:extLst>
          </p:cNvPr>
          <p:cNvSpPr txBox="1"/>
          <p:nvPr/>
        </p:nvSpPr>
        <p:spPr>
          <a:xfrm>
            <a:off x="6503165" y="2439070"/>
            <a:ext cx="21868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User uploaded Image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833A881-CB13-A9A8-FB69-84D3816BAD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394" y="3363551"/>
            <a:ext cx="2694902" cy="269490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B304960-EF16-2228-6574-FB8EF596A3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712" y="3380855"/>
            <a:ext cx="2694902" cy="269490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8DF8B15-F130-155A-02A2-154E8FEF0941}"/>
              </a:ext>
            </a:extLst>
          </p:cNvPr>
          <p:cNvSpPr txBox="1"/>
          <p:nvPr/>
        </p:nvSpPr>
        <p:spPr>
          <a:xfrm>
            <a:off x="3829189" y="2406284"/>
            <a:ext cx="18614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ChatGPT </a:t>
            </a:r>
          </a:p>
          <a:p>
            <a:pPr algn="ctr"/>
            <a:r>
              <a:rPr lang="en-US" dirty="0"/>
              <a:t>Generated Image </a:t>
            </a:r>
          </a:p>
          <a:p>
            <a:pPr algn="ctr"/>
            <a:r>
              <a:rPr lang="en-US" dirty="0"/>
              <a:t>Try #2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DA61B03-CF4E-2B90-194B-1C35E9B048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0764" y="2860123"/>
            <a:ext cx="2070314" cy="124218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08C0CDE-F190-F18B-73F5-B0202B0D46B4}"/>
              </a:ext>
            </a:extLst>
          </p:cNvPr>
          <p:cNvSpPr txBox="1"/>
          <p:nvPr/>
        </p:nvSpPr>
        <p:spPr>
          <a:xfrm>
            <a:off x="6327859" y="4439744"/>
            <a:ext cx="240900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(Notice: chemical structure in the </a:t>
            </a:r>
          </a:p>
          <a:p>
            <a:pPr algn="ctr"/>
            <a:r>
              <a:rPr lang="en-US" dirty="0"/>
              <a:t>AI-generated photo is different, but still incorrect)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D963F54-F02F-9183-22E6-6E963648011E}"/>
              </a:ext>
            </a:extLst>
          </p:cNvPr>
          <p:cNvSpPr/>
          <p:nvPr/>
        </p:nvSpPr>
        <p:spPr>
          <a:xfrm>
            <a:off x="6503165" y="2439070"/>
            <a:ext cx="2295147" cy="1776090"/>
          </a:xfrm>
          <a:prstGeom prst="rect">
            <a:avLst/>
          </a:prstGeom>
          <a:noFill/>
          <a:ln w="476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006220"/>
      </p:ext>
    </p:extLst>
  </p:cSld>
  <p:clrMapOvr>
    <a:masterClrMapping/>
  </p:clrMapOvr>
  <p:transition spd="slow" advClick="0" advTm="1500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005F82-E123-D018-9CE2-A972CDB757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042BB4-2AFF-FC77-A57C-6FC2EF4DEF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74276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rgbClr val="855E35"/>
                </a:solidFill>
              </a:rPr>
              <a:t>Prof. Canelas likes to teach, so . . .</a:t>
            </a:r>
            <a:br>
              <a:rPr lang="en-US" sz="3600" dirty="0">
                <a:solidFill>
                  <a:srgbClr val="855E35"/>
                </a:solidFill>
              </a:rPr>
            </a:br>
            <a:r>
              <a:rPr lang="en-US" sz="3600" dirty="0">
                <a:solidFill>
                  <a:srgbClr val="855E35"/>
                </a:solidFill>
              </a:rPr>
              <a:t>Why not?! Let’s try this!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072027-734A-A6E9-12F0-6C6419C8BB5E}"/>
              </a:ext>
            </a:extLst>
          </p:cNvPr>
          <p:cNvSpPr txBox="1"/>
          <p:nvPr/>
        </p:nvSpPr>
        <p:spPr>
          <a:xfrm>
            <a:off x="43288" y="6395886"/>
            <a:ext cx="63979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855E35"/>
                </a:solidFill>
              </a:rPr>
              <a:t>Hallucinations and Phantoms: Correcting AI Attempts at Chemistry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4DBD1D-001F-DBEC-FC44-A26E11CE3F04}"/>
              </a:ext>
            </a:extLst>
          </p:cNvPr>
          <p:cNvSpPr txBox="1"/>
          <p:nvPr/>
        </p:nvSpPr>
        <p:spPr>
          <a:xfrm>
            <a:off x="7262034" y="6395886"/>
            <a:ext cx="18373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855E35"/>
                </a:solidFill>
              </a:rPr>
              <a:t>© Dorian Canelas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2A069DC-0A43-A414-76F4-A109AC3841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1487" y="1338481"/>
            <a:ext cx="6897029" cy="5057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344281"/>
      </p:ext>
    </p:extLst>
  </p:cSld>
  <p:clrMapOvr>
    <a:masterClrMapping/>
  </p:clrMapOvr>
  <p:transition spd="slow" advClick="0" advTm="1500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487FB8-3F1A-42F3-0C1D-163D8B5C3A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645973-9541-927D-22E1-6701F940C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855E35"/>
                </a:solidFill>
              </a:rPr>
              <a:t>Side-by-Side Example</a:t>
            </a:r>
            <a:endParaRPr dirty="0">
              <a:solidFill>
                <a:srgbClr val="855E35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E5B6F6-4008-3074-9269-AE3128F74993}"/>
              </a:ext>
            </a:extLst>
          </p:cNvPr>
          <p:cNvSpPr txBox="1"/>
          <p:nvPr/>
        </p:nvSpPr>
        <p:spPr>
          <a:xfrm>
            <a:off x="43288" y="6395886"/>
            <a:ext cx="63979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855E35"/>
                </a:solidFill>
              </a:rPr>
              <a:t>Hallucinations and Phantoms: Correcting AI Attempts at Chemistry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C53C896-C992-2294-837E-2683C0F67916}"/>
              </a:ext>
            </a:extLst>
          </p:cNvPr>
          <p:cNvSpPr txBox="1"/>
          <p:nvPr/>
        </p:nvSpPr>
        <p:spPr>
          <a:xfrm>
            <a:off x="7262034" y="6395886"/>
            <a:ext cx="18373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855E35"/>
                </a:solidFill>
              </a:rPr>
              <a:t>© Dorian Canelas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C3248C-7841-EBF9-2B68-48BD7E5C65B4}"/>
              </a:ext>
            </a:extLst>
          </p:cNvPr>
          <p:cNvSpPr txBox="1"/>
          <p:nvPr/>
        </p:nvSpPr>
        <p:spPr>
          <a:xfrm>
            <a:off x="790163" y="1304693"/>
            <a:ext cx="756367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Prompt for ChatGPT: Because my last name means cinnamon, I was thinking a </a:t>
            </a:r>
          </a:p>
          <a:p>
            <a:r>
              <a:rPr lang="en-US" dirty="0"/>
              <a:t>cinnamon roll photo theme with a little sign that has the structure of chemical </a:t>
            </a:r>
          </a:p>
          <a:p>
            <a:r>
              <a:rPr lang="en-US" dirty="0"/>
              <a:t>cinnamaldehyde on it would be good.</a:t>
            </a: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56BE3E6-059D-8280-7960-D40496ABE0FD}"/>
              </a:ext>
            </a:extLst>
          </p:cNvPr>
          <p:cNvSpPr txBox="1"/>
          <p:nvPr/>
        </p:nvSpPr>
        <p:spPr>
          <a:xfrm>
            <a:off x="527284" y="2294774"/>
            <a:ext cx="18614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ChatGPT </a:t>
            </a:r>
          </a:p>
          <a:p>
            <a:pPr algn="ctr"/>
            <a:r>
              <a:rPr lang="en-US" dirty="0"/>
              <a:t>Generated Image </a:t>
            </a:r>
          </a:p>
          <a:p>
            <a:pPr algn="ctr"/>
            <a:r>
              <a:rPr lang="en-US" dirty="0"/>
              <a:t>Try #1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42BA831-2904-004B-A2C5-1D463BA8A110}"/>
              </a:ext>
            </a:extLst>
          </p:cNvPr>
          <p:cNvSpPr txBox="1"/>
          <p:nvPr/>
        </p:nvSpPr>
        <p:spPr>
          <a:xfrm>
            <a:off x="6409387" y="2294774"/>
            <a:ext cx="18614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ChatGPT </a:t>
            </a:r>
          </a:p>
          <a:p>
            <a:pPr algn="ctr"/>
            <a:r>
              <a:rPr lang="en-US" dirty="0"/>
              <a:t>Generated Image </a:t>
            </a:r>
          </a:p>
          <a:p>
            <a:pPr algn="ctr"/>
            <a:r>
              <a:rPr lang="en-US" dirty="0"/>
              <a:t>Try #3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66C72E4-545D-05A8-2858-1D34FEB76C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557" y="3252041"/>
            <a:ext cx="2694902" cy="269490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D537696-FC08-ADD0-CCAF-F4A91AF545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8029" y="3269345"/>
            <a:ext cx="2694902" cy="269490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868BF11-7456-DF9E-2211-1928B51F5740}"/>
              </a:ext>
            </a:extLst>
          </p:cNvPr>
          <p:cNvSpPr txBox="1"/>
          <p:nvPr/>
        </p:nvSpPr>
        <p:spPr>
          <a:xfrm>
            <a:off x="3468335" y="2294774"/>
            <a:ext cx="18614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ChatGPT </a:t>
            </a:r>
          </a:p>
          <a:p>
            <a:pPr algn="ctr"/>
            <a:r>
              <a:rPr lang="en-US" dirty="0"/>
              <a:t>Generated Image </a:t>
            </a:r>
          </a:p>
          <a:p>
            <a:pPr algn="ctr"/>
            <a:r>
              <a:rPr lang="en-US" dirty="0"/>
              <a:t>Try #2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0131C60-9111-3238-E648-840884965E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7500" y="3269345"/>
            <a:ext cx="2694902" cy="269490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2083F03-66EC-6C65-8D6E-1A5DC8FDFF6B}"/>
              </a:ext>
            </a:extLst>
          </p:cNvPr>
          <p:cNvSpPr txBox="1"/>
          <p:nvPr/>
        </p:nvSpPr>
        <p:spPr>
          <a:xfrm>
            <a:off x="691377" y="5999358"/>
            <a:ext cx="77380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Please note: none of these images show the correct structure of cinnamaldehyde</a:t>
            </a:r>
          </a:p>
        </p:txBody>
      </p:sp>
    </p:spTree>
    <p:extLst>
      <p:ext uri="{BB962C8B-B14F-4D97-AF65-F5344CB8AC3E}">
        <p14:creationId xmlns:p14="http://schemas.microsoft.com/office/powerpoint/2010/main" val="2186650185"/>
      </p:ext>
    </p:extLst>
  </p:cSld>
  <p:clrMapOvr>
    <a:masterClrMapping/>
  </p:clrMapOvr>
  <p:transition spd="slow" advClick="0" advTm="1500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4B850E-E92E-7D3C-6B84-C2A194EE71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7849E9-3ACF-162E-49B0-742223F8F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85068"/>
            <a:ext cx="8229600" cy="1143000"/>
          </a:xfrm>
        </p:spPr>
        <p:txBody>
          <a:bodyPr/>
          <a:lstStyle/>
          <a:p>
            <a:r>
              <a:rPr lang="en-US" dirty="0">
                <a:solidFill>
                  <a:srgbClr val="855E35"/>
                </a:solidFill>
              </a:rPr>
              <a:t>Explanation for Example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2351991-0521-034B-820F-E6EDE49B2397}"/>
              </a:ext>
            </a:extLst>
          </p:cNvPr>
          <p:cNvSpPr txBox="1"/>
          <p:nvPr/>
        </p:nvSpPr>
        <p:spPr>
          <a:xfrm>
            <a:off x="43288" y="6395886"/>
            <a:ext cx="63979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855E35"/>
                </a:solidFill>
              </a:rPr>
              <a:t>Hallucinations and Phantoms: Correcting AI Attempts at Chemistry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D422D4-5F72-A9E7-2A98-6D20051FD8D6}"/>
              </a:ext>
            </a:extLst>
          </p:cNvPr>
          <p:cNvSpPr txBox="1"/>
          <p:nvPr/>
        </p:nvSpPr>
        <p:spPr>
          <a:xfrm>
            <a:off x="7262034" y="6395886"/>
            <a:ext cx="18373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855E35"/>
                </a:solidFill>
              </a:rPr>
              <a:t>© Dorian Canelas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47281B6-1630-891B-9082-A41F0123BC2A}"/>
              </a:ext>
            </a:extLst>
          </p:cNvPr>
          <p:cNvSpPr txBox="1"/>
          <p:nvPr/>
        </p:nvSpPr>
        <p:spPr>
          <a:xfrm>
            <a:off x="164992" y="3718230"/>
            <a:ext cx="8814016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 few more iterations are above, each another try after hints from a subject matter expert. </a:t>
            </a:r>
          </a:p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LLM could say in words what it needed to draw, but could not draw what it described.</a:t>
            </a:r>
          </a:p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AI image generator consistently produced chemically inaccurate structures: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Drawn as 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benzaldehyde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(missing the alkene bridge).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Showed 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ketones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instead of aldehydes.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Lacked 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E-configuration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across the C=C bond.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Carbons with incorrect number of bonds, or wrong number of carbons (7 or 8 instead of 9).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While the images were visually appealing, the molecular structures were unsuitable for </a:t>
            </a:r>
          </a:p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scientific or educational use.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AE05D5A-BA7B-803D-808A-DDCADA53C7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0" y="1303743"/>
            <a:ext cx="2292526" cy="229252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A5ECCFC-0A89-61EC-8566-18DBC1D8A6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4910" y="1300479"/>
            <a:ext cx="1528351" cy="22925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6B92F96-37BF-50E1-02E8-962FF0C49B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6193" y="1303742"/>
            <a:ext cx="1528351" cy="229252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1DE2579-E6E7-2DF9-1A4D-DFE4F08D85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2114" y="1300479"/>
            <a:ext cx="3433895" cy="228926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7BD73FC-54C0-F56B-A830-1A6B3D4A06A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89381" y="1297215"/>
            <a:ext cx="1528351" cy="2292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98325"/>
      </p:ext>
    </p:extLst>
  </p:cSld>
  <p:clrMapOvr>
    <a:masterClrMapping/>
  </p:clrMapOvr>
  <p:transition spd="slow" advClick="0" advTm="1500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C5E70-A997-D568-F222-15DFE67E09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7B9B3D-00DD-913C-FEA0-0E1C91EA86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855E35"/>
                </a:solidFill>
              </a:rPr>
              <a:t>Implications for AI Learners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07DEE8-4675-0C37-5B59-6208587F6DA1}"/>
              </a:ext>
            </a:extLst>
          </p:cNvPr>
          <p:cNvSpPr txBox="1"/>
          <p:nvPr/>
        </p:nvSpPr>
        <p:spPr>
          <a:xfrm>
            <a:off x="43288" y="6395886"/>
            <a:ext cx="63979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855E35"/>
                </a:solidFill>
              </a:rPr>
              <a:t>Hallucinations and Phantoms: Correcting AI Attempts at Chemistry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376C0A8-2268-4DF4-E3B3-B09503D43CBC}"/>
              </a:ext>
            </a:extLst>
          </p:cNvPr>
          <p:cNvSpPr txBox="1"/>
          <p:nvPr/>
        </p:nvSpPr>
        <p:spPr>
          <a:xfrm>
            <a:off x="7262034" y="6395886"/>
            <a:ext cx="18373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855E35"/>
                </a:solidFill>
              </a:rPr>
              <a:t>© Dorian Canelas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6D009C-FB83-DABA-24E8-01648E98A4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546" y="1417638"/>
            <a:ext cx="4258333" cy="425833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0831183-1E3B-8CF6-7A0B-8586189B4E67}"/>
              </a:ext>
            </a:extLst>
          </p:cNvPr>
          <p:cNvSpPr txBox="1"/>
          <p:nvPr/>
        </p:nvSpPr>
        <p:spPr>
          <a:xfrm>
            <a:off x="5004225" y="1283826"/>
            <a:ext cx="3994809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000">
                <a:solidFill>
                  <a:srgbClr val="502814"/>
                </a:solidFill>
              </a:defRPr>
            </a:pPr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LLM’s should </a:t>
            </a:r>
            <a:r>
              <a:rPr lang="en-US" sz="3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build awareness</a:t>
            </a:r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they don’t understand chemical notation and communicate this fact to users. </a:t>
            </a:r>
          </a:p>
          <a:p>
            <a:pPr>
              <a:defRPr sz="2000">
                <a:solidFill>
                  <a:srgbClr val="502814"/>
                </a:solidFill>
              </a:defRPr>
            </a:pPr>
            <a:r>
              <a:rPr lang="en-US" sz="32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Confident</a:t>
            </a:r>
            <a:r>
              <a:rPr lang="en-US" sz="3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incorrect </a:t>
            </a:r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information is a BIG problem!</a:t>
            </a:r>
          </a:p>
        </p:txBody>
      </p:sp>
    </p:spTree>
    <p:extLst>
      <p:ext uri="{BB962C8B-B14F-4D97-AF65-F5344CB8AC3E}">
        <p14:creationId xmlns:p14="http://schemas.microsoft.com/office/powerpoint/2010/main" val="513738434"/>
      </p:ext>
    </p:extLst>
  </p:cSld>
  <p:clrMapOvr>
    <a:masterClrMapping/>
  </p:clrMapOvr>
  <p:transition spd="slow" advClick="0" advTm="1500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508191-7E6E-5778-7043-899C3FC880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7109D-F156-6B9C-ACC5-68683585F6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rgbClr val="855E35"/>
                </a:solidFill>
              </a:rPr>
              <a:t>Teaching to spot and fix hallucinations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8E01BC-397E-397C-BA07-1BAF7EEAC701}"/>
              </a:ext>
            </a:extLst>
          </p:cNvPr>
          <p:cNvSpPr txBox="1"/>
          <p:nvPr/>
        </p:nvSpPr>
        <p:spPr>
          <a:xfrm>
            <a:off x="43288" y="6395886"/>
            <a:ext cx="63979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855E35"/>
                </a:solidFill>
              </a:rPr>
              <a:t>Hallucinations and Phantoms: Correcting AI Attempts at Chemistry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2352A95-AECD-3090-9677-9BA9A11500E7}"/>
              </a:ext>
            </a:extLst>
          </p:cNvPr>
          <p:cNvSpPr txBox="1"/>
          <p:nvPr/>
        </p:nvSpPr>
        <p:spPr>
          <a:xfrm>
            <a:off x="7262034" y="6395886"/>
            <a:ext cx="18373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855E35"/>
                </a:solidFill>
              </a:rPr>
              <a:t>© Dorian Canelas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BB977A0-15EF-7C42-19EF-B73E3B97B11C}"/>
              </a:ext>
            </a:extLst>
          </p:cNvPr>
          <p:cNvSpPr txBox="1"/>
          <p:nvPr/>
        </p:nvSpPr>
        <p:spPr>
          <a:xfrm>
            <a:off x="365064" y="1417637"/>
            <a:ext cx="381664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Prompt Engineering </a:t>
            </a:r>
          </a:p>
          <a:p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dialogues between </a:t>
            </a:r>
          </a:p>
          <a:p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LLM’s &amp; subject matter       </a:t>
            </a:r>
          </a:p>
          <a:p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experts are needed to  </a:t>
            </a:r>
          </a:p>
          <a:p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spot and repair       </a:t>
            </a:r>
          </a:p>
          <a:p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hallucinations. </a:t>
            </a:r>
          </a:p>
          <a:p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work is in its </a:t>
            </a:r>
          </a:p>
          <a:p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infancy at this time.</a:t>
            </a:r>
            <a:endParaRPr lang="en-US" sz="2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7E8CA1-18AF-7F63-1163-1458E6C2CF50}"/>
              </a:ext>
            </a:extLst>
          </p:cNvPr>
          <p:cNvSpPr txBox="1"/>
          <p:nvPr/>
        </p:nvSpPr>
        <p:spPr>
          <a:xfrm>
            <a:off x="289932" y="5480288"/>
            <a:ext cx="85641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0" i="0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See, for example: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Feifei</a:t>
            </a:r>
            <a:r>
              <a:rPr lang="en-US" b="0" i="0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 Luo,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Jinglang</a:t>
            </a:r>
            <a:r>
              <a:rPr lang="en-US" b="0" i="0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 Zhang,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Qilong</a:t>
            </a:r>
            <a:r>
              <a:rPr lang="en-US" b="0" i="0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 Wang, and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Chunpeng</a:t>
            </a:r>
            <a:r>
              <a:rPr lang="en-US" b="0" i="0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 Yang,</a:t>
            </a:r>
          </a:p>
          <a:p>
            <a:pPr algn="l"/>
            <a:r>
              <a:rPr lang="en-US" b="0" i="1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ACS Central Science</a:t>
            </a:r>
            <a:r>
              <a:rPr lang="en-US" b="0" i="0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 </a:t>
            </a:r>
            <a:r>
              <a:rPr lang="en-US" b="1" i="0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2025</a:t>
            </a:r>
            <a:r>
              <a:rPr lang="en-US" b="0" i="0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 </a:t>
            </a:r>
            <a:r>
              <a:rPr lang="en-US" b="0" i="1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11</a:t>
            </a:r>
            <a:r>
              <a:rPr lang="en-US" b="0" i="0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 (4), 511-519</a:t>
            </a:r>
          </a:p>
          <a:p>
            <a:r>
              <a:rPr lang="en-US" b="0" i="0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DOI: 10.1021/acscentsci.4c01935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6C128EE-8EF0-2FB4-D39C-D90553830A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1360" y="1661493"/>
            <a:ext cx="4577576" cy="3051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234509"/>
      </p:ext>
    </p:extLst>
  </p:cSld>
  <p:clrMapOvr>
    <a:masterClrMapping/>
  </p:clrMapOvr>
  <p:transition spd="slow" advClick="0" advTm="1500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F03413-6406-B442-FF3B-EA0E8A3035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7DD146-9096-B630-63CF-86947483D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855E35"/>
                </a:solidFill>
              </a:rPr>
              <a:t>Implications for Human Learners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FB87C8-6B9B-6F93-29E0-1BD179AA1665}"/>
              </a:ext>
            </a:extLst>
          </p:cNvPr>
          <p:cNvSpPr txBox="1"/>
          <p:nvPr/>
        </p:nvSpPr>
        <p:spPr>
          <a:xfrm>
            <a:off x="43288" y="6395886"/>
            <a:ext cx="63979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855E35"/>
                </a:solidFill>
              </a:rPr>
              <a:t>Hallucinations and Phantoms: Correcting AI Attempts at Chemistry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EC3AD74-C37E-5ED2-03EF-433C3DA40139}"/>
              </a:ext>
            </a:extLst>
          </p:cNvPr>
          <p:cNvSpPr txBox="1"/>
          <p:nvPr/>
        </p:nvSpPr>
        <p:spPr>
          <a:xfrm>
            <a:off x="7262034" y="6395886"/>
            <a:ext cx="18373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855E35"/>
                </a:solidFill>
              </a:rPr>
              <a:t>© Dorian Canelas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5DDE45E-558B-FB47-8503-93DF64FD4A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833" y="1473396"/>
            <a:ext cx="4611882" cy="461188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F1B2744-19E7-696E-EC14-428D61FACF8F}"/>
              </a:ext>
            </a:extLst>
          </p:cNvPr>
          <p:cNvSpPr txBox="1"/>
          <p:nvPr/>
        </p:nvSpPr>
        <p:spPr>
          <a:xfrm>
            <a:off x="5004225" y="1439940"/>
            <a:ext cx="3994809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000">
                <a:solidFill>
                  <a:srgbClr val="502814"/>
                </a:solidFill>
              </a:defRPr>
            </a:pPr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Human learners need </a:t>
            </a:r>
          </a:p>
          <a:p>
            <a:pPr>
              <a:defRPr sz="2000">
                <a:solidFill>
                  <a:srgbClr val="502814"/>
                </a:solidFill>
              </a:defRPr>
            </a:pPr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to </a:t>
            </a:r>
            <a:r>
              <a:rPr lang="en-US" sz="3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build awareness</a:t>
            </a:r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</a:t>
            </a:r>
          </a:p>
          <a:p>
            <a:pPr>
              <a:defRPr sz="2000">
                <a:solidFill>
                  <a:srgbClr val="502814"/>
                </a:solidFill>
              </a:defRPr>
            </a:pPr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about limitations of </a:t>
            </a:r>
          </a:p>
          <a:p>
            <a:pPr>
              <a:defRPr sz="2000">
                <a:solidFill>
                  <a:srgbClr val="502814"/>
                </a:solidFill>
              </a:defRPr>
            </a:pPr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AI for understanding    </a:t>
            </a:r>
          </a:p>
          <a:p>
            <a:pPr>
              <a:defRPr sz="2000">
                <a:solidFill>
                  <a:srgbClr val="502814"/>
                </a:solidFill>
              </a:defRPr>
            </a:pPr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and generating </a:t>
            </a:r>
          </a:p>
          <a:p>
            <a:pPr>
              <a:defRPr sz="2000">
                <a:solidFill>
                  <a:srgbClr val="502814"/>
                </a:solidFill>
              </a:defRPr>
            </a:pPr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chemical structures. </a:t>
            </a:r>
          </a:p>
          <a:p>
            <a:pPr>
              <a:defRPr sz="2000">
                <a:solidFill>
                  <a:srgbClr val="502814"/>
                </a:solidFill>
              </a:defRPr>
            </a:pPr>
            <a:r>
              <a:rPr lang="en-US" sz="32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Confident</a:t>
            </a:r>
            <a:r>
              <a:rPr lang="en-US" sz="3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incorrect </a:t>
            </a:r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information is a BIG problem!</a:t>
            </a:r>
          </a:p>
        </p:txBody>
      </p:sp>
    </p:spTree>
    <p:extLst>
      <p:ext uri="{BB962C8B-B14F-4D97-AF65-F5344CB8AC3E}">
        <p14:creationId xmlns:p14="http://schemas.microsoft.com/office/powerpoint/2010/main" val="3649718531"/>
      </p:ext>
    </p:extLst>
  </p:cSld>
  <p:clrMapOvr>
    <a:masterClrMapping/>
  </p:clrMapOvr>
  <p:transition spd="slow" advClick="0" advTm="1500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0BDD00-7DBF-1CA2-6589-F75D29A66E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80F78D-A0D7-EB54-2C77-BE6670227D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855E35"/>
                </a:solidFill>
              </a:rPr>
              <a:t>Acknowledgments and References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2151663-4DE2-49E1-907C-29C52C59A9C6}"/>
              </a:ext>
            </a:extLst>
          </p:cNvPr>
          <p:cNvSpPr txBox="1"/>
          <p:nvPr/>
        </p:nvSpPr>
        <p:spPr>
          <a:xfrm>
            <a:off x="43288" y="6395886"/>
            <a:ext cx="63979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855E35"/>
                </a:solidFill>
              </a:rPr>
              <a:t>Hallucinations and Phantoms: Correcting AI Attempts at Chemistry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8997965-A231-6668-985C-A6C5EEEECA16}"/>
              </a:ext>
            </a:extLst>
          </p:cNvPr>
          <p:cNvSpPr txBox="1"/>
          <p:nvPr/>
        </p:nvSpPr>
        <p:spPr>
          <a:xfrm>
            <a:off x="7262034" y="6395886"/>
            <a:ext cx="18373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855E35"/>
                </a:solidFill>
              </a:rPr>
              <a:t>© Dorian Canelas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6577F6-4230-FEC5-88BA-8DA59DBD4A64}"/>
              </a:ext>
            </a:extLst>
          </p:cNvPr>
          <p:cNvSpPr txBox="1"/>
          <p:nvPr/>
        </p:nvSpPr>
        <p:spPr>
          <a:xfrm>
            <a:off x="367992" y="1304694"/>
            <a:ext cx="8568371" cy="594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Images in this presentation were generated by the LLM ChatGPT in </a:t>
            </a:r>
          </a:p>
          <a:p>
            <a:r>
              <a:rPr lang="en-US" sz="2000" dirty="0"/>
              <a:t>	conversation with Dorian Canelas. All phantom molecules were left intact!</a:t>
            </a:r>
          </a:p>
          <a:p>
            <a:r>
              <a:rPr lang="en-US" sz="2000" dirty="0"/>
              <a:t>Music is Howard Pancoast’s improvisation from the album </a:t>
            </a:r>
            <a:r>
              <a:rPr lang="en-US" sz="2000" i="1" dirty="0"/>
              <a:t>H Plays the Pops</a:t>
            </a:r>
            <a:r>
              <a:rPr lang="en-US" sz="2000" dirty="0"/>
              <a:t>, </a:t>
            </a:r>
          </a:p>
          <a:p>
            <a:r>
              <a:rPr lang="en-US" sz="2000" dirty="0"/>
              <a:t>	used with permission from his estate.</a:t>
            </a:r>
          </a:p>
          <a:p>
            <a:endParaRPr lang="en-US" sz="2400" b="1" dirty="0"/>
          </a:p>
          <a:p>
            <a:r>
              <a:rPr lang="en-US" sz="2400" b="1" dirty="0">
                <a:latin typeface="+mj-lt"/>
              </a:rPr>
              <a:t>Bibliography</a:t>
            </a:r>
          </a:p>
          <a:p>
            <a:r>
              <a:rPr lang="en-US" b="0" i="0" dirty="0" err="1">
                <a:solidFill>
                  <a:srgbClr val="000000"/>
                </a:solidFill>
                <a:effectLst/>
                <a:latin typeface="+mj-lt"/>
              </a:rPr>
              <a:t>Feifei</a:t>
            </a:r>
            <a:r>
              <a:rPr lang="en-US" b="0" i="0" dirty="0">
                <a:solidFill>
                  <a:srgbClr val="000000"/>
                </a:solidFill>
                <a:effectLst/>
                <a:latin typeface="+mj-lt"/>
              </a:rPr>
              <a:t> Luo,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+mj-lt"/>
              </a:rPr>
              <a:t>Jinglang</a:t>
            </a:r>
            <a:r>
              <a:rPr lang="en-US" b="0" i="0" dirty="0">
                <a:solidFill>
                  <a:srgbClr val="000000"/>
                </a:solidFill>
                <a:effectLst/>
                <a:latin typeface="+mj-lt"/>
              </a:rPr>
              <a:t> Zhang,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+mj-lt"/>
              </a:rPr>
              <a:t>Qilong</a:t>
            </a:r>
            <a:r>
              <a:rPr lang="en-US" b="0" i="0" dirty="0">
                <a:solidFill>
                  <a:srgbClr val="000000"/>
                </a:solidFill>
                <a:effectLst/>
                <a:latin typeface="+mj-lt"/>
              </a:rPr>
              <a:t> Wang, and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+mj-lt"/>
              </a:rPr>
              <a:t>Chunpeng</a:t>
            </a:r>
            <a:r>
              <a:rPr lang="en-US" b="0" i="0" dirty="0">
                <a:solidFill>
                  <a:srgbClr val="000000"/>
                </a:solidFill>
                <a:effectLst/>
                <a:latin typeface="+mj-lt"/>
              </a:rPr>
              <a:t> Yang. (2025). </a:t>
            </a:r>
            <a:r>
              <a:rPr lang="en-US" i="0" dirty="0">
                <a:solidFill>
                  <a:srgbClr val="151515"/>
                </a:solidFill>
                <a:effectLst/>
                <a:latin typeface="+mj-lt"/>
              </a:rPr>
              <a:t>Leveraging </a:t>
            </a:r>
          </a:p>
          <a:p>
            <a:r>
              <a:rPr lang="en-US" i="0" dirty="0">
                <a:solidFill>
                  <a:srgbClr val="151515"/>
                </a:solidFill>
                <a:effectLst/>
                <a:latin typeface="+mj-lt"/>
              </a:rPr>
              <a:t>Prompt Engineering in Large Language Models for Accelerating Chemical Research.</a:t>
            </a:r>
          </a:p>
          <a:p>
            <a:pPr algn="l"/>
            <a:r>
              <a:rPr lang="en-US" b="0" i="1" dirty="0">
                <a:solidFill>
                  <a:srgbClr val="000000"/>
                </a:solidFill>
                <a:effectLst/>
                <a:latin typeface="+mj-lt"/>
              </a:rPr>
              <a:t>ACS Central Science</a:t>
            </a:r>
            <a:r>
              <a:rPr lang="en-US" dirty="0">
                <a:solidFill>
                  <a:srgbClr val="000000"/>
                </a:solidFill>
                <a:latin typeface="+mj-lt"/>
              </a:rPr>
              <a:t>, </a:t>
            </a:r>
            <a:r>
              <a:rPr lang="en-US" b="1" i="1" dirty="0">
                <a:solidFill>
                  <a:srgbClr val="000000"/>
                </a:solidFill>
                <a:effectLst/>
                <a:latin typeface="+mj-lt"/>
              </a:rPr>
              <a:t>11</a:t>
            </a:r>
            <a:r>
              <a:rPr lang="en-US" b="0" i="0" dirty="0">
                <a:solidFill>
                  <a:srgbClr val="000000"/>
                </a:solidFill>
                <a:effectLst/>
                <a:latin typeface="+mj-lt"/>
              </a:rPr>
              <a:t> (4), 511-519. DOI: 10.1021/acscentsci.4c01935</a:t>
            </a:r>
          </a:p>
          <a:p>
            <a:br>
              <a:rPr lang="en-US" b="1" i="1" dirty="0">
                <a:effectLst/>
                <a:latin typeface="+mj-lt"/>
              </a:rPr>
            </a:br>
            <a:r>
              <a:rPr lang="en-US" b="0" i="0" dirty="0" err="1">
                <a:solidFill>
                  <a:srgbClr val="3A3A3A"/>
                </a:solidFill>
                <a:effectLst/>
                <a:latin typeface="+mj-lt"/>
              </a:rPr>
              <a:t>Mayk</a:t>
            </a:r>
            <a:r>
              <a:rPr lang="en-US" b="0" i="0" dirty="0">
                <a:solidFill>
                  <a:srgbClr val="3A3A3A"/>
                </a:solidFill>
                <a:effectLst/>
                <a:latin typeface="+mj-lt"/>
              </a:rPr>
              <a:t> Caldas Ramos</a:t>
            </a:r>
            <a:r>
              <a:rPr lang="en-US" dirty="0">
                <a:solidFill>
                  <a:srgbClr val="3A3A3A"/>
                </a:solidFill>
                <a:effectLst/>
                <a:latin typeface="+mj-lt"/>
              </a:rPr>
              <a:t>, Christopher J. Collison, and Andrew D. White. (2025). A review of </a:t>
            </a:r>
          </a:p>
          <a:p>
            <a:r>
              <a:rPr lang="en-US" dirty="0">
                <a:solidFill>
                  <a:srgbClr val="3A3A3A"/>
                </a:solidFill>
                <a:effectLst/>
                <a:latin typeface="+mj-lt"/>
              </a:rPr>
              <a:t>large language models and autonomous agents in chemistry. </a:t>
            </a:r>
            <a:r>
              <a:rPr lang="en-US" i="1" dirty="0">
                <a:effectLst/>
                <a:latin typeface="+mj-lt"/>
              </a:rPr>
              <a:t>Chemical Science</a:t>
            </a:r>
            <a:r>
              <a:rPr lang="en-US" b="0" i="0" dirty="0">
                <a:effectLst/>
                <a:latin typeface="+mj-lt"/>
              </a:rPr>
              <a:t>, 2025, </a:t>
            </a:r>
            <a:r>
              <a:rPr lang="en-US" b="1" i="0" dirty="0">
                <a:effectLst/>
                <a:latin typeface="+mj-lt"/>
              </a:rPr>
              <a:t>16</a:t>
            </a:r>
            <a:r>
              <a:rPr lang="en-US" b="0" i="0" dirty="0">
                <a:effectLst/>
                <a:latin typeface="+mj-lt"/>
              </a:rPr>
              <a:t>, </a:t>
            </a:r>
          </a:p>
          <a:p>
            <a:r>
              <a:rPr lang="en-US" b="0" i="0" dirty="0">
                <a:effectLst/>
                <a:latin typeface="+mj-lt"/>
              </a:rPr>
              <a:t>2514-2572. </a:t>
            </a:r>
            <a:r>
              <a:rPr lang="en-US" b="1" i="0" dirty="0">
                <a:solidFill>
                  <a:srgbClr val="3A3A3A"/>
                </a:solidFill>
                <a:effectLst/>
                <a:latin typeface="+mj-lt"/>
              </a:rPr>
              <a:t>DOI: </a:t>
            </a:r>
            <a:r>
              <a:rPr lang="en-US" b="0" i="0" dirty="0">
                <a:solidFill>
                  <a:srgbClr val="3A3A3A"/>
                </a:solidFill>
                <a:effectLst/>
                <a:latin typeface="+mj-lt"/>
              </a:rPr>
              <a:t>10.1039/D4SC03921A</a:t>
            </a:r>
          </a:p>
          <a:p>
            <a:pPr algn="l"/>
            <a:endParaRPr lang="en-US" dirty="0">
              <a:solidFill>
                <a:srgbClr val="3A3A3A"/>
              </a:solidFill>
              <a:latin typeface="+mj-lt"/>
            </a:endParaRPr>
          </a:p>
          <a:p>
            <a:pPr algn="l"/>
            <a:r>
              <a:rPr lang="en-US" b="0" i="0" dirty="0">
                <a:solidFill>
                  <a:srgbClr val="555555"/>
                </a:solidFill>
                <a:effectLst/>
                <a:latin typeface="+mj-lt"/>
              </a:rPr>
              <a:t>Bran, A.,M., Cox, S., </a:t>
            </a:r>
            <a:r>
              <a:rPr lang="en-US" b="0" i="0" dirty="0" err="1">
                <a:solidFill>
                  <a:srgbClr val="555555"/>
                </a:solidFill>
                <a:effectLst/>
                <a:latin typeface="+mj-lt"/>
              </a:rPr>
              <a:t>Schilter</a:t>
            </a:r>
            <a:r>
              <a:rPr lang="en-US" b="0" i="0" dirty="0">
                <a:solidFill>
                  <a:srgbClr val="555555"/>
                </a:solidFill>
                <a:effectLst/>
                <a:latin typeface="+mj-lt"/>
              </a:rPr>
              <a:t>, O., </a:t>
            </a:r>
            <a:r>
              <a:rPr lang="en-US" b="0" i="0" dirty="0" err="1">
                <a:solidFill>
                  <a:srgbClr val="555555"/>
                </a:solidFill>
                <a:effectLst/>
                <a:latin typeface="+mj-lt"/>
              </a:rPr>
              <a:t>Baldassari</a:t>
            </a:r>
            <a:r>
              <a:rPr lang="en-US" b="0" i="0" dirty="0">
                <a:solidFill>
                  <a:srgbClr val="555555"/>
                </a:solidFill>
                <a:effectLst/>
                <a:latin typeface="+mj-lt"/>
              </a:rPr>
              <a:t>, C., White, A. D., &amp; </a:t>
            </a:r>
            <a:r>
              <a:rPr lang="en-US" b="0" i="0" dirty="0" err="1">
                <a:solidFill>
                  <a:srgbClr val="555555"/>
                </a:solidFill>
                <a:effectLst/>
                <a:latin typeface="+mj-lt"/>
              </a:rPr>
              <a:t>Schwaller</a:t>
            </a:r>
            <a:r>
              <a:rPr lang="en-US" b="0" i="0" dirty="0">
                <a:solidFill>
                  <a:srgbClr val="555555"/>
                </a:solidFill>
                <a:effectLst/>
                <a:latin typeface="+mj-lt"/>
              </a:rPr>
              <a:t>, P. (2024). </a:t>
            </a:r>
          </a:p>
          <a:p>
            <a:pPr algn="l"/>
            <a:r>
              <a:rPr lang="en-US" b="0" i="0" dirty="0">
                <a:solidFill>
                  <a:srgbClr val="555555"/>
                </a:solidFill>
                <a:effectLst/>
                <a:latin typeface="+mj-lt"/>
              </a:rPr>
              <a:t>Augmenting large language models with chemistry tools.</a:t>
            </a:r>
            <a:r>
              <a:rPr lang="en-US" b="0" i="1" dirty="0">
                <a:solidFill>
                  <a:srgbClr val="555555"/>
                </a:solidFill>
                <a:effectLst/>
                <a:latin typeface="+mj-lt"/>
              </a:rPr>
              <a:t> Nature Machine Intelligence, </a:t>
            </a:r>
          </a:p>
          <a:p>
            <a:pPr algn="l"/>
            <a:r>
              <a:rPr lang="en-US" b="0" i="1" dirty="0">
                <a:solidFill>
                  <a:srgbClr val="555555"/>
                </a:solidFill>
                <a:effectLst/>
                <a:latin typeface="+mj-lt"/>
              </a:rPr>
              <a:t>6</a:t>
            </a:r>
            <a:r>
              <a:rPr lang="en-US" b="0" i="0" dirty="0">
                <a:solidFill>
                  <a:srgbClr val="555555"/>
                </a:solidFill>
                <a:effectLst/>
                <a:latin typeface="+mj-lt"/>
              </a:rPr>
              <a:t>(5), 525-535. </a:t>
            </a:r>
            <a:r>
              <a:rPr lang="en-US" b="0" i="0" dirty="0" err="1">
                <a:solidFill>
                  <a:srgbClr val="555555"/>
                </a:solidFill>
                <a:effectLst/>
                <a:latin typeface="+mj-lt"/>
              </a:rPr>
              <a:t>doi:https</a:t>
            </a:r>
            <a:r>
              <a:rPr lang="en-US" b="0" i="0" dirty="0">
                <a:solidFill>
                  <a:srgbClr val="555555"/>
                </a:solidFill>
                <a:effectLst/>
                <a:latin typeface="+mj-lt"/>
              </a:rPr>
              <a:t>://</a:t>
            </a:r>
            <a:r>
              <a:rPr lang="en-US" b="0" i="0" dirty="0" err="1">
                <a:solidFill>
                  <a:srgbClr val="555555"/>
                </a:solidFill>
                <a:effectLst/>
                <a:latin typeface="+mj-lt"/>
              </a:rPr>
              <a:t>doi.org</a:t>
            </a:r>
            <a:r>
              <a:rPr lang="en-US" b="0" i="0" dirty="0">
                <a:solidFill>
                  <a:srgbClr val="555555"/>
                </a:solidFill>
                <a:effectLst/>
                <a:latin typeface="+mj-lt"/>
              </a:rPr>
              <a:t>/10.1038/s42256-024-00832-8</a:t>
            </a:r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8202021"/>
      </p:ext>
    </p:extLst>
  </p:cSld>
  <p:clrMapOvr>
    <a:masterClrMapping/>
  </p:clrMapOvr>
  <p:transition spd="slow" advClick="0" advTm="15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>
                <a:solidFill>
                  <a:srgbClr val="945200"/>
                </a:solidFill>
              </a:rPr>
              <a:t>What is a</a:t>
            </a:r>
            <a:r>
              <a:rPr lang="en-US" dirty="0">
                <a:solidFill>
                  <a:srgbClr val="945200"/>
                </a:solidFill>
              </a:rPr>
              <a:t>n AI</a:t>
            </a:r>
            <a:r>
              <a:rPr dirty="0">
                <a:solidFill>
                  <a:srgbClr val="945200"/>
                </a:solidFill>
              </a:rPr>
              <a:t> Hallucination?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6841" y="1318559"/>
            <a:ext cx="4382428" cy="49090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000">
                <a:solidFill>
                  <a:srgbClr val="502814"/>
                </a:solidFill>
              </a:defRPr>
            </a:pPr>
            <a:r>
              <a:rPr sz="2700" dirty="0">
                <a:solidFill>
                  <a:srgbClr val="855E35"/>
                </a:solidFill>
              </a:rPr>
              <a:t>❓ </a:t>
            </a:r>
            <a:r>
              <a:rPr lang="en-US" sz="2700" dirty="0">
                <a:solidFill>
                  <a:srgbClr val="855E35"/>
                </a:solidFill>
              </a:rPr>
              <a:t>Hallucination is w</a:t>
            </a:r>
            <a:r>
              <a:rPr sz="2700" dirty="0">
                <a:solidFill>
                  <a:srgbClr val="855E35"/>
                </a:solidFill>
              </a:rPr>
              <a:t>hen an AI </a:t>
            </a:r>
            <a:endParaRPr lang="en-US" sz="2700" dirty="0">
              <a:solidFill>
                <a:srgbClr val="855E35"/>
              </a:solidFill>
            </a:endParaRPr>
          </a:p>
          <a:p>
            <a:pPr>
              <a:defRPr sz="2000">
                <a:solidFill>
                  <a:srgbClr val="502814"/>
                </a:solidFill>
              </a:defRPr>
            </a:pPr>
            <a:r>
              <a:rPr lang="en-US" sz="2700" dirty="0">
                <a:solidFill>
                  <a:srgbClr val="855E35"/>
                </a:solidFill>
              </a:rPr>
              <a:t>	</a:t>
            </a:r>
            <a:r>
              <a:rPr sz="2700" dirty="0">
                <a:solidFill>
                  <a:srgbClr val="855E35"/>
                </a:solidFill>
              </a:rPr>
              <a:t>generates information that </a:t>
            </a:r>
            <a:r>
              <a:rPr lang="en-US" sz="2700" dirty="0">
                <a:solidFill>
                  <a:srgbClr val="855E35"/>
                </a:solidFill>
              </a:rPr>
              <a:t>	</a:t>
            </a:r>
            <a:r>
              <a:rPr lang="en-US" sz="2700" b="1" dirty="0">
                <a:solidFill>
                  <a:srgbClr val="855E35"/>
                </a:solidFill>
              </a:rPr>
              <a:t>looks or </a:t>
            </a:r>
            <a:r>
              <a:rPr sz="2700" b="1" dirty="0">
                <a:solidFill>
                  <a:srgbClr val="855E35"/>
                </a:solidFill>
              </a:rPr>
              <a:t>sounds correct</a:t>
            </a:r>
            <a:r>
              <a:rPr lang="en-US" sz="2700" b="1" dirty="0">
                <a:solidFill>
                  <a:srgbClr val="855E35"/>
                </a:solidFill>
              </a:rPr>
              <a:t>,</a:t>
            </a:r>
            <a:r>
              <a:rPr sz="2700" b="1" dirty="0">
                <a:solidFill>
                  <a:srgbClr val="855E35"/>
                </a:solidFill>
              </a:rPr>
              <a:t> </a:t>
            </a:r>
            <a:r>
              <a:rPr lang="en-US" sz="2700" b="1" dirty="0">
                <a:solidFill>
                  <a:srgbClr val="855E35"/>
                </a:solidFill>
              </a:rPr>
              <a:t>	</a:t>
            </a:r>
            <a:r>
              <a:rPr sz="2700" dirty="0">
                <a:solidFill>
                  <a:srgbClr val="855E35"/>
                </a:solidFill>
              </a:rPr>
              <a:t>but is </a:t>
            </a:r>
            <a:r>
              <a:rPr sz="2700" b="1" dirty="0">
                <a:solidFill>
                  <a:srgbClr val="855E35"/>
                </a:solidFill>
              </a:rPr>
              <a:t>scientifically false.</a:t>
            </a:r>
            <a:endParaRPr lang="en-US" sz="2700" b="1" dirty="0">
              <a:solidFill>
                <a:srgbClr val="855E35"/>
              </a:solidFill>
            </a:endParaRPr>
          </a:p>
          <a:p>
            <a:pPr>
              <a:defRPr sz="2000">
                <a:solidFill>
                  <a:srgbClr val="502814"/>
                </a:solidFill>
              </a:defRPr>
            </a:pPr>
            <a:endParaRPr sz="800" dirty="0">
              <a:solidFill>
                <a:srgbClr val="855E35"/>
              </a:solidFill>
            </a:endParaRPr>
          </a:p>
          <a:p>
            <a:pPr>
              <a:defRPr sz="2000">
                <a:solidFill>
                  <a:srgbClr val="502814"/>
                </a:solidFill>
              </a:defRPr>
            </a:pPr>
            <a:r>
              <a:rPr sz="2700" dirty="0">
                <a:solidFill>
                  <a:srgbClr val="855E35"/>
                </a:solidFill>
              </a:rPr>
              <a:t>🔬 In chemistry, this </a:t>
            </a:r>
            <a:r>
              <a:rPr lang="en-US" sz="2700" dirty="0">
                <a:solidFill>
                  <a:srgbClr val="855E35"/>
                </a:solidFill>
              </a:rPr>
              <a:t>results</a:t>
            </a:r>
            <a:r>
              <a:rPr sz="2700" dirty="0">
                <a:solidFill>
                  <a:srgbClr val="855E35"/>
                </a:solidFill>
              </a:rPr>
              <a:t> </a:t>
            </a:r>
            <a:r>
              <a:rPr lang="en-US" sz="2700" dirty="0">
                <a:solidFill>
                  <a:srgbClr val="855E35"/>
                </a:solidFill>
              </a:rPr>
              <a:t>	in</a:t>
            </a:r>
            <a:r>
              <a:rPr sz="2700" dirty="0">
                <a:solidFill>
                  <a:srgbClr val="855E35"/>
                </a:solidFill>
              </a:rPr>
              <a:t> </a:t>
            </a:r>
            <a:r>
              <a:rPr sz="2700" b="1" dirty="0">
                <a:solidFill>
                  <a:srgbClr val="855E35"/>
                </a:solidFill>
              </a:rPr>
              <a:t>incorrect </a:t>
            </a:r>
            <a:r>
              <a:rPr sz="2700" dirty="0">
                <a:solidFill>
                  <a:srgbClr val="855E35"/>
                </a:solidFill>
              </a:rPr>
              <a:t>reactions, </a:t>
            </a:r>
            <a:r>
              <a:rPr lang="en-US" sz="2700" dirty="0">
                <a:solidFill>
                  <a:srgbClr val="855E35"/>
                </a:solidFill>
              </a:rPr>
              <a:t>	</a:t>
            </a:r>
            <a:r>
              <a:rPr sz="2700" dirty="0">
                <a:solidFill>
                  <a:srgbClr val="855E35"/>
                </a:solidFill>
              </a:rPr>
              <a:t>properties, or structural </a:t>
            </a:r>
            <a:r>
              <a:rPr lang="en-US" sz="2700" dirty="0">
                <a:solidFill>
                  <a:srgbClr val="855E35"/>
                </a:solidFill>
              </a:rPr>
              <a:t>	</a:t>
            </a:r>
            <a:r>
              <a:rPr sz="2700" dirty="0">
                <a:solidFill>
                  <a:srgbClr val="855E35"/>
                </a:solidFill>
              </a:rPr>
              <a:t>interpretations.</a:t>
            </a:r>
            <a:endParaRPr lang="en-US" sz="2700" dirty="0">
              <a:solidFill>
                <a:srgbClr val="855E35"/>
              </a:solidFill>
            </a:endParaRPr>
          </a:p>
          <a:p>
            <a:pPr>
              <a:defRPr sz="2000">
                <a:solidFill>
                  <a:srgbClr val="502814"/>
                </a:solidFill>
              </a:defRPr>
            </a:pPr>
            <a:endParaRPr sz="800" dirty="0">
              <a:solidFill>
                <a:srgbClr val="855E35"/>
              </a:solidFill>
            </a:endParaRPr>
          </a:p>
          <a:p>
            <a:pPr>
              <a:defRPr sz="2000">
                <a:solidFill>
                  <a:srgbClr val="502814"/>
                </a:solidFill>
              </a:defRPr>
            </a:pPr>
            <a:r>
              <a:rPr sz="2700" dirty="0">
                <a:solidFill>
                  <a:srgbClr val="855E35"/>
                </a:solidFill>
              </a:rPr>
              <a:t>⚠️ These </a:t>
            </a:r>
            <a:r>
              <a:rPr sz="2700" b="1" dirty="0">
                <a:solidFill>
                  <a:srgbClr val="855E35"/>
                </a:solidFill>
              </a:rPr>
              <a:t>errors</a:t>
            </a:r>
            <a:r>
              <a:rPr sz="2700" dirty="0">
                <a:solidFill>
                  <a:srgbClr val="855E35"/>
                </a:solidFill>
              </a:rPr>
              <a:t> can </a:t>
            </a:r>
            <a:r>
              <a:rPr sz="2700" b="1" dirty="0">
                <a:solidFill>
                  <a:srgbClr val="855E35"/>
                </a:solidFill>
              </a:rPr>
              <a:t>mislead </a:t>
            </a:r>
            <a:r>
              <a:rPr lang="en-US" sz="2700" dirty="0">
                <a:solidFill>
                  <a:srgbClr val="855E35"/>
                </a:solidFill>
              </a:rPr>
              <a:t>	</a:t>
            </a:r>
            <a:r>
              <a:rPr sz="2700" dirty="0">
                <a:solidFill>
                  <a:srgbClr val="855E35"/>
                </a:solidFill>
              </a:rPr>
              <a:t>students, researchers, or </a:t>
            </a:r>
            <a:r>
              <a:rPr lang="en-US" sz="2700" dirty="0">
                <a:solidFill>
                  <a:srgbClr val="855E35"/>
                </a:solidFill>
              </a:rPr>
              <a:t>	</a:t>
            </a:r>
            <a:r>
              <a:rPr sz="2700" dirty="0">
                <a:solidFill>
                  <a:srgbClr val="855E35"/>
                </a:solidFill>
              </a:rPr>
              <a:t>model developers.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8133F54-D8D5-D9CC-2F6A-9A70507FA860}"/>
              </a:ext>
            </a:extLst>
          </p:cNvPr>
          <p:cNvSpPr txBox="1"/>
          <p:nvPr/>
        </p:nvSpPr>
        <p:spPr>
          <a:xfrm>
            <a:off x="43288" y="6395886"/>
            <a:ext cx="63979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855E35"/>
                </a:solidFill>
              </a:rPr>
              <a:t>Hallucinations and Phantoms: Correcting AI Attempts at Chemistry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BCD1A3-F919-585B-FE3D-1CD577C356A9}"/>
              </a:ext>
            </a:extLst>
          </p:cNvPr>
          <p:cNvSpPr txBox="1"/>
          <p:nvPr/>
        </p:nvSpPr>
        <p:spPr>
          <a:xfrm>
            <a:off x="7262034" y="6395886"/>
            <a:ext cx="18373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855E35"/>
                </a:solidFill>
              </a:rPr>
              <a:t>© Dorian Canelas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FB1FCE0-0CE9-2AA7-0DF7-9EAC9D94B6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2291" y="1794726"/>
            <a:ext cx="3891775" cy="3891775"/>
          </a:xfrm>
          <a:prstGeom prst="rect">
            <a:avLst/>
          </a:prstGeom>
        </p:spPr>
      </p:pic>
    </p:spTree>
  </p:cSld>
  <p:clrMapOvr>
    <a:masterClrMapping/>
  </p:clrMapOvr>
  <p:transition spd="slow" advClick="0" advTm="1500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C30AE5-28B6-347B-BED0-DF85698498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A8FF00D-BF7B-E5CA-85A3-1C01B84643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19255" y="-21761"/>
            <a:ext cx="10075127" cy="7972837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0120"/>
              </a:srgbClr>
            </a:outerShdw>
          </a:effectLst>
        </p:spPr>
      </p:pic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C2979F62-DD56-DCE5-E85C-8F301C83B620}"/>
              </a:ext>
            </a:extLst>
          </p:cNvPr>
          <p:cNvSpPr/>
          <p:nvPr/>
        </p:nvSpPr>
        <p:spPr>
          <a:xfrm>
            <a:off x="602166" y="145506"/>
            <a:ext cx="7856034" cy="1470025"/>
          </a:xfrm>
          <a:prstGeom prst="roundRect">
            <a:avLst/>
          </a:prstGeom>
          <a:gradFill>
            <a:gsLst>
              <a:gs pos="0">
                <a:srgbClr val="CCAF93"/>
              </a:gs>
              <a:gs pos="100000">
                <a:srgbClr val="FFFFFF"/>
              </a:gs>
            </a:gsLst>
          </a:gradFill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8046B74-CB32-B13C-5F15-749D290671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45507"/>
            <a:ext cx="7772400" cy="1470025"/>
          </a:xfrm>
        </p:spPr>
        <p:txBody>
          <a:bodyPr>
            <a:normAutofit/>
          </a:bodyPr>
          <a:lstStyle/>
          <a:p>
            <a:pPr>
              <a:defRPr>
                <a:solidFill>
                  <a:srgbClr val="663300"/>
                </a:solidFill>
              </a:defRPr>
            </a:pPr>
            <a:r>
              <a:rPr lang="en-US" sz="3600" dirty="0"/>
              <a:t>Hallucinations and Phantoms:</a:t>
            </a:r>
            <a:r>
              <a:rPr sz="3600" dirty="0"/>
              <a:t> </a:t>
            </a:r>
            <a:br>
              <a:rPr lang="en-US" sz="3600" dirty="0"/>
            </a:br>
            <a:r>
              <a:rPr sz="3600" dirty="0"/>
              <a:t>Correcting </a:t>
            </a:r>
            <a:r>
              <a:rPr lang="en-US" sz="3600" dirty="0"/>
              <a:t>AI Attempts at </a:t>
            </a:r>
            <a:r>
              <a:rPr sz="3600" dirty="0"/>
              <a:t>Chemistry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B6111DA2-473E-18B2-DC35-0F0795A6AB70}"/>
              </a:ext>
            </a:extLst>
          </p:cNvPr>
          <p:cNvSpPr/>
          <p:nvPr/>
        </p:nvSpPr>
        <p:spPr>
          <a:xfrm>
            <a:off x="1449659" y="4627758"/>
            <a:ext cx="6322741" cy="1858536"/>
          </a:xfrm>
          <a:prstGeom prst="roundRect">
            <a:avLst/>
          </a:prstGeom>
          <a:gradFill>
            <a:gsLst>
              <a:gs pos="0">
                <a:srgbClr val="CCAF93"/>
              </a:gs>
              <a:gs pos="100000">
                <a:srgbClr val="FFFFFF"/>
              </a:gs>
            </a:gsLst>
          </a:gradFill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6515D6A-BFD4-34CC-E879-AC0E224281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845204"/>
            <a:ext cx="6400800" cy="1752600"/>
          </a:xfrm>
        </p:spPr>
        <p:txBody>
          <a:bodyPr>
            <a:normAutofit/>
          </a:bodyPr>
          <a:lstStyle/>
          <a:p>
            <a:pPr>
              <a:defRPr>
                <a:solidFill>
                  <a:srgbClr val="663300"/>
                </a:solidFill>
              </a:defRPr>
            </a:pPr>
            <a:r>
              <a:rPr sz="2800" dirty="0">
                <a:solidFill>
                  <a:srgbClr val="AB7942"/>
                </a:solidFill>
              </a:rPr>
              <a:t>Teaching Large Language Models to Reason About Molecular Structure</a:t>
            </a:r>
          </a:p>
          <a:p>
            <a:pPr>
              <a:defRPr>
                <a:solidFill>
                  <a:srgbClr val="663300"/>
                </a:solidFill>
              </a:defRPr>
            </a:pPr>
            <a:r>
              <a:rPr sz="2800" b="1" dirty="0">
                <a:solidFill>
                  <a:srgbClr val="945200"/>
                </a:solidFill>
              </a:rPr>
              <a:t>Dorian Canelas, Duke University</a:t>
            </a:r>
          </a:p>
        </p:txBody>
      </p:sp>
    </p:spTree>
    <p:extLst>
      <p:ext uri="{BB962C8B-B14F-4D97-AF65-F5344CB8AC3E}">
        <p14:creationId xmlns:p14="http://schemas.microsoft.com/office/powerpoint/2010/main" val="2242571870"/>
      </p:ext>
    </p:extLst>
  </p:cSld>
  <p:clrMapOvr>
    <a:masterClrMapping/>
  </p:clrMapOvr>
  <p:transition spd="slow" advClick="0" advTm="15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E6D509-7D1D-5BA7-F9EC-C27B25C250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44E50F-E558-C57F-A0C1-1EE894E1AB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rgbClr val="855E35"/>
                </a:solidFill>
              </a:rPr>
              <a:t>Why do AI’s Hallucinate in Chemistry?</a:t>
            </a:r>
            <a:endParaRPr dirty="0">
              <a:solidFill>
                <a:srgbClr val="855E35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2F5FE4-700A-A6A2-42AA-F6887ED46846}"/>
              </a:ext>
            </a:extLst>
          </p:cNvPr>
          <p:cNvSpPr txBox="1"/>
          <p:nvPr/>
        </p:nvSpPr>
        <p:spPr>
          <a:xfrm>
            <a:off x="914400" y="1371600"/>
            <a:ext cx="7322838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>
                <a:solidFill>
                  <a:srgbClr val="502814"/>
                </a:solidFill>
              </a:defRPr>
            </a:pPr>
            <a:r>
              <a:rPr lang="en-US" sz="3200" dirty="0">
                <a:solidFill>
                  <a:srgbClr val="945200"/>
                </a:solidFill>
              </a:rPr>
              <a:t>Reason #1: Lack of symbolic understanding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92D17AF-31A9-6105-4BA6-538667082CF8}"/>
              </a:ext>
            </a:extLst>
          </p:cNvPr>
          <p:cNvSpPr txBox="1"/>
          <p:nvPr/>
        </p:nvSpPr>
        <p:spPr>
          <a:xfrm>
            <a:off x="43288" y="6395886"/>
            <a:ext cx="63979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855E35"/>
                </a:solidFill>
              </a:rPr>
              <a:t>Hallucinations and Phantoms: Correcting AI Attempts at Chemistry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C318B2-3180-5968-3808-8B33B58D15C0}"/>
              </a:ext>
            </a:extLst>
          </p:cNvPr>
          <p:cNvSpPr txBox="1"/>
          <p:nvPr/>
        </p:nvSpPr>
        <p:spPr>
          <a:xfrm>
            <a:off x="7262034" y="6395886"/>
            <a:ext cx="18373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855E35"/>
                </a:solidFill>
              </a:rPr>
              <a:t>© Dorian Canelas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2FA6DEF-289E-6691-29C4-BB6117912904}"/>
              </a:ext>
            </a:extLst>
          </p:cNvPr>
          <p:cNvSpPr txBox="1"/>
          <p:nvPr/>
        </p:nvSpPr>
        <p:spPr>
          <a:xfrm>
            <a:off x="457201" y="2069432"/>
            <a:ext cx="4700129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Most large language models (LLMs), like GPT or Gemini, are trained on natural language — not symbolic logic or structured chemical notation. As a result, they: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Don’t “understand” that a 	carbon can’t make 5 bonds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Confuse similar-sounding 	structures &amp; terms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Struggle with interpreting line-	angle (skeletal) structures</a:t>
            </a:r>
          </a:p>
          <a:p>
            <a:endParaRPr lang="en-US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5EF7374-B7F4-AC1F-D79F-E1093E44741C}"/>
              </a:ext>
            </a:extLst>
          </p:cNvPr>
          <p:cNvGrpSpPr/>
          <p:nvPr/>
        </p:nvGrpSpPr>
        <p:grpSpPr>
          <a:xfrm>
            <a:off x="5329897" y="2394159"/>
            <a:ext cx="3349933" cy="3349933"/>
            <a:chOff x="5401264" y="2394159"/>
            <a:chExt cx="3349933" cy="3349933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80678B3-AA15-6384-8F61-46F8D63DDA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401264" y="2394159"/>
              <a:ext cx="3349933" cy="3349933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1978F7A-726B-C3FE-3CEA-7CFD98306571}"/>
                </a:ext>
              </a:extLst>
            </p:cNvPr>
            <p:cNvSpPr txBox="1"/>
            <p:nvPr/>
          </p:nvSpPr>
          <p:spPr>
            <a:xfrm>
              <a:off x="7359805" y="3429000"/>
              <a:ext cx="2453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?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ED203AA-AA28-F8E0-ED90-3E29B10092F0}"/>
                </a:ext>
              </a:extLst>
            </p:cNvPr>
            <p:cNvSpPr txBox="1"/>
            <p:nvPr/>
          </p:nvSpPr>
          <p:spPr>
            <a:xfrm>
              <a:off x="8136111" y="3385547"/>
              <a:ext cx="2453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800" dirty="0"/>
                <a:t>?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2D3CC31-B237-33E5-947D-A9A5DE3CEA2F}"/>
                </a:ext>
              </a:extLst>
            </p:cNvPr>
            <p:cNvSpPr txBox="1"/>
            <p:nvPr/>
          </p:nvSpPr>
          <p:spPr>
            <a:xfrm>
              <a:off x="7482468" y="3189059"/>
              <a:ext cx="36520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800" dirty="0"/>
                <a:t>?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707ECF7-D487-422E-2E2F-8A338DAA92D7}"/>
                </a:ext>
              </a:extLst>
            </p:cNvPr>
            <p:cNvSpPr txBox="1"/>
            <p:nvPr/>
          </p:nvSpPr>
          <p:spPr>
            <a:xfrm>
              <a:off x="6766784" y="2819727"/>
              <a:ext cx="30944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800" dirty="0"/>
                <a:t>?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173349F-DE41-F8FA-9EE4-E31F7F1DAB32}"/>
                </a:ext>
              </a:extLst>
            </p:cNvPr>
            <p:cNvSpPr txBox="1"/>
            <p:nvPr/>
          </p:nvSpPr>
          <p:spPr>
            <a:xfrm>
              <a:off x="7422531" y="2819727"/>
              <a:ext cx="36520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800" dirty="0"/>
                <a:t>?</a:t>
              </a: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760ED7B3-D3DC-EC9F-D6D3-CE6A377C8BC6}"/>
              </a:ext>
            </a:extLst>
          </p:cNvPr>
          <p:cNvSpPr txBox="1"/>
          <p:nvPr/>
        </p:nvSpPr>
        <p:spPr>
          <a:xfrm>
            <a:off x="8031666" y="2682695"/>
            <a:ext cx="45775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611479304"/>
      </p:ext>
    </p:extLst>
  </p:cSld>
  <p:clrMapOvr>
    <a:masterClrMapping/>
  </p:clrMapOvr>
  <p:transition spd="slow" advClick="0" advTm="15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88EC95-2F20-E81D-BE58-200B89825E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FCACEF-2A5D-7437-0A70-E427504E8B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rgbClr val="855E35"/>
                </a:solidFill>
              </a:rPr>
              <a:t>Why do AI’s Hallucinate in Chemistry?</a:t>
            </a:r>
            <a:endParaRPr dirty="0">
              <a:solidFill>
                <a:srgbClr val="855E35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CA7354-0406-4B7C-8284-62A1565CEC84}"/>
              </a:ext>
            </a:extLst>
          </p:cNvPr>
          <p:cNvSpPr txBox="1"/>
          <p:nvPr/>
        </p:nvSpPr>
        <p:spPr>
          <a:xfrm>
            <a:off x="914400" y="1371600"/>
            <a:ext cx="5291833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>
                <a:solidFill>
                  <a:srgbClr val="502814"/>
                </a:solidFill>
              </a:defRPr>
            </a:pPr>
            <a:r>
              <a:rPr lang="en-US" sz="3200" dirty="0">
                <a:solidFill>
                  <a:srgbClr val="945200"/>
                </a:solidFill>
              </a:rPr>
              <a:t>Reason #2: Data Bias and Gaps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946D105-D4BB-4BBF-9582-AC3B22F1EE5A}"/>
              </a:ext>
            </a:extLst>
          </p:cNvPr>
          <p:cNvSpPr txBox="1"/>
          <p:nvPr/>
        </p:nvSpPr>
        <p:spPr>
          <a:xfrm>
            <a:off x="43288" y="6395886"/>
            <a:ext cx="63979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855E35"/>
                </a:solidFill>
              </a:rPr>
              <a:t>Hallucinations and Phantoms: Correcting AI Attempts at Chemistry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3957D05-4E6E-2525-A174-4CE441181ED3}"/>
              </a:ext>
            </a:extLst>
          </p:cNvPr>
          <p:cNvSpPr txBox="1"/>
          <p:nvPr/>
        </p:nvSpPr>
        <p:spPr>
          <a:xfrm>
            <a:off x="7262034" y="6395886"/>
            <a:ext cx="18373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855E35"/>
                </a:solidFill>
              </a:rPr>
              <a:t>© Dorian Canelas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C600D6F-7D73-E116-868A-F1DE5CAC03A0}"/>
              </a:ext>
            </a:extLst>
          </p:cNvPr>
          <p:cNvSpPr txBox="1"/>
          <p:nvPr/>
        </p:nvSpPr>
        <p:spPr>
          <a:xfrm>
            <a:off x="568709" y="2319450"/>
            <a:ext cx="460545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Training datasets contain:</a:t>
            </a:r>
          </a:p>
          <a:p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•	Misinformation </a:t>
            </a:r>
          </a:p>
          <a:p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(e.g., from poorly edited 				forums or blogs)</a:t>
            </a:r>
          </a:p>
          <a:p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•	Non-peer-reviewed sources</a:t>
            </a:r>
          </a:p>
          <a:p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•	Gaps in coverage </a:t>
            </a:r>
          </a:p>
          <a:p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(e.g., rare organometallics 			or reaction conditions)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00DF1C-A7F8-4F6E-8DE8-34B6DE3A83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8338" y="2352906"/>
            <a:ext cx="3287403" cy="3287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070635"/>
      </p:ext>
    </p:extLst>
  </p:cSld>
  <p:clrMapOvr>
    <a:masterClrMapping/>
  </p:clrMapOvr>
  <p:transition spd="slow" advClick="0" advTm="15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F6F0BE-8085-2B8A-2A0C-BCCFA4F0B9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2CCBA6-CDF1-CBEA-175B-7172866B9E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rgbClr val="855E35"/>
                </a:solidFill>
              </a:rPr>
              <a:t>Why do AI’s Hallucinate in Chemistry?</a:t>
            </a:r>
            <a:endParaRPr dirty="0">
              <a:solidFill>
                <a:srgbClr val="855E35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C7A9ADF-BAC4-9F24-6640-4D3C64A15CD8}"/>
              </a:ext>
            </a:extLst>
          </p:cNvPr>
          <p:cNvSpPr txBox="1"/>
          <p:nvPr/>
        </p:nvSpPr>
        <p:spPr>
          <a:xfrm>
            <a:off x="335458" y="1214282"/>
            <a:ext cx="8513869" cy="10772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>
                <a:solidFill>
                  <a:srgbClr val="502814"/>
                </a:solidFill>
              </a:defRPr>
            </a:pPr>
            <a:r>
              <a:rPr lang="en-US" sz="3200" dirty="0">
                <a:solidFill>
                  <a:srgbClr val="945200"/>
                </a:solidFill>
              </a:rPr>
              <a:t>Reason #3: </a:t>
            </a:r>
            <a:r>
              <a:rPr lang="en-US" sz="2800" dirty="0">
                <a:solidFill>
                  <a:srgbClr val="945200"/>
                </a:solidFill>
              </a:rPr>
              <a:t>Pattern Matching vs. Mechanistic Reasoning</a:t>
            </a:r>
          </a:p>
          <a:p>
            <a:pPr>
              <a:defRPr sz="2000">
                <a:solidFill>
                  <a:srgbClr val="502814"/>
                </a:solidFill>
              </a:defRPr>
            </a:pPr>
            <a:endParaRPr lang="en-US" sz="3200" dirty="0">
              <a:solidFill>
                <a:srgbClr val="9452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79B299-F188-AB54-284B-3CA9A8D7AB79}"/>
              </a:ext>
            </a:extLst>
          </p:cNvPr>
          <p:cNvSpPr txBox="1"/>
          <p:nvPr/>
        </p:nvSpPr>
        <p:spPr>
          <a:xfrm>
            <a:off x="43288" y="6395886"/>
            <a:ext cx="63979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855E35"/>
                </a:solidFill>
              </a:rPr>
              <a:t>Hallucinations and Phantoms: Correcting AI Attempts at Chemistry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1CCB0C1-84C9-BB0B-85A3-57982BCA0B43}"/>
              </a:ext>
            </a:extLst>
          </p:cNvPr>
          <p:cNvSpPr txBox="1"/>
          <p:nvPr/>
        </p:nvSpPr>
        <p:spPr>
          <a:xfrm>
            <a:off x="7262034" y="6395886"/>
            <a:ext cx="18373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855E35"/>
                </a:solidFill>
              </a:rPr>
              <a:t>© Dorian Canelas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5A1F95E-EDE2-0696-1114-B439719AE1FC}"/>
              </a:ext>
            </a:extLst>
          </p:cNvPr>
          <p:cNvSpPr txBox="1"/>
          <p:nvPr/>
        </p:nvSpPr>
        <p:spPr>
          <a:xfrm>
            <a:off x="5110290" y="2006600"/>
            <a:ext cx="385832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LLMs excel at matching 	patterns in text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but 	chemistry requires 	mechanistic logic for: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Bond polarity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Electron flow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Steric/electronic effects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Catalysis and reaction intermediates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9204E4-8982-B3D5-99BE-65ECC1C039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220" y="1950845"/>
            <a:ext cx="4266038" cy="426603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C69B0B6-6B50-D3AC-BBAD-D959437B45D8}"/>
              </a:ext>
            </a:extLst>
          </p:cNvPr>
          <p:cNvSpPr txBox="1"/>
          <p:nvPr/>
        </p:nvSpPr>
        <p:spPr>
          <a:xfrm>
            <a:off x="5145063" y="5349446"/>
            <a:ext cx="3877985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945200"/>
                </a:solidFill>
              </a:rPr>
              <a:t>These are hard to infer 	</a:t>
            </a:r>
          </a:p>
          <a:p>
            <a:r>
              <a:rPr lang="en-US" sz="2800" b="1" dirty="0">
                <a:solidFill>
                  <a:srgbClr val="945200"/>
                </a:solidFill>
              </a:rPr>
              <a:t>from textual patterns!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395005"/>
      </p:ext>
    </p:extLst>
  </p:cSld>
  <p:clrMapOvr>
    <a:masterClrMapping/>
  </p:clrMapOvr>
  <p:transition spd="slow" advClick="0" advTm="15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620C58-9D1D-2B3B-3494-EFA1CECB8C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B8C706-61D2-62DE-6421-21D3E3CB08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rgbClr val="855E35"/>
                </a:solidFill>
              </a:rPr>
              <a:t>Why do AI’s Hallucinate in Chemistry?</a:t>
            </a:r>
            <a:endParaRPr dirty="0">
              <a:solidFill>
                <a:srgbClr val="855E35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C5ACD7E-413C-A0E1-96EC-890F7CD8E62B}"/>
              </a:ext>
            </a:extLst>
          </p:cNvPr>
          <p:cNvSpPr txBox="1"/>
          <p:nvPr/>
        </p:nvSpPr>
        <p:spPr>
          <a:xfrm>
            <a:off x="914400" y="1371600"/>
            <a:ext cx="3355406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>
                <a:solidFill>
                  <a:srgbClr val="502814"/>
                </a:solidFill>
              </a:defRPr>
            </a:pPr>
            <a:r>
              <a:rPr lang="en-US" sz="3200" dirty="0">
                <a:solidFill>
                  <a:srgbClr val="945200"/>
                </a:solidFill>
              </a:rPr>
              <a:t>Reason #4: </a:t>
            </a:r>
          </a:p>
          <a:p>
            <a:pPr>
              <a:defRPr sz="2000">
                <a:solidFill>
                  <a:srgbClr val="502814"/>
                </a:solidFill>
              </a:defRPr>
            </a:pPr>
            <a:r>
              <a:rPr lang="en-US" sz="3200" dirty="0">
                <a:solidFill>
                  <a:srgbClr val="945200"/>
                </a:solidFill>
              </a:rPr>
              <a:t>Tokenization Issues</a:t>
            </a:r>
          </a:p>
          <a:p>
            <a:pPr>
              <a:defRPr sz="2000">
                <a:solidFill>
                  <a:srgbClr val="502814"/>
                </a:solidFill>
              </a:defRPr>
            </a:pPr>
            <a:endParaRPr lang="en-US" sz="3200" dirty="0">
              <a:solidFill>
                <a:srgbClr val="9452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B847B0-5358-3AF6-B9B3-CE58F36882E2}"/>
              </a:ext>
            </a:extLst>
          </p:cNvPr>
          <p:cNvSpPr txBox="1"/>
          <p:nvPr/>
        </p:nvSpPr>
        <p:spPr>
          <a:xfrm>
            <a:off x="43288" y="6395886"/>
            <a:ext cx="63979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855E35"/>
                </a:solidFill>
              </a:rPr>
              <a:t>Hallucinations and Phantoms: Correcting AI Attempts at Chemistry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F26D5E1-DD78-B600-55C1-BE21C2FAC722}"/>
              </a:ext>
            </a:extLst>
          </p:cNvPr>
          <p:cNvSpPr txBox="1"/>
          <p:nvPr/>
        </p:nvSpPr>
        <p:spPr>
          <a:xfrm>
            <a:off x="7262034" y="6395886"/>
            <a:ext cx="18373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855E35"/>
                </a:solidFill>
              </a:rPr>
              <a:t>© Dorian Canelas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1308D0-AEED-265A-FD1E-40C6229C14FA}"/>
              </a:ext>
            </a:extLst>
          </p:cNvPr>
          <p:cNvSpPr txBox="1"/>
          <p:nvPr/>
        </p:nvSpPr>
        <p:spPr>
          <a:xfrm>
            <a:off x="1049325" y="2699394"/>
            <a:ext cx="382487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Chemistry uses notation </a:t>
            </a:r>
          </a:p>
          <a:p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(e.g., [CH</a:t>
            </a:r>
            <a:r>
              <a:rPr lang="en-US" sz="2400" baseline="-25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], O=C, &lt;-&gt;, etc.) </a:t>
            </a:r>
          </a:p>
          <a:p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that gets tokenized poorly, especially in SMILES, InChI, or condensed structural formulas. This disrupts learning</a:t>
            </a:r>
            <a:r>
              <a:rPr lang="en-US" sz="2400" dirty="0"/>
              <a:t>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526E06-9DDD-2587-B1C4-EF1D3A1278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2415" y="1371600"/>
            <a:ext cx="2977185" cy="4465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444514"/>
      </p:ext>
    </p:extLst>
  </p:cSld>
  <p:clrMapOvr>
    <a:masterClrMapping/>
  </p:clrMapOvr>
  <p:transition spd="slow" advClick="0" advTm="15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3A44BA-2E51-7566-67CD-75F0B66B70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CFCC8E-127E-06A5-CBE2-C73A186988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rgbClr val="855E35"/>
                </a:solidFill>
              </a:rPr>
              <a:t>Why do AI’s Hallucinate in Chemistry?</a:t>
            </a:r>
            <a:endParaRPr dirty="0">
              <a:solidFill>
                <a:srgbClr val="855E35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C02F80C-BEF1-96AA-D3AF-18A0BC0725B0}"/>
              </a:ext>
            </a:extLst>
          </p:cNvPr>
          <p:cNvSpPr txBox="1"/>
          <p:nvPr/>
        </p:nvSpPr>
        <p:spPr>
          <a:xfrm>
            <a:off x="914400" y="1371600"/>
            <a:ext cx="6540573" cy="10772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>
                <a:solidFill>
                  <a:srgbClr val="502814"/>
                </a:solidFill>
              </a:defRPr>
            </a:pPr>
            <a:r>
              <a:rPr lang="en-US" sz="3200" dirty="0">
                <a:solidFill>
                  <a:srgbClr val="945200"/>
                </a:solidFill>
              </a:rPr>
              <a:t>Reason #5: Mixing up similar concepts</a:t>
            </a:r>
          </a:p>
          <a:p>
            <a:pPr>
              <a:defRPr sz="2000">
                <a:solidFill>
                  <a:srgbClr val="502814"/>
                </a:solidFill>
              </a:defRPr>
            </a:pPr>
            <a:endParaRPr lang="en-US" sz="3200" dirty="0">
              <a:solidFill>
                <a:srgbClr val="9452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8C33F4A-9B46-4375-3F57-3734DC2BBE4B}"/>
              </a:ext>
            </a:extLst>
          </p:cNvPr>
          <p:cNvSpPr txBox="1"/>
          <p:nvPr/>
        </p:nvSpPr>
        <p:spPr>
          <a:xfrm>
            <a:off x="43288" y="6395886"/>
            <a:ext cx="63979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855E35"/>
                </a:solidFill>
              </a:rPr>
              <a:t>Hallucinations and Phantoms: Correcting AI Attempts at Chemistry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AE680A7-FD91-4930-8168-EACC17E0640E}"/>
              </a:ext>
            </a:extLst>
          </p:cNvPr>
          <p:cNvSpPr txBox="1"/>
          <p:nvPr/>
        </p:nvSpPr>
        <p:spPr>
          <a:xfrm>
            <a:off x="7262034" y="6395886"/>
            <a:ext cx="18373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855E35"/>
                </a:solidFill>
              </a:rPr>
              <a:t>© Dorian Canelas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5F0B796-2652-ADDD-9CEC-7B8B0B731028}"/>
              </a:ext>
            </a:extLst>
          </p:cNvPr>
          <p:cNvSpPr txBox="1"/>
          <p:nvPr/>
        </p:nvSpPr>
        <p:spPr>
          <a:xfrm>
            <a:off x="1329804" y="2210144"/>
            <a:ext cx="382487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Many humans find chemistry difficult to learn, &amp; LLMs may conflate: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Thermodynamic vs. 	kinetic control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Acids vs. bases in 	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Brønsted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vs. Lewis 	systems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Resonance structures 	vs. isomers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C4AEA02-9A27-AA45-B419-A8370560C2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2071" y="2193417"/>
            <a:ext cx="2558815" cy="3838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845109"/>
      </p:ext>
    </p:extLst>
  </p:cSld>
  <p:clrMapOvr>
    <a:masterClrMapping/>
  </p:clrMapOvr>
  <p:transition spd="slow" advClick="0" advTm="15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dirty="0">
                <a:solidFill>
                  <a:srgbClr val="945200"/>
                </a:solidFill>
              </a:rPr>
              <a:t>Why Hallucinations </a:t>
            </a:r>
            <a:br>
              <a:rPr lang="en-US" dirty="0">
                <a:solidFill>
                  <a:srgbClr val="945200"/>
                </a:solidFill>
              </a:rPr>
            </a:br>
            <a:r>
              <a:rPr dirty="0">
                <a:solidFill>
                  <a:srgbClr val="945200"/>
                </a:solidFill>
              </a:rPr>
              <a:t>Matter in Chemistry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89980" y="1717288"/>
            <a:ext cx="7964040" cy="42165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>
                <a:solidFill>
                  <a:srgbClr val="502814"/>
                </a:solidFill>
              </a:defRPr>
            </a:pPr>
            <a:r>
              <a:rPr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🧪 Chemistry relies on precise symbolic </a:t>
            </a:r>
            <a:endParaRPr 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defRPr sz="2000">
                <a:solidFill>
                  <a:srgbClr val="502814"/>
                </a:solidFill>
              </a:defRPr>
            </a:pPr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  <a:r>
              <a:rPr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representation </a:t>
            </a:r>
            <a:endParaRPr 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defRPr sz="2000">
                <a:solidFill>
                  <a:srgbClr val="502814"/>
                </a:solidFill>
              </a:defRPr>
            </a:pPr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  <a:r>
              <a:rPr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(e.g., Lewis structures, resonance forms).</a:t>
            </a:r>
            <a:endParaRPr 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defRPr sz="2000">
                <a:solidFill>
                  <a:srgbClr val="502814"/>
                </a:solidFill>
              </a:defRPr>
            </a:pPr>
            <a:endParaRPr sz="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defRPr sz="2000">
                <a:solidFill>
                  <a:srgbClr val="502814"/>
                </a:solidFill>
              </a:defRPr>
            </a:pPr>
            <a:r>
              <a:rPr sz="6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🤖</a:t>
            </a:r>
            <a:r>
              <a:rPr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r>
              <a:rPr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LLMs </a:t>
            </a:r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often</a:t>
            </a:r>
            <a:r>
              <a:rPr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misinterpret or oversimplify </a:t>
            </a:r>
            <a:endParaRPr 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defRPr sz="2000">
                <a:solidFill>
                  <a:srgbClr val="502814"/>
                </a:solidFill>
              </a:defRPr>
            </a:pPr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  <a:r>
              <a:rPr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these symbols.</a:t>
            </a:r>
            <a:endParaRPr 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defRPr sz="2000">
                <a:solidFill>
                  <a:srgbClr val="502814"/>
                </a:solidFill>
              </a:defRPr>
            </a:pPr>
            <a:endParaRPr sz="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defRPr sz="2000">
                <a:solidFill>
                  <a:srgbClr val="502814"/>
                </a:solidFill>
              </a:defRPr>
            </a:pPr>
            <a:r>
              <a:rPr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💡 Correcting hallucinations helps improve </a:t>
            </a:r>
            <a:endParaRPr 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defRPr sz="2000">
                <a:solidFill>
                  <a:srgbClr val="502814"/>
                </a:solidFill>
              </a:defRPr>
            </a:pPr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r>
              <a:rPr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safety, accuracy, and educational outcomes.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BE811F-4996-04FA-AB2A-4AC0FD2CCA4E}"/>
              </a:ext>
            </a:extLst>
          </p:cNvPr>
          <p:cNvSpPr txBox="1"/>
          <p:nvPr/>
        </p:nvSpPr>
        <p:spPr>
          <a:xfrm>
            <a:off x="43288" y="6395886"/>
            <a:ext cx="63979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855E35"/>
                </a:solidFill>
              </a:rPr>
              <a:t>Hallucinations and Phantoms: Correcting AI Attempts at Chemistry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9C0235E-1A47-980B-D5FE-8E577F58199A}"/>
              </a:ext>
            </a:extLst>
          </p:cNvPr>
          <p:cNvSpPr txBox="1"/>
          <p:nvPr/>
        </p:nvSpPr>
        <p:spPr>
          <a:xfrm>
            <a:off x="7262034" y="6395886"/>
            <a:ext cx="18373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855E35"/>
                </a:solidFill>
              </a:rPr>
              <a:t>© Dorian Canelas</a:t>
            </a:r>
          </a:p>
        </p:txBody>
      </p:sp>
    </p:spTree>
  </p:cSld>
  <p:clrMapOvr>
    <a:masterClrMapping/>
  </p:clrMapOvr>
  <p:transition spd="slow" advClick="0" advTm="15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1C6BF8-3CA9-F94E-48B0-777F260CCF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8B81E-5629-FAAE-2FC7-09CEA1C649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8506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855E35"/>
                </a:solidFill>
              </a:rPr>
              <a:t>Phantom Molecules</a:t>
            </a:r>
            <a:endParaRPr dirty="0">
              <a:solidFill>
                <a:srgbClr val="855E35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96F2FF-2911-3FB9-F7BC-04270482D5FA}"/>
              </a:ext>
            </a:extLst>
          </p:cNvPr>
          <p:cNvSpPr txBox="1"/>
          <p:nvPr/>
        </p:nvSpPr>
        <p:spPr>
          <a:xfrm>
            <a:off x="4584902" y="1293843"/>
            <a:ext cx="4304383" cy="403187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>
                <a:solidFill>
                  <a:srgbClr val="502814"/>
                </a:solidFill>
              </a:defRPr>
            </a:pPr>
            <a:r>
              <a:rPr lang="en-US" sz="3200" dirty="0"/>
              <a:t>I would like to introduce </a:t>
            </a:r>
          </a:p>
          <a:p>
            <a:pPr>
              <a:defRPr sz="2000">
                <a:solidFill>
                  <a:srgbClr val="502814"/>
                </a:solidFill>
              </a:defRPr>
            </a:pPr>
            <a:r>
              <a:rPr lang="en-US" sz="3200" dirty="0"/>
              <a:t>a new term: </a:t>
            </a:r>
          </a:p>
          <a:p>
            <a:pPr>
              <a:defRPr sz="2000">
                <a:solidFill>
                  <a:srgbClr val="502814"/>
                </a:solidFill>
              </a:defRPr>
            </a:pPr>
            <a:r>
              <a:rPr lang="en-US" sz="3200" b="1" dirty="0"/>
              <a:t>	</a:t>
            </a:r>
            <a:r>
              <a:rPr lang="en-US" sz="3200" b="1" dirty="0">
                <a:solidFill>
                  <a:srgbClr val="FF9300"/>
                </a:solidFill>
              </a:rPr>
              <a:t>“Phantom molecule” </a:t>
            </a:r>
          </a:p>
          <a:p>
            <a:pPr>
              <a:defRPr sz="2000">
                <a:solidFill>
                  <a:srgbClr val="502814"/>
                </a:solidFill>
              </a:defRPr>
            </a:pPr>
            <a:endParaRPr lang="en-US" sz="3200" dirty="0"/>
          </a:p>
          <a:p>
            <a:pPr>
              <a:defRPr sz="2000">
                <a:solidFill>
                  <a:srgbClr val="502814"/>
                </a:solidFill>
              </a:defRPr>
            </a:pPr>
            <a:r>
              <a:rPr lang="en-US" sz="3200" dirty="0"/>
              <a:t>Phantom molecules are </a:t>
            </a:r>
          </a:p>
          <a:p>
            <a:pPr>
              <a:defRPr sz="2000">
                <a:solidFill>
                  <a:srgbClr val="502814"/>
                </a:solidFill>
              </a:defRPr>
            </a:pPr>
            <a:r>
              <a:rPr lang="en-US" sz="3200" dirty="0"/>
              <a:t>   nonsensical chemical </a:t>
            </a:r>
          </a:p>
          <a:p>
            <a:pPr>
              <a:defRPr sz="2000">
                <a:solidFill>
                  <a:srgbClr val="502814"/>
                </a:solidFill>
              </a:defRPr>
            </a:pPr>
            <a:r>
              <a:rPr lang="en-US" sz="3200" dirty="0"/>
              <a:t>   structures generated </a:t>
            </a:r>
          </a:p>
          <a:p>
            <a:pPr>
              <a:defRPr sz="2000">
                <a:solidFill>
                  <a:srgbClr val="502814"/>
                </a:solidFill>
              </a:defRPr>
            </a:pPr>
            <a:r>
              <a:rPr lang="en-US" sz="3200" dirty="0"/>
              <a:t>   by AI</a:t>
            </a:r>
            <a:endParaRPr sz="3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0D8F15-9424-3B86-ED29-6AF7F66C9AE5}"/>
              </a:ext>
            </a:extLst>
          </p:cNvPr>
          <p:cNvSpPr txBox="1"/>
          <p:nvPr/>
        </p:nvSpPr>
        <p:spPr>
          <a:xfrm>
            <a:off x="43288" y="6395886"/>
            <a:ext cx="63979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855E35"/>
                </a:solidFill>
              </a:rPr>
              <a:t>Hallucinations and Phantoms: Correcting AI Attempts at Chemistry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98498B-12BD-B465-BD3A-12F0900AF00E}"/>
              </a:ext>
            </a:extLst>
          </p:cNvPr>
          <p:cNvSpPr txBox="1"/>
          <p:nvPr/>
        </p:nvSpPr>
        <p:spPr>
          <a:xfrm>
            <a:off x="7262034" y="6395886"/>
            <a:ext cx="18373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855E35"/>
                </a:solidFill>
              </a:rPr>
              <a:t>© Dorian Canelas</a:t>
            </a:r>
          </a:p>
        </p:txBody>
      </p:sp>
      <p:pic>
        <p:nvPicPr>
          <p:cNvPr id="7" name="Picture 6" descr="A stone door with a green door&#10;&#10;Description automatically generated">
            <a:extLst>
              <a:ext uri="{FF2B5EF4-FFF2-40B4-BE49-F238E27FC236}">
                <a16:creationId xmlns:a16="http://schemas.microsoft.com/office/drawing/2014/main" id="{9E68C5D6-2CE5-5844-24EE-E10DA35A72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5611" y="1850631"/>
            <a:ext cx="4902755" cy="3677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85731"/>
      </p:ext>
    </p:extLst>
  </p:cSld>
  <p:clrMapOvr>
    <a:masterClrMapping/>
  </p:clrMapOvr>
  <p:transition spd="slow" advClick="0" advTm="15000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644</TotalTime>
  <Words>1430</Words>
  <Application>Microsoft Macintosh PowerPoint</Application>
  <PresentationFormat>On-screen Show (4:3)</PresentationFormat>
  <Paragraphs>202</Paragraphs>
  <Slides>20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Roboto</vt:lpstr>
      <vt:lpstr>Office Theme</vt:lpstr>
      <vt:lpstr>Hallucinations and Phantoms:  Correcting AI Attempts at Chemistry</vt:lpstr>
      <vt:lpstr>What is an AI Hallucination?</vt:lpstr>
      <vt:lpstr>Why do AI’s Hallucinate in Chemistry?</vt:lpstr>
      <vt:lpstr>Why do AI’s Hallucinate in Chemistry?</vt:lpstr>
      <vt:lpstr>Why do AI’s Hallucinate in Chemistry?</vt:lpstr>
      <vt:lpstr>Why do AI’s Hallucinate in Chemistry?</vt:lpstr>
      <vt:lpstr>Why do AI’s Hallucinate in Chemistry?</vt:lpstr>
      <vt:lpstr>Why Hallucinations  Matter in Chemistry</vt:lpstr>
      <vt:lpstr>Phantom Molecules</vt:lpstr>
      <vt:lpstr>PowerPoint Presentation</vt:lpstr>
      <vt:lpstr>Side-by-Side Example</vt:lpstr>
      <vt:lpstr>Side-by-Side Example</vt:lpstr>
      <vt:lpstr>Prof. Canelas likes to teach, so . . . Why not?! Let’s try this! </vt:lpstr>
      <vt:lpstr>Side-by-Side Example</vt:lpstr>
      <vt:lpstr>Explanation for Example</vt:lpstr>
      <vt:lpstr>Implications for AI Learners</vt:lpstr>
      <vt:lpstr>Teaching to spot and fix hallucinations</vt:lpstr>
      <vt:lpstr>Implications for Human Learners</vt:lpstr>
      <vt:lpstr>Acknowledgments and References</vt:lpstr>
      <vt:lpstr>Hallucinations and Phantoms:  Correcting AI Attempts at Chemistry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Dorian Canelas, Ph.D.</cp:lastModifiedBy>
  <cp:revision>65</cp:revision>
  <dcterms:created xsi:type="dcterms:W3CDTF">2013-01-27T09:14:16Z</dcterms:created>
  <dcterms:modified xsi:type="dcterms:W3CDTF">2025-09-02T01:07:54Z</dcterms:modified>
  <cp:category/>
</cp:coreProperties>
</file>