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jp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printerSettings" Target="printerSettings/printerSettings1.bin"/><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pPr>
              <a:defRPr sz="4400" b="1">
                <a:solidFill>
                  <a:srgbClr val="191970"/>
                </a:solidFill>
              </a:defRPr>
            </a:pPr>
            <a:r>
              <a:t>Q1 2024 Facility Cost Analysis</a:t>
            </a:r>
          </a:p>
        </p:txBody>
      </p:sp>
      <p:sp>
        <p:nvSpPr>
          <p:cNvPr id="3" name="Subtitle 2"/>
          <p:cNvSpPr>
            <a:spLocks noGrp="1"/>
          </p:cNvSpPr>
          <p:nvPr>
            <p:ph type="subTitle" idx="1"/>
          </p:nvPr>
        </p:nvSpPr>
        <p:spPr/>
        <p:txBody>
          <a:bodyPr/>
          <a:lstStyle/>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191970"/>
                </a:solidFill>
              </a:defRPr>
            </a:pPr>
            <a:r>
              <a:t>Introduction</a:t>
            </a:r>
          </a:p>
        </p:txBody>
      </p:sp>
      <p:sp>
        <p:nvSpPr>
          <p:cNvPr id="3" name="Content Placeholder 2"/>
          <p:cNvSpPr>
            <a:spLocks noGrp="1"/>
          </p:cNvSpPr>
          <p:nvPr>
            <p:ph idx="1"/>
          </p:nvPr>
        </p:nvSpPr>
        <p:spPr/>
        <p:txBody>
          <a:bodyPr/>
          <a:lstStyle/>
          <a:p/>
          <a:p>
            <a:pPr>
              <a:spcAft>
                <a:spcPts val="800"/>
              </a:spcAft>
              <a:defRPr sz="1800">
                <a:solidFill>
                  <a:srgbClr val="404040"/>
                </a:solidFill>
              </a:defRPr>
            </a:pPr>
            <a:r>
              <a:t>This presentation provides an overview of facility-related financial performance for Elexion Automotive in Q1 2024, with a focus on optimizing operational efficiency. The insights gathered will guide strategic decisions to enhance cost management.</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191970"/>
                </a:solidFill>
              </a:defRPr>
            </a:pPr>
            <a:r>
              <a:t>Operational Efficiency Metrics Review</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The production efficiency ratio improved by 5% over the previous quarter, highlighting streamlined assembly line processes.</a:t>
            </a:r>
          </a:p>
          <a:p>
            <a:pPr>
              <a:spcAft>
                <a:spcPts val="600"/>
              </a:spcAft>
              <a:defRPr sz="1800">
                <a:solidFill>
                  <a:srgbClr val="404040"/>
                </a:solidFill>
              </a:defRPr>
            </a:pPr>
            <a:r>
              <a:t>Inventory turnover rate increased to 8.5, indicating faster movement of electric vehicle components.</a:t>
            </a:r>
          </a:p>
          <a:p>
            <a:pPr>
              <a:spcAft>
                <a:spcPts val="600"/>
              </a:spcAft>
              <a:defRPr sz="1800">
                <a:solidFill>
                  <a:srgbClr val="FFA500"/>
                </a:solidFill>
              </a:defRPr>
            </a:pPr>
            <a:r>
              <a:t>Employee productivity rates in the design department rose by 12% due to enhanced training programs.</a:t>
            </a:r>
          </a:p>
          <a:p>
            <a:pPr>
              <a:spcAft>
                <a:spcPts val="600"/>
              </a:spcAft>
              <a:defRPr sz="1800">
                <a:solidFill>
                  <a:srgbClr val="404040"/>
                </a:solidFill>
              </a:defRPr>
            </a:pPr>
            <a:r>
              <a:t>The supply chain reliability index remained stable at 96%, ensuring consistent delivery of key materials.</a:t>
            </a:r>
          </a:p>
          <a:p>
            <a:pPr>
              <a:spcAft>
                <a:spcPts val="600"/>
              </a:spcAft>
              <a:defRPr sz="1800">
                <a:solidFill>
                  <a:srgbClr val="404040"/>
                </a:solidFill>
              </a:defRPr>
            </a:pPr>
            <a:r>
              <a:t>A 10% reduction in waste output was achieved through upgraded recycling protocols.</a:t>
            </a:r>
          </a:p>
          <a:p>
            <a:pPr>
              <a:spcAft>
                <a:spcPts val="600"/>
              </a:spcAft>
              <a:defRPr sz="1800">
                <a:solidFill>
                  <a:srgbClr val="FFA500"/>
                </a:solidFill>
              </a:defRPr>
            </a:pPr>
            <a:r>
              <a:t>Customer service response times were reduced by 20% with the introduction of a new CRM system.</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191970"/>
                </a:solidFill>
              </a:defRPr>
            </a:pPr>
            <a:r>
              <a:t>Sustainability Initiatives Impact Assessment</a:t>
            </a:r>
          </a:p>
        </p:txBody>
      </p:sp>
      <p:sp>
        <p:nvSpPr>
          <p:cNvPr id="3" name="Content Placeholder 2"/>
          <p:cNvSpPr>
            <a:spLocks noGrp="1"/>
          </p:cNvSpPr>
          <p:nvPr>
            <p:ph idx="1"/>
          </p:nvPr>
        </p:nvSpPr>
        <p:spPr/>
        <p:txBody>
          <a:bodyPr/>
          <a:lstStyle/>
          <a:p/>
          <a:p>
            <a:pPr>
              <a:spcAft>
                <a:spcPts val="600"/>
              </a:spcAft>
              <a:defRPr sz="1800">
                <a:solidFill>
                  <a:srgbClr val="404040"/>
                </a:solidFill>
              </a:defRPr>
            </a:pPr>
            <a:r>
              <a:t>Elexion reduced its carbon footprint by 15% through the use of renewable energy sources in production.</a:t>
            </a:r>
          </a:p>
          <a:p>
            <a:pPr>
              <a:spcAft>
                <a:spcPts val="600"/>
              </a:spcAft>
              <a:defRPr sz="1800">
                <a:solidFill>
                  <a:srgbClr val="404040"/>
                </a:solidFill>
              </a:defRPr>
            </a:pPr>
            <a:r>
              <a:t>The introduction of recycled materials in vehicle interiors led to a 10% decrease in raw material costs.</a:t>
            </a:r>
          </a:p>
          <a:p>
            <a:pPr>
              <a:spcAft>
                <a:spcPts val="600"/>
              </a:spcAft>
              <a:defRPr sz="1800">
                <a:solidFill>
                  <a:srgbClr val="FFA500"/>
                </a:solidFill>
              </a:defRPr>
            </a:pPr>
            <a:r>
              <a:t>A partnership with local conservation organizations resulted in planting 5,000 trees in urban areas.</a:t>
            </a:r>
          </a:p>
          <a:p>
            <a:pPr>
              <a:spcAft>
                <a:spcPts val="600"/>
              </a:spcAft>
              <a:defRPr sz="1800">
                <a:solidFill>
                  <a:srgbClr val="404040"/>
                </a:solidFill>
              </a:defRPr>
            </a:pPr>
            <a:r>
              <a:t>The implementation of water-saving technologies in manufacturing saved 1.2 million gallons annually.</a:t>
            </a:r>
          </a:p>
          <a:p>
            <a:pPr>
              <a:spcAft>
                <a:spcPts val="600"/>
              </a:spcAft>
              <a:defRPr sz="1800">
                <a:solidFill>
                  <a:srgbClr val="404040"/>
                </a:solidFill>
              </a:defRPr>
            </a:pPr>
            <a:r>
              <a:t>Employee engagement in sustainability programs increased by 30%, fostering a culture of environmental responsibility.</a:t>
            </a:r>
          </a:p>
          <a:p>
            <a:pPr>
              <a:spcAft>
                <a:spcPts val="600"/>
              </a:spcAft>
              <a:defRPr sz="1800">
                <a:solidFill>
                  <a:srgbClr val="FFA500"/>
                </a:solidFill>
              </a:defRPr>
            </a:pPr>
            <a:r>
              <a:t>A shift to biodegradable packaging materials achieved a 25% reduction in packaging waste.</a:t>
            </a:r>
          </a:p>
          <a:p>
            <a:pPr>
              <a:spcAft>
                <a:spcPts val="600"/>
              </a:spcAft>
              <a:defRPr sz="1800">
                <a:solidFill>
                  <a:srgbClr val="404040"/>
                </a:solidFill>
              </a:defRPr>
            </a:pPr>
            <a:r>
              <a:t>The company's green certification status was renewed, reflecting ongoing commitment to sustainable practices.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191970"/>
                </a:solidFill>
              </a:defRPr>
            </a:pPr>
            <a:r>
              <a:t>Cross-Border Compliance Costs Overview</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Elexion incurred a 7% increase in compliance-related expenses due to new import regulations.</a:t>
            </a:r>
          </a:p>
          <a:p>
            <a:pPr>
              <a:spcAft>
                <a:spcPts val="400"/>
              </a:spcAft>
              <a:defRPr sz="1600">
                <a:solidFill>
                  <a:srgbClr val="404040"/>
                </a:solidFill>
              </a:defRPr>
            </a:pPr>
            <a:r>
              <a:t>The legal department expanded its cross-border team by 15% to manage increased regulatory demands.</a:t>
            </a:r>
          </a:p>
          <a:p>
            <a:pPr>
              <a:spcAft>
                <a:spcPts val="400"/>
              </a:spcAft>
              <a:defRPr sz="1600">
                <a:solidFill>
                  <a:srgbClr val="FFA500"/>
                </a:solidFill>
              </a:defRPr>
            </a:pPr>
            <a:r>
              <a:t>A new software system was implemented to automate compliance reporting, reducing manual errors.</a:t>
            </a:r>
          </a:p>
          <a:p>
            <a:pPr>
              <a:spcAft>
                <a:spcPts val="400"/>
              </a:spcAft>
              <a:defRPr sz="1600">
                <a:solidFill>
                  <a:srgbClr val="404040"/>
                </a:solidFill>
              </a:defRPr>
            </a:pPr>
            <a:r>
              <a:t>Training sessions on international trade laws were conducted, with 95% employee participation.</a:t>
            </a:r>
          </a:p>
          <a:p>
            <a:pPr>
              <a:spcAft>
                <a:spcPts val="400"/>
              </a:spcAft>
              <a:defRPr sz="1600">
                <a:solidFill>
                  <a:srgbClr val="404040"/>
                </a:solidFill>
              </a:defRPr>
            </a:pPr>
            <a:r>
              <a:t>Cooperation with a global consulting firm improved compliance strategy alignment with international standards.</a:t>
            </a:r>
          </a:p>
          <a:p>
            <a:pPr>
              <a:spcAft>
                <a:spcPts val="400"/>
              </a:spcAft>
              <a:defRPr sz="1600">
                <a:solidFill>
                  <a:srgbClr val="FFA500"/>
                </a:solidFill>
              </a:defRPr>
            </a:pPr>
            <a:r>
              <a:t>Cross-border transaction volumes rose by 20%, necessitating revised documentation processes.</a:t>
            </a:r>
          </a:p>
          <a:p>
            <a:pPr>
              <a:spcAft>
                <a:spcPts val="400"/>
              </a:spcAft>
              <a:defRPr sz="1600">
                <a:solidFill>
                  <a:srgbClr val="404040"/>
                </a:solidFill>
              </a:defRPr>
            </a:pPr>
            <a:r>
              <a:t>The company maintained a 98% compliance accuracy rate across all international operations.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191970"/>
                </a:solidFill>
              </a:defRPr>
            </a:pPr>
            <a:r>
              <a:t>Q1 2024 Facility Expenditure Insights</a:t>
            </a:r>
          </a:p>
        </p:txBody>
      </p:sp>
      <p:sp>
        <p:nvSpPr>
          <p:cNvPr id="3" name="Content Placeholder 2"/>
          <p:cNvSpPr>
            <a:spLocks noGrp="1"/>
          </p:cNvSpPr>
          <p:nvPr>
            <p:ph idx="1"/>
          </p:nvPr>
        </p:nvSpPr>
        <p:spPr>
          <a:xfrm>
            <a:off x="457200" y="1828800"/>
            <a:ext cx="4114800" cy="3657600"/>
          </a:xfrm>
        </p:spPr>
        <p:txBody>
          <a:bodyPr/>
          <a:lstStyle/>
          <a:p/>
          <a:p>
            <a:pPr>
              <a:spcAft>
                <a:spcPts val="400"/>
              </a:spcAft>
              <a:defRPr sz="1600">
                <a:solidFill>
                  <a:srgbClr val="404040"/>
                </a:solidFill>
              </a:defRPr>
            </a:pPr>
            <a:r>
              <a:t>Facility maintenance schedules were optimized, resulting in a 15% reduction in unplanned downtime.</a:t>
            </a:r>
          </a:p>
          <a:p>
            <a:pPr>
              <a:spcAft>
                <a:spcPts val="400"/>
              </a:spcAft>
              <a:defRPr sz="1600">
                <a:solidFill>
                  <a:srgbClr val="404040"/>
                </a:solidFill>
              </a:defRPr>
            </a:pPr>
            <a:r>
              <a:t>Energy-efficient lighting installations led to a 12% decrease in electricity consumption in all plants.</a:t>
            </a:r>
          </a:p>
          <a:p>
            <a:pPr>
              <a:spcAft>
                <a:spcPts val="400"/>
              </a:spcAft>
              <a:defRPr sz="1600">
                <a:solidFill>
                  <a:srgbClr val="FFA500"/>
                </a:solidFill>
              </a:defRPr>
            </a:pPr>
            <a:r>
              <a:t>The facilities team introduced a new predictive maintenance program to enhance equipment longevity.</a:t>
            </a:r>
          </a:p>
          <a:p>
            <a:pPr>
              <a:spcAft>
                <a:spcPts val="400"/>
              </a:spcAft>
              <a:defRPr sz="1600">
                <a:solidFill>
                  <a:srgbClr val="404040"/>
                </a:solidFill>
              </a:defRPr>
            </a:pPr>
            <a:r>
              <a:t>A 20% increase in facility safety audits was conducted to ensure regulatory adherence.</a:t>
            </a:r>
          </a:p>
          <a:p>
            <a:pPr>
              <a:spcAft>
                <a:spcPts val="400"/>
              </a:spcAft>
              <a:defRPr sz="1600">
                <a:solidFill>
                  <a:srgbClr val="404040"/>
                </a:solidFill>
              </a:defRPr>
            </a:pPr>
            <a:r>
              <a:t>Renovations in the Toronto plant improved space utilization by 25%.</a:t>
            </a:r>
          </a:p>
          <a:p>
            <a:pPr>
              <a:spcAft>
                <a:spcPts val="400"/>
              </a:spcAft>
              <a:defRPr sz="1600">
                <a:solidFill>
                  <a:srgbClr val="FFA500"/>
                </a:solidFill>
              </a:defRPr>
            </a:pPr>
            <a:r>
              <a:t>The introduction of a centralized facility management software enhanced resource allocation.</a:t>
            </a:r>
          </a:p>
          <a:p>
            <a:pPr>
              <a:spcAft>
                <a:spcPts val="400"/>
              </a:spcAft>
              <a:defRPr sz="1600">
                <a:solidFill>
                  <a:srgbClr val="404040"/>
                </a:solidFill>
              </a:defRPr>
            </a:pPr>
            <a:r>
              <a:t>Employee feedback on facility amenities reflected a 90% satisfaction rate, supporting workforce retention.</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pPr>
              <a:defRPr sz="3200" b="1">
                <a:solidFill>
                  <a:srgbClr val="191970"/>
                </a:solidFill>
              </a:defRPr>
            </a:pPr>
            <a:r>
              <a:t>Conclusion</a:t>
            </a:r>
          </a:p>
        </p:txBody>
      </p:sp>
      <p:sp>
        <p:nvSpPr>
          <p:cNvPr id="3" name="Content Placeholder 2"/>
          <p:cNvSpPr>
            <a:spLocks noGrp="1"/>
          </p:cNvSpPr>
          <p:nvPr>
            <p:ph idx="1"/>
          </p:nvPr>
        </p:nvSpPr>
        <p:spPr/>
        <p:txBody>
          <a:bodyPr/>
          <a:lstStyle/>
          <a:p/>
          <a:p>
            <a:pPr>
              <a:spcAft>
                <a:spcPts val="800"/>
              </a:spcAft>
              <a:defRPr sz="1800" b="1">
                <a:solidFill>
                  <a:srgbClr val="FFA500"/>
                </a:solidFill>
              </a:defRPr>
            </a:pPr>
            <a:r>
              <a:t>The analysis highlights key areas for cost optimization and strategic improvements in our facilities. Moving forward, it is essential to implement the recommended strategies to enhance efficiency and reduce operational expenses.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