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6"/>
  </p:notesMasterIdLst>
  <p:sldIdLst>
    <p:sldId id="256" r:id="rId3"/>
    <p:sldId id="257" r:id="rId4"/>
    <p:sldId id="258" r:id="rId5"/>
    <p:sldId id="270" r:id="rId6"/>
    <p:sldId id="271" r:id="rId7"/>
    <p:sldId id="259" r:id="rId8"/>
    <p:sldId id="261" r:id="rId9"/>
    <p:sldId id="262" r:id="rId10"/>
    <p:sldId id="260" r:id="rId11"/>
    <p:sldId id="272" r:id="rId12"/>
    <p:sldId id="264" r:id="rId13"/>
    <p:sldId id="290" r:id="rId14"/>
    <p:sldId id="291" r:id="rId15"/>
    <p:sldId id="292" r:id="rId16"/>
    <p:sldId id="293" r:id="rId17"/>
    <p:sldId id="294" r:id="rId18"/>
    <p:sldId id="295" r:id="rId19"/>
    <p:sldId id="296" r:id="rId20"/>
    <p:sldId id="266" r:id="rId21"/>
    <p:sldId id="273" r:id="rId22"/>
    <p:sldId id="265" r:id="rId23"/>
    <p:sldId id="274" r:id="rId24"/>
    <p:sldId id="26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35"/>
    <p:restoredTop sz="94645"/>
  </p:normalViewPr>
  <p:slideViewPr>
    <p:cSldViewPr snapToGrid="0">
      <p:cViewPr>
        <p:scale>
          <a:sx n="49" d="100"/>
          <a:sy n="49" d="100"/>
        </p:scale>
        <p:origin x="1544" y="1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E5EFA-490F-EE49-8740-8BD74C72BC6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B28A70-0EAF-7045-A3EE-89A4A6032B9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EB28A70-0EAF-7045-A3EE-89A4A6032B90}"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5589D2D-9243-9142-B320-3FC335B3D03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5776FE6-FC02-424A-B341-5BDA7C9B04E6}"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589D2D-9243-9142-B320-3FC335B3D03D}"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776FE6-FC02-424A-B341-5BDA7C9B04E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858087"/>
            <a:ext cx="9144000" cy="2387600"/>
          </a:xfrm>
        </p:spPr>
        <p:txBody>
          <a:bodyPr/>
          <a:lstStyle/>
          <a:p>
            <a:r>
              <a:rPr kumimoji="1" lang="en-US" altLang="zh-CN" dirty="0"/>
              <a:t>Film Synchronized Sound Recording Course</a:t>
            </a:r>
            <a:endParaRPr kumimoji="1"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文本框 12"/>
          <p:cNvSpPr txBox="1"/>
          <p:nvPr/>
        </p:nvSpPr>
        <p:spPr>
          <a:xfrm>
            <a:off x="645064" y="525982"/>
            <a:ext cx="4282983" cy="1200361"/>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altLang="zh-CN" sz="3600" b="1" kern="1200">
                <a:solidFill>
                  <a:schemeClr val="tx1"/>
                </a:solidFill>
                <a:effectLst/>
                <a:latin typeface="+mj-lt"/>
                <a:ea typeface="+mj-ea"/>
                <a:cs typeface="+mj-cs"/>
              </a:rPr>
              <a:t>Part II</a:t>
            </a:r>
            <a:r>
              <a:rPr lang="en-US" altLang="zh-CN" sz="3600" kern="1200">
                <a:solidFill>
                  <a:schemeClr val="tx1"/>
                </a:solidFill>
                <a:effectLst/>
                <a:latin typeface="+mj-lt"/>
                <a:ea typeface="+mj-ea"/>
                <a:cs typeface="+mj-cs"/>
              </a:rPr>
              <a:t> </a:t>
            </a:r>
            <a:endParaRPr lang="en-US" altLang="zh-CN" sz="3600" kern="1200">
              <a:solidFill>
                <a:schemeClr val="tx1"/>
              </a:solidFill>
              <a:latin typeface="+mj-lt"/>
              <a:ea typeface="+mj-ea"/>
              <a:cs typeface="+mj-cs"/>
            </a:endParaRPr>
          </a:p>
        </p:txBody>
      </p:sp>
      <p:sp>
        <p:nvSpPr>
          <p:cNvPr id="21" name="Rectangle 20"/>
          <p:cNvSpPr>
            <a:spLocks noGrp="1" noRot="1" noChangeAspect="1" noMove="1" noResize="1" noEditPoints="1" noAdjustHandles="1" noChangeArrowheads="1" noChangeShapeType="1" noTextEdit="1"/>
          </p:cNvSpPr>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文本框 13"/>
          <p:cNvSpPr txBox="1"/>
          <p:nvPr/>
        </p:nvSpPr>
        <p:spPr>
          <a:xfrm>
            <a:off x="645065" y="2031101"/>
            <a:ext cx="4878683" cy="3511943"/>
          </a:xfrm>
          <a:prstGeom prst="rect">
            <a:avLst/>
          </a:prstGeom>
        </p:spPr>
        <p:txBody>
          <a:bodyPr vert="horz" lIns="91440" tIns="45720" rIns="91440" bIns="45720" rtlCol="0" anchor="ctr">
            <a:normAutofit fontScale="92500" lnSpcReduction="10000"/>
          </a:bodyPr>
          <a:lstStyle/>
          <a:p>
            <a:pPr indent="-228600">
              <a:lnSpc>
                <a:spcPct val="90000"/>
              </a:lnSpc>
              <a:spcAft>
                <a:spcPts val="600"/>
              </a:spcAft>
              <a:buFont typeface="Arial" panose="020B0604020202090204" pitchFamily="34" charset="0"/>
              <a:buChar char="•"/>
            </a:pPr>
            <a:r>
              <a:rPr lang="en-US" altLang="zh-CN" dirty="0">
                <a:effectLst/>
                <a:latin typeface="Times New Roman" panose="02020603050405020304" pitchFamily="18" charset="0"/>
                <a:cs typeface="Times New Roman" panose="02020603050405020304" pitchFamily="18" charset="0"/>
              </a:rPr>
              <a:t>The concept of RMS (Root Mean Square) Level is fundamental in audio production, especially under conditions of synchronous recording. It represents the average power of a sound signal, measured in decibels (dB), over time. Unlike peak levels, which indicate the maximum volume a sound can reach, RMS levels provide a more comprehensive understanding of the sound's perceived loudness and energy. Properly managing RMS levels is crucial for ensuring the audio's overall loudness is consistent and comfortable for the listener, avoiding both fatigue from excessive volume and strain from trying to hear sounds that are too soft. This careful adjustment helps in creating an auditory experience that is both engaging and true to life, enhancing the listener's emotional and immersive experience.</a:t>
            </a:r>
            <a:endParaRPr lang="en-US" altLang="zh-CN" dirty="0">
              <a:effectLst/>
              <a:latin typeface="Times New Roman" panose="02020603050405020304" pitchFamily="18" charset="0"/>
              <a:cs typeface="Times New Roman" panose="02020603050405020304" pitchFamily="18" charset="0"/>
            </a:endParaRPr>
          </a:p>
        </p:txBody>
      </p:sp>
      <p:sp>
        <p:nvSpPr>
          <p:cNvPr id="23" name="Rectangle 22"/>
          <p:cNvSpPr>
            <a:spLocks noGrp="1" noRot="1" noChangeAspect="1" noMove="1" noResize="1" noEditPoints="1" noAdjustHandles="1" noChangeArrowheads="1" noChangeShapeType="1" noTextEdit="1"/>
          </p:cNvSpPr>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a:spLocks noGrp="1" noRot="1" noChangeAspect="1" noMove="1" noResize="1" noEditPoints="1" noAdjustHandles="1" noChangeArrowheads="1" noChangeShapeType="1" noTextEdit="1"/>
          </p:cNvSpPr>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a:spLocks noGrp="1" noRot="1" noChangeAspect="1" noMove="1" noResize="1" noEditPoints="1" noAdjustHandles="1" noChangeArrowheads="1" noChangeShapeType="1" noTextEdit="1"/>
          </p:cNvSpPr>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 6"/>
          <p:cNvPicPr>
            <a:picLocks noChangeAspect="1"/>
          </p:cNvPicPr>
          <p:nvPr/>
        </p:nvPicPr>
        <p:blipFill>
          <a:blip r:embed="rId1"/>
          <a:stretch>
            <a:fillRect/>
          </a:stretch>
        </p:blipFill>
        <p:spPr>
          <a:xfrm>
            <a:off x="5987738" y="1138744"/>
            <a:ext cx="5628018" cy="4347641"/>
          </a:xfrm>
          <a:prstGeom prst="rect">
            <a:avLst/>
          </a:prstGeom>
        </p:spPr>
      </p:pic>
      <p:sp>
        <p:nvSpPr>
          <p:cNvPr id="3" name="文本框 2"/>
          <p:cNvSpPr txBox="1"/>
          <p:nvPr/>
        </p:nvSpPr>
        <p:spPr>
          <a:xfrm>
            <a:off x="640080" y="2872899"/>
            <a:ext cx="4243589" cy="3320668"/>
          </a:xfrm>
          <a:prstGeom prst="rect">
            <a:avLst/>
          </a:prstGeom>
        </p:spPr>
        <p:txBody>
          <a:bodyPr vert="horz" lIns="91440" tIns="45720" rIns="91440" bIns="45720" rtlCol="0">
            <a:normAutofit/>
          </a:bodyPr>
          <a:lstStyle/>
          <a:p>
            <a:pPr>
              <a:lnSpc>
                <a:spcPct val="90000"/>
              </a:lnSpc>
              <a:spcAft>
                <a:spcPts val="600"/>
              </a:spcAft>
            </a:pPr>
            <a:endParaRPr lang="en-US" altLang="zh-CN" sz="2200" dirty="0"/>
          </a:p>
        </p:txBody>
      </p:sp>
      <p:sp>
        <p:nvSpPr>
          <p:cNvPr id="9" name="文本框 8"/>
          <p:cNvSpPr txBox="1"/>
          <p:nvPr/>
        </p:nvSpPr>
        <p:spPr>
          <a:xfrm>
            <a:off x="2120343" y="1193993"/>
            <a:ext cx="2519550" cy="535531"/>
          </a:xfrm>
          <a:prstGeom prst="rect">
            <a:avLst/>
          </a:prstGeom>
          <a:noFill/>
        </p:spPr>
        <p:txBody>
          <a:bodyPr wrap="square">
            <a:spAutoFit/>
          </a:bodyPr>
          <a:lstStyle/>
          <a:p>
            <a:pPr marL="114300" marR="0">
              <a:lnSpc>
                <a:spcPct val="90000"/>
              </a:lnSpc>
              <a:spcBef>
                <a:spcPts val="0"/>
              </a:spcBef>
              <a:spcAft>
                <a:spcPts val="600"/>
              </a:spcAft>
            </a:pPr>
            <a:r>
              <a:rPr lang="en-US" altLang="zh-CN" sz="3200" b="1" dirty="0">
                <a:effectLst/>
                <a:latin typeface="Times New Roman" panose="02020603050405020304" pitchFamily="18" charset="0"/>
                <a:cs typeface="Times New Roman" panose="02020603050405020304" pitchFamily="18" charset="0"/>
              </a:rPr>
              <a:t>RMS Level</a:t>
            </a:r>
            <a:endParaRPr lang="en-US" altLang="zh-CN" sz="3200" b="1" dirty="0">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578376" y="1997521"/>
            <a:ext cx="7512680" cy="3139321"/>
          </a:xfrm>
          <a:prstGeom prst="rect">
            <a:avLst/>
          </a:prstGeom>
          <a:noFill/>
        </p:spPr>
        <p:txBody>
          <a:bodyPr wrap="square">
            <a:spAutoFit/>
          </a:bodyPr>
          <a:lstStyle/>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Three Types of Voices</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lvl="0" algn="just"/>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1.Dialogue</a:t>
            </a:r>
            <a:r>
              <a:rPr lang="zh-CN" altLang="en-US"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2.Voiceover</a:t>
            </a:r>
            <a:r>
              <a:rPr lang="zh-CN" altLang="en-US"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3.Various Character Voices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Three Types of Sound Effects.</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lvl="0" algn="just"/>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1.Ambient Sound Effects</a:t>
            </a:r>
            <a:r>
              <a:rPr lang="zh-CN" altLang="en-US"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2.</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Action Sound Effects</a:t>
            </a:r>
            <a:r>
              <a:rPr lang="zh-CN" altLang="en-US"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Digital Sound Effects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Three Types of Music</a:t>
            </a:r>
            <a:endPar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endParaRPr>
          </a:p>
          <a:p>
            <a:pPr marL="0" marR="0" algn="just">
              <a:spcBef>
                <a:spcPts val="0"/>
              </a:spcBef>
              <a:spcAft>
                <a:spcPts val="0"/>
              </a:spcAft>
            </a:pPr>
            <a:endPar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1.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Background Music</a:t>
            </a:r>
            <a:r>
              <a:rPr lang="zh-CN" altLang="en-US"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2.</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Theme Music</a:t>
            </a:r>
            <a:r>
              <a:rPr lang="zh-CN" altLang="en-US"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Mood Music</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497205" y="3234055"/>
            <a:ext cx="7854950" cy="460375"/>
          </a:xfrm>
          <a:prstGeom prst="rect">
            <a:avLst/>
          </a:prstGeom>
          <a:noFill/>
        </p:spPr>
        <p:txBody>
          <a:bodyPr wrap="square" rtlCol="0">
            <a:spAutoFit/>
          </a:bodyPr>
          <a:p>
            <a:pPr algn="ctr"/>
            <a:r>
              <a:rPr lang="zh-CN" altLang="en-US" sz="2400" b="1">
                <a:latin typeface="+mj-ea"/>
                <a:cs typeface="+mj-ea"/>
              </a:rPr>
              <a:t>Identification and Management of Environmental Noise</a:t>
            </a:r>
            <a:endParaRPr lang="zh-CN" altLang="en-US" sz="2400" b="1">
              <a:latin typeface="+mj-ea"/>
              <a:cs typeface="+mj-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497205" y="1647190"/>
            <a:ext cx="7854950" cy="3046095"/>
          </a:xfrm>
          <a:prstGeom prst="rect">
            <a:avLst/>
          </a:prstGeom>
          <a:noFill/>
        </p:spPr>
        <p:txBody>
          <a:bodyPr wrap="square" rtlCol="0">
            <a:spAutoFit/>
          </a:bodyPr>
          <a:p>
            <a:pPr algn="l"/>
            <a:r>
              <a:rPr lang="zh-CN" altLang="en-US" sz="2400" b="1">
                <a:latin typeface="+mj-ea"/>
                <a:cs typeface="+mj-ea"/>
              </a:rPr>
              <a:t>Recognizing Environmental Noise</a:t>
            </a:r>
            <a:endParaRPr lang="zh-CN" altLang="en-US" sz="2400" b="1">
              <a:latin typeface="+mj-ea"/>
              <a:cs typeface="+mj-ea"/>
            </a:endParaRPr>
          </a:p>
          <a:p>
            <a:pPr algn="l"/>
            <a:endParaRPr lang="zh-CN" altLang="en-US" sz="2400" b="1">
              <a:latin typeface="+mj-ea"/>
              <a:cs typeface="+mj-ea"/>
            </a:endParaRPr>
          </a:p>
          <a:p>
            <a:pPr algn="just"/>
            <a:r>
              <a:rPr lang="zh-CN" altLang="en-US" sz="2400" b="1">
                <a:latin typeface="+mj-ea"/>
                <a:cs typeface="+mj-ea"/>
              </a:rPr>
              <a:t>Various types of background noises, such as the hum of a refrigerator compressor, air conditioning units, and the roar of airplane engines, can interfere with audio recordings. Environmental noises like wind, traffic, and conversations nearby can be inadvertently captured by microphones, diminishing the quality of the recording.</a:t>
            </a:r>
            <a:endParaRPr lang="zh-CN" altLang="en-US" sz="2400" b="1">
              <a:latin typeface="+mj-ea"/>
              <a:cs typeface="+mj-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497205" y="2023110"/>
            <a:ext cx="7854950" cy="2676525"/>
          </a:xfrm>
          <a:prstGeom prst="rect">
            <a:avLst/>
          </a:prstGeom>
          <a:noFill/>
        </p:spPr>
        <p:txBody>
          <a:bodyPr wrap="square" rtlCol="0">
            <a:spAutoFit/>
          </a:bodyPr>
          <a:p>
            <a:pPr algn="l"/>
            <a:r>
              <a:rPr lang="zh-CN" altLang="en-US" sz="2400" b="1">
                <a:latin typeface="+mj-ea"/>
                <a:cs typeface="+mj-ea"/>
              </a:rPr>
              <a:t>Handling Line Interference During Recording</a:t>
            </a:r>
            <a:endParaRPr lang="zh-CN" altLang="en-US" sz="2400" b="1">
              <a:latin typeface="+mj-ea"/>
              <a:cs typeface="+mj-ea"/>
            </a:endParaRPr>
          </a:p>
          <a:p>
            <a:pPr algn="l"/>
            <a:endParaRPr lang="zh-CN" altLang="en-US" sz="2400" b="1">
              <a:latin typeface="+mj-ea"/>
              <a:cs typeface="+mj-ea"/>
            </a:endParaRPr>
          </a:p>
          <a:p>
            <a:pPr algn="just"/>
            <a:r>
              <a:rPr lang="zh-CN" altLang="en-US" sz="2400" b="1">
                <a:latin typeface="+mj-ea"/>
                <a:cs typeface="+mj-ea"/>
              </a:rPr>
              <a:t>Sources of line interference, such as electrical hums from nearby electronic devices like phones, computers, and power lines, can produce electromagnetic interference. This interference can be picked up by microphones and recorded, resulting in unwanted noise.</a:t>
            </a:r>
            <a:endParaRPr lang="zh-CN" altLang="en-US" sz="2400" b="1">
              <a:latin typeface="+mj-ea"/>
              <a:cs typeface="+mj-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514985" y="1206500"/>
            <a:ext cx="7854950" cy="4523105"/>
          </a:xfrm>
          <a:prstGeom prst="rect">
            <a:avLst/>
          </a:prstGeom>
          <a:noFill/>
        </p:spPr>
        <p:txBody>
          <a:bodyPr wrap="square" rtlCol="0">
            <a:spAutoFit/>
          </a:bodyPr>
          <a:p>
            <a:pPr algn="just"/>
            <a:r>
              <a:rPr lang="zh-CN" altLang="en-US" sz="2400" b="1">
                <a:latin typeface="+mj-ea"/>
                <a:cs typeface="+mj-ea"/>
              </a:rPr>
              <a:t>Audio Capture Quality</a:t>
            </a:r>
            <a:endParaRPr lang="zh-CN" altLang="en-US" sz="2400" b="1">
              <a:latin typeface="+mj-ea"/>
              <a:cs typeface="+mj-ea"/>
            </a:endParaRPr>
          </a:p>
          <a:p>
            <a:pPr algn="just"/>
            <a:r>
              <a:rPr lang="zh-CN" altLang="en-US" sz="2400" b="1">
                <a:latin typeface="+mj-ea"/>
                <a:cs typeface="+mj-ea"/>
              </a:rPr>
              <a:t>Several factors contribute to audio distortion during the capture process. For instance:</a:t>
            </a:r>
            <a:endParaRPr lang="zh-CN" altLang="en-US" sz="2400" b="1">
              <a:latin typeface="+mj-ea"/>
              <a:cs typeface="+mj-ea"/>
            </a:endParaRPr>
          </a:p>
          <a:p>
            <a:pPr algn="just"/>
            <a:endParaRPr lang="zh-CN" altLang="en-US" sz="2400" b="1">
              <a:latin typeface="+mj-ea"/>
              <a:cs typeface="+mj-ea"/>
            </a:endParaRPr>
          </a:p>
          <a:p>
            <a:pPr algn="just"/>
            <a:r>
              <a:rPr lang="zh-CN" altLang="en-US" sz="2400" b="1">
                <a:latin typeface="+mj-ea"/>
                <a:cs typeface="+mj-ea"/>
              </a:rPr>
              <a:t>Microphone and Sound Source Distance: Placing the microphone too far from the sound source can lead to recordings that are unclear or too faint, while positioning it too close can cause plosives or overload.</a:t>
            </a:r>
            <a:endParaRPr lang="zh-CN" altLang="en-US" sz="2400" b="1">
              <a:latin typeface="+mj-ea"/>
              <a:cs typeface="+mj-ea"/>
            </a:endParaRPr>
          </a:p>
          <a:p>
            <a:pPr algn="just"/>
            <a:r>
              <a:rPr lang="zh-CN" altLang="en-US" sz="2400" b="1">
                <a:latin typeface="+mj-ea"/>
                <a:cs typeface="+mj-ea"/>
              </a:rPr>
              <a:t>Overload: When the volume of the sound source exceeds the microphone's maximum recording threshold, it results in severe distortion. This often occurs when recording very loud sources.</a:t>
            </a:r>
            <a:endParaRPr lang="zh-CN" altLang="en-US" sz="2400" b="1">
              <a:latin typeface="+mj-ea"/>
              <a:cs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514350" y="2608580"/>
            <a:ext cx="7854950" cy="1568450"/>
          </a:xfrm>
          <a:prstGeom prst="rect">
            <a:avLst/>
          </a:prstGeom>
          <a:noFill/>
        </p:spPr>
        <p:txBody>
          <a:bodyPr wrap="square" rtlCol="0">
            <a:spAutoFit/>
          </a:bodyPr>
          <a:p>
            <a:pPr algn="l"/>
            <a:r>
              <a:rPr lang="zh-CN" altLang="en-US" sz="2400" b="1">
                <a:latin typeface="+mj-ea"/>
                <a:cs typeface="+mj-ea"/>
              </a:rPr>
              <a:t>On-site Recording Interferences</a:t>
            </a:r>
            <a:endParaRPr lang="zh-CN" altLang="en-US" sz="2400" b="1">
              <a:latin typeface="+mj-ea"/>
              <a:cs typeface="+mj-ea"/>
            </a:endParaRPr>
          </a:p>
          <a:p>
            <a:pPr algn="just"/>
            <a:endParaRPr lang="zh-CN" altLang="en-US" sz="2400" b="1">
              <a:latin typeface="+mj-ea"/>
              <a:cs typeface="+mj-ea"/>
            </a:endParaRPr>
          </a:p>
          <a:p>
            <a:pPr algn="l"/>
            <a:r>
              <a:rPr lang="zh-CN" altLang="en-US" sz="2400" b="1">
                <a:latin typeface="+mj-ea"/>
                <a:cs typeface="+mj-ea"/>
              </a:rPr>
              <a:t>Actor Accessories: Accessories worn by actors can create noise interference during recordings.</a:t>
            </a:r>
            <a:endParaRPr lang="zh-CN" altLang="en-US" sz="2400" b="1">
              <a:latin typeface="+mj-ea"/>
              <a:cs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Identification and Management of Environmental Noise</a:t>
            </a: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497205" y="2441575"/>
            <a:ext cx="7628255" cy="2306955"/>
          </a:xfrm>
          <a:prstGeom prst="rect">
            <a:avLst/>
          </a:prstGeom>
          <a:noFill/>
        </p:spPr>
        <p:txBody>
          <a:bodyPr wrap="square" rtlCol="0">
            <a:spAutoFit/>
          </a:bodyPr>
          <a:p>
            <a:pPr algn="l"/>
            <a:r>
              <a:rPr lang="zh-CN" altLang="en-US" sz="2400" b="1">
                <a:latin typeface="+mj-ea"/>
                <a:cs typeface="+mj-ea"/>
              </a:rPr>
              <a:t>Addressing Voice Issues in Actor Performances</a:t>
            </a:r>
            <a:endParaRPr lang="zh-CN" altLang="en-US" sz="2400" b="1">
              <a:latin typeface="+mj-ea"/>
              <a:cs typeface="+mj-ea"/>
            </a:endParaRPr>
          </a:p>
          <a:p>
            <a:pPr algn="l"/>
            <a:endParaRPr lang="zh-CN" altLang="en-US" sz="2400" b="1">
              <a:latin typeface="+mj-ea"/>
              <a:cs typeface="+mj-ea"/>
            </a:endParaRPr>
          </a:p>
          <a:p>
            <a:pPr algn="just"/>
            <a:r>
              <a:rPr lang="zh-CN" altLang="en-US" sz="2400" b="1">
                <a:latin typeface="+mj-ea"/>
                <a:cs typeface="+mj-ea"/>
              </a:rPr>
              <a:t>Loudness Variations: Differences in the loudness of dialogues between actors, such as changes caused by actors turning their heads or moving, can pose challenges in recording.</a:t>
            </a:r>
            <a:endParaRPr lang="zh-CN" altLang="en-US" sz="2400" b="1">
              <a:latin typeface="+mj-ea"/>
              <a:cs typeface="+mj-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III</a:t>
            </a:r>
            <a:r>
              <a:rPr lang="en-US" altLang="zh-CN" sz="3700" kern="1200">
                <a:solidFill>
                  <a:schemeClr val="tx1"/>
                </a:solidFill>
                <a:effectLst/>
                <a:latin typeface="+mj-lt"/>
                <a:ea typeface="+mj-ea"/>
                <a:cs typeface="+mj-cs"/>
              </a:rPr>
              <a:t>  </a:t>
            </a:r>
            <a:endParaRPr lang="en-US" altLang="zh-CN" sz="3700" kern="1200">
              <a:solidFill>
                <a:schemeClr val="tx1"/>
              </a:solidFill>
              <a:latin typeface="+mj-lt"/>
              <a:ea typeface="+mj-ea"/>
              <a:cs typeface="+mj-cs"/>
            </a:endParaRPr>
          </a:p>
        </p:txBody>
      </p:sp>
      <p:sp>
        <p:nvSpPr>
          <p:cNvPr id="12" name="Rectangle 11"/>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9235440" y="3713480"/>
            <a:ext cx="6096000" cy="368300"/>
          </a:xfrm>
          <a:prstGeom prst="rect">
            <a:avLst/>
          </a:prstGeom>
          <a:noFill/>
        </p:spPr>
        <p:txBody>
          <a:bodyPr wrap="square" rtlCol="0" anchor="t">
            <a:spAutoFit/>
          </a:bodyPr>
          <a:p>
            <a:r>
              <a:rPr lang="zh-CN" altLang="en-US"/>
              <a:t>Film Case Study</a:t>
            </a:r>
            <a:endParaRPr lang="zh-CN" altLang="en-US"/>
          </a:p>
        </p:txBody>
      </p:sp>
      <p:sp>
        <p:nvSpPr>
          <p:cNvPr id="3" name="文本框 2"/>
          <p:cNvSpPr txBox="1"/>
          <p:nvPr>
            <p:custDataLst>
              <p:tags r:id="rId1"/>
            </p:custDataLst>
          </p:nvPr>
        </p:nvSpPr>
        <p:spPr>
          <a:xfrm>
            <a:off x="8583186" y="4511486"/>
            <a:ext cx="7512680" cy="1753235"/>
          </a:xfrm>
          <a:prstGeom prst="rect">
            <a:avLst/>
          </a:prstGeom>
          <a:noFill/>
        </p:spPr>
        <p:txBody>
          <a:bodyPr wrap="square">
            <a:spAutoFit/>
          </a:bodyPr>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Three Types of Voices</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Three Types of Sound Effects.</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Three Types of Music</a:t>
            </a:r>
            <a:endPar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descr="截屏2024-03-26 13.37.53"/>
          <p:cNvPicPr>
            <a:picLocks noChangeAspect="1"/>
          </p:cNvPicPr>
          <p:nvPr/>
        </p:nvPicPr>
        <p:blipFill>
          <a:blip r:embed="rId2"/>
          <a:stretch>
            <a:fillRect/>
          </a:stretch>
        </p:blipFill>
        <p:spPr>
          <a:xfrm>
            <a:off x="1917700" y="158750"/>
            <a:ext cx="4385310" cy="6106160"/>
          </a:xfrm>
          <a:prstGeom prst="rect">
            <a:avLst/>
          </a:prstGeom>
        </p:spPr>
      </p:pic>
      <p:pic>
        <p:nvPicPr>
          <p:cNvPr id="8" name="图片 7" descr="截屏2024-03-26 13.40.14"/>
          <p:cNvPicPr>
            <a:picLocks noChangeAspect="1"/>
          </p:cNvPicPr>
          <p:nvPr/>
        </p:nvPicPr>
        <p:blipFill>
          <a:blip r:embed="rId3"/>
          <a:stretch>
            <a:fillRect/>
          </a:stretch>
        </p:blipFill>
        <p:spPr>
          <a:xfrm>
            <a:off x="8886190" y="664210"/>
            <a:ext cx="2295525" cy="15093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p:cNvSpPr>
            <a:spLocks noGrp="1" noRot="1" noChangeAspect="1" noMove="1" noResize="1" noEditPoints="1" noAdjustHandles="1" noChangeArrowheads="1" noChangeShapeType="1" noTextEdit="1"/>
          </p:cNvSpPr>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descr="男人和女人站在船上&#10;&#10;中度可信度描述已自动生成"/>
          <p:cNvPicPr>
            <a:picLocks noChangeAspect="1"/>
          </p:cNvPicPr>
          <p:nvPr/>
        </p:nvPicPr>
        <p:blipFill rotWithShape="1">
          <a:blip r:embed="rId1"/>
          <a:srcRect l="1778" r="1" b="1"/>
          <a:stretch>
            <a:fillRect/>
          </a:stretch>
        </p:blipFill>
        <p:spPr>
          <a:xfrm>
            <a:off x="-3047" y="10"/>
            <a:ext cx="12191999" cy="6857990"/>
          </a:xfrm>
          <a:prstGeom prst="rect">
            <a:avLst/>
          </a:prstGeom>
        </p:spPr>
      </p:pic>
      <p:sp>
        <p:nvSpPr>
          <p:cNvPr id="12" name="Rectangle 11"/>
          <p:cNvSpPr>
            <a:spLocks noGrp="1" noRot="1" noChangeAspect="1" noMove="1" noResize="1" noEditPoints="1" noAdjustHandles="1" noChangeArrowheads="1" noChangeShapeType="1" noTextEdit="1"/>
          </p:cNvSpPr>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kumimoji="1" lang="en-US" altLang="zh-CN" sz="5200" b="1" dirty="0">
                <a:solidFill>
                  <a:srgbClr val="FFFFFF"/>
                </a:solidFill>
              </a:rPr>
              <a:t>In groups of 2, discuss options for simultaneous recording of dialogues.</a:t>
            </a:r>
            <a:endParaRPr kumimoji="1" lang="en-US" altLang="zh-CN" sz="5200" b="1" dirty="0">
              <a:solidFill>
                <a:srgbClr val="FFFFFF"/>
              </a:solidFill>
            </a:endParaRPr>
          </a:p>
        </p:txBody>
      </p:sp>
      <p:sp>
        <p:nvSpPr>
          <p:cNvPr id="7" name="文本框 6"/>
          <p:cNvSpPr txBox="1"/>
          <p:nvPr/>
        </p:nvSpPr>
        <p:spPr>
          <a:xfrm>
            <a:off x="1648691" y="19303"/>
            <a:ext cx="10355314" cy="584775"/>
          </a:xfrm>
          <a:prstGeom prst="rect">
            <a:avLst/>
          </a:prstGeom>
          <a:noFill/>
        </p:spPr>
        <p:txBody>
          <a:bodyPr wrap="square">
            <a:spAutoFit/>
          </a:bodyPr>
          <a:lstStyle/>
          <a:p>
            <a:r>
              <a:rPr lang="en-US" altLang="zh-CN" sz="3200" b="1" dirty="0">
                <a:latin typeface="Times New Roman" panose="02020603050405020304" pitchFamily="18" charset="0"/>
                <a:ea typeface="DengXian" panose="02010600030101010101" pitchFamily="2" charset="-122"/>
              </a:rPr>
              <a:t>Simultaneous recording of character dialogues</a:t>
            </a:r>
            <a:endParaRPr kumimoji="1" lang="zh-CN" altLang="en-US" sz="32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1113810" y="2960716"/>
            <a:ext cx="4036334" cy="2387600"/>
          </a:xfrm>
        </p:spPr>
        <p:txBody>
          <a:bodyPr vert="horz" lIns="91440" tIns="45720" rIns="91440" bIns="45720" rtlCol="0" anchor="t">
            <a:normAutofit/>
          </a:bodyPr>
          <a:lstStyle/>
          <a:p>
            <a:r>
              <a:rPr lang="en-US" altLang="zh-CN" sz="5400" b="1" kern="1200" dirty="0">
                <a:solidFill>
                  <a:schemeClr val="tx1"/>
                </a:solidFill>
                <a:effectLst/>
                <a:highlight>
                  <a:srgbClr val="FFFFFF"/>
                </a:highlight>
                <a:latin typeface="+mj-lt"/>
                <a:ea typeface="+mj-ea"/>
                <a:cs typeface="+mj-cs"/>
              </a:rPr>
              <a:t>Shotgun Microphone</a:t>
            </a:r>
            <a:br>
              <a:rPr lang="en-US" altLang="zh-CN" sz="5400" kern="1200" dirty="0">
                <a:solidFill>
                  <a:schemeClr val="tx1"/>
                </a:solidFill>
                <a:effectLst/>
                <a:latin typeface="+mj-lt"/>
                <a:ea typeface="+mj-ea"/>
                <a:cs typeface="+mj-cs"/>
              </a:rPr>
            </a:br>
            <a:r>
              <a:rPr lang="en-US" altLang="zh-CN" sz="5400" b="1" kern="1200" dirty="0">
                <a:solidFill>
                  <a:schemeClr val="tx1"/>
                </a:solidFill>
                <a:effectLst/>
                <a:latin typeface="+mj-lt"/>
                <a:ea typeface="+mj-ea"/>
                <a:cs typeface="+mj-cs"/>
              </a:rPr>
              <a:t> </a:t>
            </a:r>
            <a:endParaRPr kumimoji="1" lang="en-US" altLang="zh-CN" sz="5400" b="1" kern="1200" dirty="0">
              <a:solidFill>
                <a:schemeClr val="tx1"/>
              </a:solidFill>
              <a:latin typeface="+mj-lt"/>
              <a:ea typeface="+mj-ea"/>
              <a:cs typeface="+mj-cs"/>
            </a:endParaRPr>
          </a:p>
        </p:txBody>
      </p:sp>
      <p:sp>
        <p:nvSpPr>
          <p:cNvPr id="6" name="文本框 5"/>
          <p:cNvSpPr txBox="1"/>
          <p:nvPr/>
        </p:nvSpPr>
        <p:spPr>
          <a:xfrm>
            <a:off x="1113809" y="953037"/>
            <a:ext cx="4036333" cy="1709849"/>
          </a:xfrm>
          <a:prstGeom prst="rect">
            <a:avLst/>
          </a:prstGeom>
        </p:spPr>
        <p:txBody>
          <a:bodyPr vert="horz" lIns="91440" tIns="45720" rIns="91440" bIns="45720" rtlCol="0" anchor="b">
            <a:normAutofit/>
          </a:bodyPr>
          <a:lstStyle/>
          <a:p>
            <a:pPr>
              <a:lnSpc>
                <a:spcPct val="90000"/>
              </a:lnSpc>
              <a:spcBef>
                <a:spcPts val="1000"/>
              </a:spcBef>
            </a:pPr>
            <a:r>
              <a:rPr lang="en-US" altLang="zh-CN" sz="2000" b="1" kern="1200">
                <a:solidFill>
                  <a:schemeClr val="tx1"/>
                </a:solidFill>
                <a:effectLst/>
                <a:latin typeface="+mn-lt"/>
                <a:ea typeface="+mn-ea"/>
                <a:cs typeface="+mn-cs"/>
              </a:rPr>
              <a:t>Part I</a:t>
            </a:r>
            <a:r>
              <a:rPr lang="en-US" altLang="zh-CN" sz="2000" kern="1200">
                <a:solidFill>
                  <a:schemeClr val="tx1"/>
                </a:solidFill>
                <a:effectLst/>
                <a:latin typeface="+mn-lt"/>
                <a:ea typeface="+mn-ea"/>
                <a:cs typeface="+mn-cs"/>
              </a:rPr>
              <a:t> </a:t>
            </a:r>
            <a:endParaRPr lang="en-US" altLang="zh-CN" sz="2000" kern="1200">
              <a:solidFill>
                <a:schemeClr val="tx1"/>
              </a:solidFill>
              <a:latin typeface="+mn-lt"/>
              <a:ea typeface="+mn-ea"/>
              <a:cs typeface="+mn-cs"/>
            </a:endParaRPr>
          </a:p>
        </p:txBody>
      </p:sp>
      <p:grpSp>
        <p:nvGrpSpPr>
          <p:cNvPr id="14" name="Group 13"/>
          <p:cNvGrpSpPr>
            <a:grpSpLocks noGrp="1" noRot="1" noChangeAspect="1" noMove="1" noResize="1" noUngrp="1"/>
          </p:cNvGrpSpPr>
          <p:nvPr/>
        </p:nvGrpSpPr>
        <p:grpSpPr>
          <a:xfrm>
            <a:off x="0" y="2984992"/>
            <a:ext cx="731521" cy="673460"/>
            <a:chOff x="3940602" y="308034"/>
            <a:chExt cx="2116791" cy="3428999"/>
          </a:xfrm>
          <a:solidFill>
            <a:schemeClr val="accent4"/>
          </a:solidFill>
        </p:grpSpPr>
        <p:sp>
          <p:nvSpPr>
            <p:cNvPr id="15" name="Rectangle 14"/>
            <p:cNvSpPr/>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p:cNvSpPr>
            <a:spLocks noGrp="1" noRot="1" noChangeAspect="1" noMove="1" noResize="1" noEditPoints="1" noAdjustHandles="1" noChangeArrowheads="1" noChangeShapeType="1" noTextEdit="1"/>
          </p:cNvSpPr>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a:spLocks noGrp="1" noRot="1" noChangeAspect="1" noMove="1" noResize="1" noEditPoints="1" noAdjustHandles="1" noChangeArrowheads="1" noChangeShapeType="1" noTextEdit="1"/>
          </p:cNvSpPr>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 6"/>
          <p:cNvPicPr>
            <a:picLocks noChangeAspect="1"/>
          </p:cNvPicPr>
          <p:nvPr/>
        </p:nvPicPr>
        <p:blipFill>
          <a:blip r:embed="rId1"/>
          <a:stretch>
            <a:fillRect/>
          </a:stretch>
        </p:blipFill>
        <p:spPr>
          <a:xfrm>
            <a:off x="5922492" y="1718064"/>
            <a:ext cx="5536001" cy="336311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Down Arrow 7"/>
          <p:cNvSpPr>
            <a:spLocks noGrp="1" noRot="1" noChangeAspect="1" noMove="1" noResize="1" noEditPoints="1" noAdjustHandles="1" noChangeArrowheads="1" noChangeShapeType="1" noTextEdit="1"/>
          </p:cNvSpPr>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28700" y="1967266"/>
            <a:ext cx="2628900" cy="2547257"/>
          </a:xfrm>
          <a:prstGeom prst="rect">
            <a:avLst/>
          </a:prstGeom>
          <a:noFill/>
        </p:spPr>
        <p:txBody>
          <a:bodyPr vert="horz" lIns="91440" tIns="45720" rIns="91440" bIns="45720" rtlCol="0" anchor="ctr">
            <a:normAutofit/>
          </a:bodyPr>
          <a:lstStyle/>
          <a:p>
            <a:pPr algn="ctr">
              <a:lnSpc>
                <a:spcPct val="90000"/>
              </a:lnSpc>
              <a:spcBef>
                <a:spcPct val="0"/>
              </a:spcBef>
              <a:spcAft>
                <a:spcPts val="600"/>
              </a:spcAft>
            </a:pPr>
            <a:r>
              <a:rPr lang="en-US" altLang="zh-CN" sz="3600" b="1" kern="1200">
                <a:solidFill>
                  <a:srgbClr val="FFFFFF"/>
                </a:solidFill>
                <a:effectLst/>
                <a:latin typeface="+mj-lt"/>
                <a:ea typeface="+mj-ea"/>
                <a:cs typeface="+mj-cs"/>
              </a:rPr>
              <a:t>Part IV </a:t>
            </a:r>
            <a:endParaRPr lang="en-US" altLang="zh-CN" sz="3600" b="1" kern="1200">
              <a:solidFill>
                <a:srgbClr val="FFFFFF"/>
              </a:solidFill>
              <a:latin typeface="+mj-lt"/>
              <a:ea typeface="+mj-ea"/>
              <a:cs typeface="+mj-cs"/>
            </a:endParaRPr>
          </a:p>
        </p:txBody>
      </p:sp>
      <p:pic>
        <p:nvPicPr>
          <p:cNvPr id="2" name="图片 1" descr="一群人站在草地上跳起来&#10;&#10;描述已自动生成"/>
          <p:cNvPicPr>
            <a:picLocks noChangeAspect="1"/>
          </p:cNvPicPr>
          <p:nvPr/>
        </p:nvPicPr>
        <p:blipFill>
          <a:blip r:embed="rId1"/>
          <a:stretch>
            <a:fillRect/>
          </a:stretch>
        </p:blipFill>
        <p:spPr>
          <a:xfrm>
            <a:off x="4777316" y="1164777"/>
            <a:ext cx="6780700" cy="4526117"/>
          </a:xfrm>
          <a:prstGeom prst="rect">
            <a:avLst/>
          </a:prstGeom>
        </p:spPr>
      </p:pic>
      <p:sp>
        <p:nvSpPr>
          <p:cNvPr id="5" name="文本框 4"/>
          <p:cNvSpPr txBox="1"/>
          <p:nvPr/>
        </p:nvSpPr>
        <p:spPr>
          <a:xfrm>
            <a:off x="5009606" y="5834586"/>
            <a:ext cx="6100354" cy="646331"/>
          </a:xfrm>
          <a:prstGeom prst="rect">
            <a:avLst/>
          </a:prstGeom>
          <a:noFill/>
        </p:spPr>
        <p:txBody>
          <a:bodyPr wrap="square">
            <a:spAutoFit/>
          </a:bodyPr>
          <a:lstStyle/>
          <a:p>
            <a:pPr marL="0" marR="0" algn="ctr">
              <a:spcBef>
                <a:spcPts val="0"/>
              </a:spcBef>
              <a:spcAft>
                <a:spcPts val="0"/>
              </a:spcAft>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This picture above illustrates how the mic is kept as close to the actors as possible while remaining out of shot.</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IV </a:t>
            </a:r>
            <a:endParaRPr lang="en-US" altLang="zh-CN" sz="3700" b="1" kern="1200">
              <a:solidFill>
                <a:schemeClr val="tx1"/>
              </a:solidFill>
              <a:latin typeface="+mj-lt"/>
              <a:ea typeface="+mj-ea"/>
              <a:cs typeface="+mj-cs"/>
            </a:endParaRPr>
          </a:p>
        </p:txBody>
      </p:sp>
      <p:sp>
        <p:nvSpPr>
          <p:cNvPr id="16" name="Rectangle 15"/>
          <p:cNvSpPr>
            <a:spLocks noGrp="1" noRot="1" noChangeAspect="1" noMove="1" noResize="1" noEditPoints="1" noAdjustHandles="1" noChangeArrowheads="1" noChangeShapeType="1" noTextEdit="1"/>
          </p:cNvSpPr>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a:spLocks noGrp="1" noRot="1" noChangeAspect="1" noMove="1" noResize="1" noEditPoints="1" noAdjustHandles="1" noChangeArrowheads="1" noChangeShapeType="1" noTextEdit="1"/>
          </p:cNvSpPr>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a:spLocks noGrp="1" noRot="1" noChangeAspect="1" noMove="1" noResize="1" noEditPoints="1" noAdjustHandles="1" noChangeArrowheads="1" noChangeShapeType="1" noTextEdit="1"/>
          </p:cNvSpPr>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1181911" y="2171815"/>
            <a:ext cx="6100354" cy="2585323"/>
          </a:xfrm>
          <a:prstGeom prst="rect">
            <a:avLst/>
          </a:prstGeom>
          <a:noFill/>
        </p:spPr>
        <p:txBody>
          <a:bodyPr wrap="square">
            <a:spAutoFit/>
          </a:bodyPr>
          <a:lstStyle/>
          <a:p>
            <a:r>
              <a:rPr lang="zh-CN" altLang="en-US" dirty="0"/>
              <a:t> In actual filming, the closer the microphone is to the actor, the higher the quality of the recorded sound. However, to maintain the aesthetics of the frame, the microphone needs to be kept away from the lens, as the cinematographer adjusts shooting angles and distances based on the needs of the scene. This requires precise coordination between the sound recordist and the cinematographer to ensure high-quality recording while avoiding the accidental appearance of the microphone in the frame.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67909"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700" b="1" kern="1200">
                <a:solidFill>
                  <a:schemeClr val="tx1"/>
                </a:solidFill>
                <a:effectLst/>
                <a:latin typeface="+mj-lt"/>
                <a:ea typeface="+mj-ea"/>
                <a:cs typeface="+mj-cs"/>
              </a:rPr>
              <a:t>Part IV </a:t>
            </a:r>
            <a:endParaRPr lang="en-US" altLang="zh-CN" sz="3700" b="1" kern="1200">
              <a:solidFill>
                <a:schemeClr val="tx1"/>
              </a:solidFill>
              <a:latin typeface="+mj-lt"/>
              <a:ea typeface="+mj-ea"/>
              <a:cs typeface="+mj-cs"/>
            </a:endParaRPr>
          </a:p>
        </p:txBody>
      </p:sp>
      <p:pic>
        <p:nvPicPr>
          <p:cNvPr id="2" name="图片 1"/>
          <p:cNvPicPr>
            <a:picLocks noChangeAspect="1"/>
          </p:cNvPicPr>
          <p:nvPr/>
        </p:nvPicPr>
        <p:blipFill>
          <a:blip r:embed="rId1"/>
          <a:stretch>
            <a:fillRect/>
          </a:stretch>
        </p:blipFill>
        <p:spPr>
          <a:xfrm>
            <a:off x="1403893" y="1779673"/>
            <a:ext cx="7279906" cy="3639953"/>
          </a:xfrm>
          <a:prstGeom prst="rect">
            <a:avLst/>
          </a:prstGeom>
        </p:spPr>
      </p:pic>
      <p:sp>
        <p:nvSpPr>
          <p:cNvPr id="5" name="文本框 4"/>
          <p:cNvSpPr txBox="1"/>
          <p:nvPr/>
        </p:nvSpPr>
        <p:spPr>
          <a:xfrm>
            <a:off x="1599836" y="5561653"/>
            <a:ext cx="6930209" cy="646331"/>
          </a:xfrm>
          <a:prstGeom prst="rect">
            <a:avLst/>
          </a:prstGeom>
          <a:noFill/>
        </p:spPr>
        <p:txBody>
          <a:bodyPr wrap="square">
            <a:spAutoFit/>
          </a:bodyPr>
          <a:lstStyle/>
          <a:p>
            <a:pPr marL="0" marR="0" algn="ctr">
              <a:spcBef>
                <a:spcPts val="0"/>
              </a:spcBef>
              <a:spcAft>
                <a:spcPts val="0"/>
              </a:spcAft>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You can position the mic above the actors heads. You can also position the mic below, aiming upwards, if the shot/scene allows.</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3" name="Rectangle 32"/>
          <p:cNvSpPr>
            <a:spLocks noGrp="1" noRot="1" noChangeAspect="1" noMove="1" noResize="1" noEditPoints="1" noAdjustHandles="1" noChangeArrowheads="1" noChangeShapeType="1" noTextEdit="1"/>
          </p:cNvSpPr>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descr="一群人站在沙滩上&#10;&#10;描述已自动生成"/>
          <p:cNvPicPr>
            <a:picLocks noChangeAspect="1"/>
          </p:cNvPicPr>
          <p:nvPr/>
        </p:nvPicPr>
        <p:blipFill rotWithShape="1">
          <a:blip r:embed="rId1">
            <a:alphaModFix amt="50000"/>
          </a:blip>
          <a:srcRect l="2943" r="21057" b="-1"/>
          <a:stretch>
            <a:fillRect/>
          </a:stretch>
        </p:blipFill>
        <p:spPr>
          <a:xfrm>
            <a:off x="20" y="1"/>
            <a:ext cx="12191980" cy="6857999"/>
          </a:xfrm>
          <a:prstGeom prst="rect">
            <a:avLst/>
          </a:prstGeom>
        </p:spPr>
      </p:pic>
      <p:sp>
        <p:nvSpPr>
          <p:cNvPr id="2" name="标题 1"/>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altLang="zh-CN" sz="5600" b="1" i="0" u="none" strike="noStrike" dirty="0">
                <a:solidFill>
                  <a:srgbClr val="FFFFFF"/>
                </a:solidFill>
                <a:effectLst/>
                <a:latin typeface="Times New Roman" panose="02020603050405020304" pitchFamily="18" charset="0"/>
                <a:cs typeface="Times New Roman" panose="02020603050405020304" pitchFamily="18" charset="0"/>
              </a:rPr>
              <a:t>Discuss in pairs the design of synchronous sound recording during actual filming</a:t>
            </a:r>
            <a:endParaRPr kumimoji="1" lang="en-US" altLang="zh-CN" sz="5600" b="1" dirty="0">
              <a:solidFill>
                <a:srgbClr val="FFFFFF"/>
              </a:solidFill>
              <a:latin typeface="Times New Roman" panose="02020603050405020304" pitchFamily="18" charset="0"/>
              <a:cs typeface="Times New Roman" panose="02020603050405020304" pitchFamily="18" charset="0"/>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1113810" y="2960716"/>
            <a:ext cx="4036334" cy="2387600"/>
          </a:xfrm>
        </p:spPr>
        <p:txBody>
          <a:bodyPr vert="horz" lIns="91440" tIns="45720" rIns="91440" bIns="45720" rtlCol="0" anchor="t">
            <a:normAutofit/>
          </a:bodyPr>
          <a:lstStyle/>
          <a:p>
            <a:pPr marL="0" marR="0">
              <a:spcAft>
                <a:spcPts val="0"/>
              </a:spcAft>
            </a:pPr>
            <a:r>
              <a:rPr lang="en-US" altLang="zh-CN" sz="5400" b="1" kern="1200">
                <a:solidFill>
                  <a:schemeClr val="tx1"/>
                </a:solidFill>
                <a:effectLst/>
                <a:highlight>
                  <a:srgbClr val="FFFFFF"/>
                </a:highlight>
                <a:latin typeface="+mj-lt"/>
                <a:ea typeface="+mj-ea"/>
                <a:cs typeface="+mj-cs"/>
              </a:rPr>
              <a:t>Boom Pole</a:t>
            </a:r>
            <a:endParaRPr lang="en-US" altLang="zh-CN" sz="5400" b="1" kern="1200">
              <a:solidFill>
                <a:schemeClr val="tx1"/>
              </a:solidFill>
              <a:effectLst/>
              <a:latin typeface="+mj-lt"/>
              <a:ea typeface="+mj-ea"/>
              <a:cs typeface="+mj-cs"/>
            </a:endParaRPr>
          </a:p>
        </p:txBody>
      </p:sp>
      <p:sp>
        <p:nvSpPr>
          <p:cNvPr id="7" name="文本框 6"/>
          <p:cNvSpPr txBox="1"/>
          <p:nvPr/>
        </p:nvSpPr>
        <p:spPr>
          <a:xfrm>
            <a:off x="1113809" y="953037"/>
            <a:ext cx="4036333" cy="1709849"/>
          </a:xfrm>
          <a:prstGeom prst="rect">
            <a:avLst/>
          </a:prstGeom>
        </p:spPr>
        <p:txBody>
          <a:bodyPr vert="horz" lIns="91440" tIns="45720" rIns="91440" bIns="45720" rtlCol="0" anchor="b">
            <a:normAutofit/>
          </a:bodyPr>
          <a:lstStyle/>
          <a:p>
            <a:pPr>
              <a:lnSpc>
                <a:spcPct val="90000"/>
              </a:lnSpc>
              <a:spcBef>
                <a:spcPts val="1000"/>
              </a:spcBef>
            </a:pPr>
            <a:r>
              <a:rPr lang="en-US" altLang="zh-CN" sz="2000" b="1" kern="1200">
                <a:solidFill>
                  <a:schemeClr val="tx1"/>
                </a:solidFill>
                <a:effectLst/>
                <a:latin typeface="+mn-lt"/>
                <a:ea typeface="+mn-ea"/>
                <a:cs typeface="+mn-cs"/>
              </a:rPr>
              <a:t>Part I</a:t>
            </a:r>
            <a:r>
              <a:rPr lang="en-US" altLang="zh-CN" sz="2000" kern="1200">
                <a:solidFill>
                  <a:schemeClr val="tx1"/>
                </a:solidFill>
                <a:effectLst/>
                <a:latin typeface="+mn-lt"/>
                <a:ea typeface="+mn-ea"/>
                <a:cs typeface="+mn-cs"/>
              </a:rPr>
              <a:t> </a:t>
            </a:r>
            <a:endParaRPr lang="en-US" altLang="zh-CN" sz="2000" kern="1200">
              <a:solidFill>
                <a:schemeClr val="tx1"/>
              </a:solidFill>
              <a:latin typeface="+mn-lt"/>
              <a:ea typeface="+mn-ea"/>
              <a:cs typeface="+mn-cs"/>
            </a:endParaRPr>
          </a:p>
        </p:txBody>
      </p:sp>
      <p:grpSp>
        <p:nvGrpSpPr>
          <p:cNvPr id="14" name="Group 13"/>
          <p:cNvGrpSpPr>
            <a:grpSpLocks noGrp="1" noRot="1" noChangeAspect="1" noMove="1" noResize="1" noUngrp="1"/>
          </p:cNvGrpSpPr>
          <p:nvPr/>
        </p:nvGrpSpPr>
        <p:grpSpPr>
          <a:xfrm>
            <a:off x="0" y="2984992"/>
            <a:ext cx="731521" cy="673460"/>
            <a:chOff x="3940602" y="308034"/>
            <a:chExt cx="2116791" cy="3428999"/>
          </a:xfrm>
          <a:solidFill>
            <a:schemeClr val="accent4"/>
          </a:solidFill>
        </p:grpSpPr>
        <p:sp>
          <p:nvSpPr>
            <p:cNvPr id="15" name="Rectangle 14"/>
            <p:cNvSpPr/>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p:cNvSpPr>
            <a:spLocks noGrp="1" noRot="1" noChangeAspect="1" noMove="1" noResize="1" noEditPoints="1" noAdjustHandles="1" noChangeArrowheads="1" noChangeShapeType="1" noTextEdit="1"/>
          </p:cNvSpPr>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a:spLocks noGrp="1" noRot="1" noChangeAspect="1" noMove="1" noResize="1" noEditPoints="1" noAdjustHandles="1" noChangeArrowheads="1" noChangeShapeType="1" noTextEdit="1"/>
          </p:cNvSpPr>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1"/>
          <a:stretch>
            <a:fillRect/>
          </a:stretch>
        </p:blipFill>
        <p:spPr>
          <a:xfrm>
            <a:off x="5922492" y="680063"/>
            <a:ext cx="5536001" cy="54391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1113810" y="2960716"/>
            <a:ext cx="4036334" cy="2387600"/>
          </a:xfrm>
        </p:spPr>
        <p:txBody>
          <a:bodyPr vert="horz" lIns="91440" tIns="45720" rIns="91440" bIns="45720" rtlCol="0" anchor="t">
            <a:normAutofit/>
          </a:bodyPr>
          <a:lstStyle/>
          <a:p>
            <a:pPr marL="0" marR="0">
              <a:spcAft>
                <a:spcPts val="0"/>
              </a:spcAft>
            </a:pPr>
            <a:r>
              <a:rPr lang="en-US" altLang="zh-CN" sz="5400" b="1">
                <a:effectLst/>
                <a:highlight>
                  <a:srgbClr val="FFFFFF"/>
                </a:highlight>
                <a:sym typeface="+mn-ea"/>
              </a:rPr>
              <a:t>Recorder</a:t>
            </a:r>
            <a:endParaRPr lang="en-US" altLang="zh-CN" sz="5400" b="1" kern="1200">
              <a:solidFill>
                <a:schemeClr val="tx1"/>
              </a:solidFill>
              <a:effectLst/>
              <a:latin typeface="+mj-lt"/>
              <a:ea typeface="+mj-ea"/>
              <a:cs typeface="+mj-cs"/>
            </a:endParaRPr>
          </a:p>
        </p:txBody>
      </p:sp>
      <p:sp>
        <p:nvSpPr>
          <p:cNvPr id="7" name="文本框 6"/>
          <p:cNvSpPr txBox="1"/>
          <p:nvPr/>
        </p:nvSpPr>
        <p:spPr>
          <a:xfrm>
            <a:off x="1113809" y="953037"/>
            <a:ext cx="4036333" cy="1709849"/>
          </a:xfrm>
          <a:prstGeom prst="rect">
            <a:avLst/>
          </a:prstGeom>
        </p:spPr>
        <p:txBody>
          <a:bodyPr vert="horz" lIns="91440" tIns="45720" rIns="91440" bIns="45720" rtlCol="0" anchor="b">
            <a:normAutofit/>
          </a:bodyPr>
          <a:lstStyle/>
          <a:p>
            <a:pPr>
              <a:lnSpc>
                <a:spcPct val="90000"/>
              </a:lnSpc>
              <a:spcBef>
                <a:spcPts val="1000"/>
              </a:spcBef>
            </a:pPr>
            <a:r>
              <a:rPr lang="en-US" altLang="zh-CN" sz="2000" b="1" kern="1200">
                <a:solidFill>
                  <a:schemeClr val="tx1"/>
                </a:solidFill>
                <a:effectLst/>
                <a:latin typeface="+mn-lt"/>
                <a:ea typeface="+mn-ea"/>
                <a:cs typeface="+mn-cs"/>
              </a:rPr>
              <a:t>Part I</a:t>
            </a:r>
            <a:r>
              <a:rPr lang="en-US" altLang="zh-CN" sz="2000" kern="1200">
                <a:solidFill>
                  <a:schemeClr val="tx1"/>
                </a:solidFill>
                <a:effectLst/>
                <a:latin typeface="+mn-lt"/>
                <a:ea typeface="+mn-ea"/>
                <a:cs typeface="+mn-cs"/>
              </a:rPr>
              <a:t> </a:t>
            </a:r>
            <a:endParaRPr lang="en-US" altLang="zh-CN" sz="2000" kern="1200">
              <a:solidFill>
                <a:schemeClr val="tx1"/>
              </a:solidFill>
              <a:latin typeface="+mn-lt"/>
              <a:ea typeface="+mn-ea"/>
              <a:cs typeface="+mn-cs"/>
            </a:endParaRPr>
          </a:p>
        </p:txBody>
      </p:sp>
      <p:grpSp>
        <p:nvGrpSpPr>
          <p:cNvPr id="14" name="Group 13"/>
          <p:cNvGrpSpPr>
            <a:grpSpLocks noGrp="1" noRot="1" noChangeAspect="1" noMove="1" noResize="1" noUngrp="1"/>
          </p:cNvGrpSpPr>
          <p:nvPr/>
        </p:nvGrpSpPr>
        <p:grpSpPr>
          <a:xfrm>
            <a:off x="0" y="2984992"/>
            <a:ext cx="731521" cy="673460"/>
            <a:chOff x="3940602" y="308034"/>
            <a:chExt cx="2116791" cy="3428999"/>
          </a:xfrm>
          <a:solidFill>
            <a:schemeClr val="accent4"/>
          </a:solidFill>
        </p:grpSpPr>
        <p:sp>
          <p:nvSpPr>
            <p:cNvPr id="15" name="Rectangle 14"/>
            <p:cNvSpPr/>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p:cNvSpPr>
            <a:spLocks noGrp="1" noRot="1" noChangeAspect="1" noMove="1" noResize="1" noEditPoints="1" noAdjustHandles="1" noChangeArrowheads="1" noChangeShapeType="1" noTextEdit="1"/>
          </p:cNvSpPr>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a:spLocks noGrp="1" noRot="1" noChangeAspect="1" noMove="1" noResize="1" noEditPoints="1" noAdjustHandles="1" noChangeArrowheads="1" noChangeShapeType="1" noTextEdit="1"/>
          </p:cNvSpPr>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p:cNvPicPr>
            <a:picLocks noChangeAspect="1"/>
          </p:cNvPicPr>
          <p:nvPr/>
        </p:nvPicPr>
        <p:blipFill>
          <a:blip r:embed="rId1"/>
          <a:stretch>
            <a:fillRect/>
          </a:stretch>
        </p:blipFill>
        <p:spPr>
          <a:xfrm>
            <a:off x="6668150" y="666728"/>
            <a:ext cx="4044684" cy="546579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1113810" y="2960716"/>
            <a:ext cx="4036334" cy="2387600"/>
          </a:xfrm>
        </p:spPr>
        <p:txBody>
          <a:bodyPr vert="horz" lIns="91440" tIns="45720" rIns="91440" bIns="45720" rtlCol="0" anchor="t">
            <a:normAutofit/>
          </a:bodyPr>
          <a:lstStyle/>
          <a:p>
            <a:pPr marL="0" marR="0">
              <a:spcAft>
                <a:spcPts val="0"/>
              </a:spcAft>
            </a:pPr>
            <a:r>
              <a:rPr lang="en-US" altLang="zh-CN" sz="5400" b="1" kern="1200">
                <a:solidFill>
                  <a:schemeClr val="tx1"/>
                </a:solidFill>
                <a:effectLst/>
                <a:highlight>
                  <a:srgbClr val="FFFFFF"/>
                </a:highlight>
                <a:latin typeface="+mj-lt"/>
                <a:ea typeface="+mj-ea"/>
                <a:cs typeface="+mj-cs"/>
              </a:rPr>
              <a:t>Monitor Headphones</a:t>
            </a:r>
            <a:endParaRPr lang="en-US" altLang="zh-CN" sz="5400" b="1" kern="1200">
              <a:solidFill>
                <a:schemeClr val="tx1"/>
              </a:solidFill>
              <a:effectLst/>
              <a:highlight>
                <a:srgbClr val="FFFFFF"/>
              </a:highlight>
              <a:latin typeface="+mj-lt"/>
              <a:ea typeface="+mj-ea"/>
              <a:cs typeface="+mj-cs"/>
            </a:endParaRPr>
          </a:p>
        </p:txBody>
      </p:sp>
      <p:sp>
        <p:nvSpPr>
          <p:cNvPr id="7" name="文本框 6"/>
          <p:cNvSpPr txBox="1"/>
          <p:nvPr/>
        </p:nvSpPr>
        <p:spPr>
          <a:xfrm>
            <a:off x="1113809" y="953037"/>
            <a:ext cx="4036333" cy="1709849"/>
          </a:xfrm>
          <a:prstGeom prst="rect">
            <a:avLst/>
          </a:prstGeom>
        </p:spPr>
        <p:txBody>
          <a:bodyPr vert="horz" lIns="91440" tIns="45720" rIns="91440" bIns="45720" rtlCol="0" anchor="b">
            <a:normAutofit/>
          </a:bodyPr>
          <a:lstStyle/>
          <a:p>
            <a:pPr>
              <a:lnSpc>
                <a:spcPct val="90000"/>
              </a:lnSpc>
              <a:spcBef>
                <a:spcPts val="1000"/>
              </a:spcBef>
            </a:pPr>
            <a:r>
              <a:rPr lang="en-US" altLang="zh-CN" sz="2000" b="1" kern="1200">
                <a:solidFill>
                  <a:schemeClr val="tx1"/>
                </a:solidFill>
                <a:effectLst/>
                <a:latin typeface="+mn-lt"/>
                <a:ea typeface="+mn-ea"/>
                <a:cs typeface="+mn-cs"/>
              </a:rPr>
              <a:t>Part I</a:t>
            </a:r>
            <a:r>
              <a:rPr lang="en-US" altLang="zh-CN" sz="2000" kern="1200">
                <a:solidFill>
                  <a:schemeClr val="tx1"/>
                </a:solidFill>
                <a:effectLst/>
                <a:latin typeface="+mn-lt"/>
                <a:ea typeface="+mn-ea"/>
                <a:cs typeface="+mn-cs"/>
              </a:rPr>
              <a:t> </a:t>
            </a:r>
            <a:endParaRPr lang="en-US" altLang="zh-CN" sz="2000" kern="1200">
              <a:solidFill>
                <a:schemeClr val="tx1"/>
              </a:solidFill>
              <a:latin typeface="+mn-lt"/>
              <a:ea typeface="+mn-ea"/>
              <a:cs typeface="+mn-cs"/>
            </a:endParaRPr>
          </a:p>
        </p:txBody>
      </p:sp>
      <p:grpSp>
        <p:nvGrpSpPr>
          <p:cNvPr id="14" name="Group 13"/>
          <p:cNvGrpSpPr>
            <a:grpSpLocks noGrp="1" noRot="1" noChangeAspect="1" noMove="1" noResize="1" noUngrp="1"/>
          </p:cNvGrpSpPr>
          <p:nvPr/>
        </p:nvGrpSpPr>
        <p:grpSpPr>
          <a:xfrm>
            <a:off x="0" y="2984992"/>
            <a:ext cx="731521" cy="673460"/>
            <a:chOff x="3940602" y="308034"/>
            <a:chExt cx="2116791" cy="3428999"/>
          </a:xfrm>
          <a:solidFill>
            <a:schemeClr val="accent4"/>
          </a:solidFill>
        </p:grpSpPr>
        <p:sp>
          <p:nvSpPr>
            <p:cNvPr id="15" name="Rectangle 14"/>
            <p:cNvSpPr/>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p:cNvSpPr>
            <a:spLocks noGrp="1" noRot="1" noChangeAspect="1" noMove="1" noResize="1" noEditPoints="1" noAdjustHandles="1" noChangeArrowheads="1" noChangeShapeType="1" noTextEdit="1"/>
          </p:cNvSpPr>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a:spLocks noGrp="1" noRot="1" noChangeAspect="1" noMove="1" noResize="1" noEditPoints="1" noAdjustHandles="1" noChangeArrowheads="1" noChangeShapeType="1" noTextEdit="1"/>
          </p:cNvSpPr>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1"/>
          <a:stretch>
            <a:fillRect/>
          </a:stretch>
        </p:blipFill>
        <p:spPr>
          <a:xfrm>
            <a:off x="5936945" y="666728"/>
            <a:ext cx="5507095" cy="546579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638881" y="457200"/>
            <a:ext cx="10909640" cy="1368614"/>
          </a:xfrm>
        </p:spPr>
        <p:txBody>
          <a:bodyPr vert="horz" lIns="91440" tIns="45720" rIns="91440" bIns="45720" rtlCol="0" anchor="ctr">
            <a:normAutofit/>
          </a:bodyPr>
          <a:lstStyle/>
          <a:p>
            <a:pPr algn="ctr"/>
            <a:r>
              <a:rPr kumimoji="1" lang="en-US" altLang="zh-CN" sz="6600" b="1"/>
              <a:t>HOW TO USE</a:t>
            </a:r>
            <a:endParaRPr kumimoji="1" lang="en-US" altLang="zh-CN" sz="6600" b="1"/>
          </a:p>
        </p:txBody>
      </p:sp>
      <p:sp>
        <p:nvSpPr>
          <p:cNvPr id="4" name="文本框 3"/>
          <p:cNvSpPr txBox="1"/>
          <p:nvPr/>
        </p:nvSpPr>
        <p:spPr>
          <a:xfrm>
            <a:off x="638881" y="1922561"/>
            <a:ext cx="10909643" cy="552659"/>
          </a:xfrm>
          <a:prstGeom prst="rect">
            <a:avLst/>
          </a:prstGeom>
        </p:spPr>
        <p:txBody>
          <a:bodyPr vert="horz" lIns="91440" tIns="45720" rIns="91440" bIns="45720" rtlCol="0" anchor="ctr">
            <a:normAutofit/>
          </a:bodyPr>
          <a:lstStyle/>
          <a:p>
            <a:pPr algn="ctr">
              <a:lnSpc>
                <a:spcPct val="90000"/>
              </a:lnSpc>
              <a:spcBef>
                <a:spcPts val="1000"/>
              </a:spcBef>
            </a:pPr>
            <a:r>
              <a:rPr lang="en-US" altLang="zh-CN" sz="2400" b="1">
                <a:effectLst/>
              </a:rPr>
              <a:t>Part I</a:t>
            </a:r>
            <a:r>
              <a:rPr lang="en-US" altLang="zh-CN" sz="2400">
                <a:effectLst/>
              </a:rPr>
              <a:t> </a:t>
            </a:r>
            <a:endParaRPr lang="en-US" altLang="zh-CN" sz="2400"/>
          </a:p>
        </p:txBody>
      </p:sp>
      <p:sp>
        <p:nvSpPr>
          <p:cNvPr id="16" name="sketch line"/>
          <p:cNvSpPr>
            <a:spLocks noGrp="1" noRot="1" noChangeAspect="1" noMove="1" noResize="1" noEditPoints="1" noAdjustHandles="1" noChangeArrowheads="1" noChangeShapeType="1" noTextEdit="1"/>
          </p:cNvSpPr>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 5" descr="图片包含 人, 男人, 前, 蝙蝠&#10;&#10;描述已自动生成"/>
          <p:cNvPicPr>
            <a:picLocks noChangeAspect="1"/>
          </p:cNvPicPr>
          <p:nvPr/>
        </p:nvPicPr>
        <p:blipFill>
          <a:blip r:embed="rId1"/>
          <a:stretch>
            <a:fillRect/>
          </a:stretch>
        </p:blipFill>
        <p:spPr>
          <a:xfrm>
            <a:off x="657532" y="2642616"/>
            <a:ext cx="4939431" cy="3605784"/>
          </a:xfrm>
          <a:prstGeom prst="rect">
            <a:avLst/>
          </a:prstGeom>
        </p:spPr>
      </p:pic>
      <p:pic>
        <p:nvPicPr>
          <p:cNvPr id="9" name="图片 8" descr="一群人站在草地上&#10;&#10;描述已自动生成"/>
          <p:cNvPicPr>
            <a:picLocks noChangeAspect="1"/>
          </p:cNvPicPr>
          <p:nvPr/>
        </p:nvPicPr>
        <p:blipFill>
          <a:blip r:embed="rId2"/>
          <a:stretch>
            <a:fillRect/>
          </a:stretch>
        </p:blipFill>
        <p:spPr>
          <a:xfrm>
            <a:off x="6254496" y="2838381"/>
            <a:ext cx="5614416" cy="321425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072" y="967894"/>
            <a:ext cx="10515600" cy="1325563"/>
          </a:xfrm>
        </p:spPr>
        <p:txBody>
          <a:bodyPr>
            <a:normAutofit fontScale="90000"/>
          </a:bodyPr>
          <a:lstStyle/>
          <a:p>
            <a:r>
              <a:rPr lang="en-US" altLang="zh-CN" sz="4400" b="1"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Three types of sounds</a:t>
            </a:r>
            <a:br>
              <a:rPr lang="en-US" altLang="zh-CN" sz="4400" kern="100" dirty="0">
                <a:effectLst/>
                <a:latin typeface="等线" panose="02010600030101010101" pitchFamily="2" charset="-122"/>
                <a:ea typeface="等线" panose="02010600030101010101" pitchFamily="2" charset="-122"/>
                <a:cs typeface="Times New Roman" panose="02020603050405020304" pitchFamily="18" charset="0"/>
              </a:rPr>
            </a:br>
            <a:br>
              <a:rPr lang="zh-CN" altLang="zh-CN" sz="4400" kern="100" dirty="0">
                <a:effectLst/>
                <a:latin typeface="DengXian" panose="02010600030101010101" pitchFamily="2" charset="-122"/>
                <a:ea typeface="DengXian" panose="02010600030101010101" pitchFamily="2" charset="-122"/>
                <a:cs typeface="Times New Roman" panose="02020603050405020304" pitchFamily="18" charset="0"/>
              </a:rPr>
            </a:br>
            <a:endParaRPr kumimoji="1" lang="zh-CN" altLang="en-US" b="1" dirty="0"/>
          </a:p>
        </p:txBody>
      </p:sp>
      <p:sp>
        <p:nvSpPr>
          <p:cNvPr id="3" name="文本框 2"/>
          <p:cNvSpPr txBox="1"/>
          <p:nvPr/>
        </p:nvSpPr>
        <p:spPr>
          <a:xfrm>
            <a:off x="108368" y="124275"/>
            <a:ext cx="6098058" cy="369332"/>
          </a:xfrm>
          <a:prstGeom prst="rect">
            <a:avLst/>
          </a:prstGeom>
          <a:noFill/>
        </p:spPr>
        <p:txBody>
          <a:bodyPr wrap="square">
            <a:spAutoFit/>
          </a:bodyPr>
          <a:lstStyle/>
          <a:p>
            <a:r>
              <a:rPr lang="en-US" altLang="zh-CN" sz="1800" b="1" dirty="0">
                <a:effectLst/>
                <a:latin typeface="Times New Roman" panose="02020603050405020304" pitchFamily="18" charset="0"/>
                <a:ea typeface="DengXian" panose="02010600030101010101" pitchFamily="2" charset="-122"/>
              </a:rPr>
              <a:t>Part II</a:t>
            </a:r>
            <a:r>
              <a:rPr lang="zh-CN" altLang="zh-CN" dirty="0">
                <a:effectLst/>
              </a:rPr>
              <a:t> </a:t>
            </a:r>
            <a:endParaRPr lang="zh-CN" altLang="en-US" dirty="0"/>
          </a:p>
        </p:txBody>
      </p:sp>
      <p:sp>
        <p:nvSpPr>
          <p:cNvPr id="6" name="文本框 5"/>
          <p:cNvSpPr txBox="1"/>
          <p:nvPr/>
        </p:nvSpPr>
        <p:spPr>
          <a:xfrm>
            <a:off x="669072" y="1262684"/>
            <a:ext cx="10684727" cy="4247317"/>
          </a:xfrm>
          <a:prstGeom prst="rect">
            <a:avLst/>
          </a:prstGeom>
          <a:noFill/>
        </p:spPr>
        <p:txBody>
          <a:bodyPr wrap="square">
            <a:spAutoFit/>
          </a:bodyPr>
          <a:lstStyle/>
          <a:p>
            <a:pPr marL="0" marR="0" algn="l">
              <a:spcBef>
                <a:spcPts val="0"/>
              </a:spcBef>
              <a:spcAft>
                <a:spcPts val="0"/>
              </a:spcAft>
            </a:pPr>
            <a:r>
              <a:rPr lang="en-US" altLang="zh-CN" sz="1800" b="1" kern="100" dirty="0">
                <a:solidFill>
                  <a:srgbClr val="0D0D0D"/>
                </a:solidFill>
                <a:effectLst/>
                <a:highlight>
                  <a:srgbClr val="FFFFFF"/>
                </a:highlight>
                <a:latin typeface="等线" panose="02010600030101010101" pitchFamily="2" charset="-122"/>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l">
              <a:buFont typeface="Times New Roman" panose="02020603050405020304" pitchFamily="18" charset="0"/>
              <a:buAutoNum type="arabicPeriod"/>
            </a:pPr>
            <a:r>
              <a:rPr lang="en-US" altLang="zh-CN" sz="1800" b="1"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Human voice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The human voice, with its wide range of tones and emotions, serves as the primary means of dialogue and narration in film. It's characterized by its unique ability to convey subtle nuances and emotional depth, making the accurate capture of voice critical in film production.</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l">
              <a:buFont typeface="Times New Roman" panose="02020603050405020304" pitchFamily="18" charset="0"/>
              <a:buAutoNum type="arabicPeriod"/>
            </a:pPr>
            <a:r>
              <a:rPr lang="en-US" altLang="zh-CN" sz="1800" b="1"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Sound effect</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Sound effects are artificially created or enhanced sounds that help in storytelling by adding realism or enhancing the film's atmosphere. From the rustling of leaves to the roar of a jet engine, sound effects are meticulously crafted and synchronized to match the on-screen actions, thereby enriching the cinematic experience.</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b="1"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l">
              <a:buFont typeface="Times New Roman" panose="02020603050405020304" pitchFamily="18" charset="0"/>
              <a:buAutoNum type="arabicPeriod"/>
            </a:pPr>
            <a:r>
              <a:rPr lang="en-US" altLang="zh-CN" sz="1800" b="1"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Music</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algn="just">
              <a:spcBef>
                <a:spcPts val="0"/>
              </a:spcBef>
              <a:spcAft>
                <a:spcPts val="0"/>
              </a:spcAft>
            </a:pPr>
            <a:r>
              <a:rPr lang="en-US" altLang="zh-CN" sz="1800" kern="100" dirty="0">
                <a:solidFill>
                  <a:srgbClr val="0D0D0D"/>
                </a:solidFill>
                <a:effectLst/>
                <a:highlight>
                  <a:srgbClr val="FFFFFF"/>
                </a:highlight>
                <a:latin typeface="Times New Roman" panose="02020603050405020304" pitchFamily="18" charset="0"/>
                <a:ea typeface="等线" panose="02010600030101010101" pitchFamily="2" charset="-122"/>
                <a:cs typeface="Times New Roman" panose="02020603050405020304" pitchFamily="18" charset="0"/>
              </a:rPr>
              <a:t>Music plays a pivotal role in setting the mood, developing characters, and advancing the story. Whether it's a dramatic orchestral score or subtle background music, the emotional impact of music on the audience is profound and multifaceted, making it an indispensable element in film</a:t>
            </a:r>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文本框 5"/>
          <p:cNvSpPr txBox="1"/>
          <p:nvPr/>
        </p:nvSpPr>
        <p:spPr>
          <a:xfrm>
            <a:off x="1113810" y="2960716"/>
            <a:ext cx="4036334" cy="2387600"/>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altLang="zh-CN" sz="5400" b="1" kern="1200">
                <a:solidFill>
                  <a:schemeClr val="tx1"/>
                </a:solidFill>
                <a:effectLst/>
                <a:latin typeface="+mj-lt"/>
                <a:ea typeface="+mj-ea"/>
                <a:cs typeface="+mj-cs"/>
              </a:rPr>
              <a:t>Peak Level  </a:t>
            </a:r>
            <a:endParaRPr lang="en-US" altLang="zh-CN" sz="5400" b="1" kern="1200">
              <a:solidFill>
                <a:schemeClr val="tx1"/>
              </a:solidFill>
              <a:effectLst/>
              <a:latin typeface="+mj-lt"/>
              <a:ea typeface="+mj-ea"/>
              <a:cs typeface="+mj-cs"/>
            </a:endParaRPr>
          </a:p>
          <a:p>
            <a:pPr>
              <a:lnSpc>
                <a:spcPct val="90000"/>
              </a:lnSpc>
              <a:spcBef>
                <a:spcPct val="0"/>
              </a:spcBef>
              <a:spcAft>
                <a:spcPts val="600"/>
              </a:spcAft>
            </a:pPr>
            <a:r>
              <a:rPr lang="en-US" altLang="zh-CN" sz="5400" b="1" kern="1200">
                <a:solidFill>
                  <a:schemeClr val="tx1"/>
                </a:solidFill>
                <a:effectLst/>
                <a:latin typeface="+mj-lt"/>
                <a:ea typeface="+mj-ea"/>
                <a:cs typeface="+mj-cs"/>
              </a:rPr>
              <a:t>RMS Level</a:t>
            </a:r>
            <a:endParaRPr lang="en-US" altLang="zh-CN" sz="5400" b="1" kern="1200">
              <a:solidFill>
                <a:schemeClr val="tx1"/>
              </a:solidFill>
              <a:effectLst/>
              <a:latin typeface="+mj-lt"/>
              <a:ea typeface="+mj-ea"/>
              <a:cs typeface="+mj-cs"/>
            </a:endParaRPr>
          </a:p>
          <a:p>
            <a:pPr marR="0">
              <a:lnSpc>
                <a:spcPct val="90000"/>
              </a:lnSpc>
              <a:spcBef>
                <a:spcPct val="0"/>
              </a:spcBef>
              <a:spcAft>
                <a:spcPts val="600"/>
              </a:spcAft>
            </a:pPr>
            <a:endParaRPr lang="en-US" altLang="zh-CN" sz="5400" b="1" kern="1200">
              <a:solidFill>
                <a:schemeClr val="tx1"/>
              </a:solidFill>
              <a:effectLst/>
              <a:latin typeface="+mj-lt"/>
              <a:ea typeface="+mj-ea"/>
              <a:cs typeface="+mj-cs"/>
            </a:endParaRPr>
          </a:p>
        </p:txBody>
      </p:sp>
      <p:sp>
        <p:nvSpPr>
          <p:cNvPr id="7" name="文本框 6"/>
          <p:cNvSpPr txBox="1"/>
          <p:nvPr/>
        </p:nvSpPr>
        <p:spPr>
          <a:xfrm>
            <a:off x="1113809" y="953037"/>
            <a:ext cx="4036333" cy="1709849"/>
          </a:xfrm>
          <a:prstGeom prst="rect">
            <a:avLst/>
          </a:prstGeom>
        </p:spPr>
        <p:txBody>
          <a:bodyPr vert="horz" lIns="91440" tIns="45720" rIns="91440" bIns="45720" rtlCol="0" anchor="b">
            <a:normAutofit/>
          </a:bodyPr>
          <a:lstStyle/>
          <a:p>
            <a:pPr>
              <a:lnSpc>
                <a:spcPct val="90000"/>
              </a:lnSpc>
              <a:spcBef>
                <a:spcPts val="1000"/>
              </a:spcBef>
            </a:pPr>
            <a:r>
              <a:rPr lang="en-US" altLang="zh-CN" sz="2000" b="1" kern="1200">
                <a:solidFill>
                  <a:schemeClr val="tx1"/>
                </a:solidFill>
                <a:effectLst/>
                <a:latin typeface="+mn-lt"/>
                <a:ea typeface="+mn-ea"/>
                <a:cs typeface="+mn-cs"/>
              </a:rPr>
              <a:t>Part II</a:t>
            </a:r>
            <a:r>
              <a:rPr lang="en-US" altLang="zh-CN" sz="2000" kern="1200">
                <a:solidFill>
                  <a:schemeClr val="tx1"/>
                </a:solidFill>
                <a:effectLst/>
                <a:latin typeface="+mn-lt"/>
                <a:ea typeface="+mn-ea"/>
                <a:cs typeface="+mn-cs"/>
              </a:rPr>
              <a:t> </a:t>
            </a:r>
            <a:endParaRPr lang="en-US" altLang="zh-CN" sz="2000" kern="1200">
              <a:solidFill>
                <a:schemeClr val="tx1"/>
              </a:solidFill>
              <a:latin typeface="+mn-lt"/>
              <a:ea typeface="+mn-ea"/>
              <a:cs typeface="+mn-cs"/>
            </a:endParaRPr>
          </a:p>
        </p:txBody>
      </p:sp>
      <p:grpSp>
        <p:nvGrpSpPr>
          <p:cNvPr id="18" name="Group 17"/>
          <p:cNvGrpSpPr>
            <a:grpSpLocks noGrp="1" noRot="1" noChangeAspect="1" noMove="1" noResize="1" noUngrp="1"/>
          </p:cNvGrpSpPr>
          <p:nvPr/>
        </p:nvGrpSpPr>
        <p:grpSpPr>
          <a:xfrm>
            <a:off x="0" y="2984992"/>
            <a:ext cx="731521" cy="673460"/>
            <a:chOff x="3940602" y="308034"/>
            <a:chExt cx="2116791" cy="3428999"/>
          </a:xfrm>
          <a:solidFill>
            <a:schemeClr val="accent4"/>
          </a:solidFill>
        </p:grpSpPr>
        <p:sp>
          <p:nvSpPr>
            <p:cNvPr id="19" name="Rectangle 18"/>
            <p:cNvSpPr/>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p:cNvSpPr>
            <a:spLocks noGrp="1" noRot="1" noChangeAspect="1" noMove="1" noResize="1" noEditPoints="1" noAdjustHandles="1" noChangeArrowheads="1" noChangeShapeType="1" noTextEdit="1"/>
          </p:cNvSpPr>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a:spLocks noGrp="1" noRot="1" noChangeAspect="1" noMove="1" noResize="1" noEditPoints="1" noAdjustHandles="1" noChangeArrowheads="1" noChangeShapeType="1" noTextEdit="1"/>
          </p:cNvSpPr>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 9" descr="图形用户界面, 应用程序&#10;&#10;描述已自动生成"/>
          <p:cNvPicPr>
            <a:picLocks noChangeAspect="1"/>
          </p:cNvPicPr>
          <p:nvPr/>
        </p:nvPicPr>
        <p:blipFill>
          <a:blip r:embed="rId1"/>
          <a:stretch>
            <a:fillRect/>
          </a:stretch>
        </p:blipFill>
        <p:spPr>
          <a:xfrm>
            <a:off x="5922492" y="1261343"/>
            <a:ext cx="5536001" cy="42765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640080" y="1828800"/>
            <a:ext cx="4368602" cy="453410"/>
          </a:xfrm>
        </p:spPr>
        <p:txBody>
          <a:bodyPr vert="horz" lIns="91440" tIns="45720" rIns="91440" bIns="45720" rtlCol="0" anchor="b">
            <a:noAutofit/>
          </a:bodyPr>
          <a:lstStyle/>
          <a:p>
            <a:pPr marL="0" marR="0" algn="just">
              <a:spcBef>
                <a:spcPts val="0"/>
              </a:spcBef>
              <a:spcAft>
                <a:spcPts val="0"/>
              </a:spcAft>
            </a:pPr>
            <a:r>
              <a:rPr lang="en-US" altLang="zh-CN" sz="3600" b="1" kern="100" dirty="0">
                <a:effectLst/>
                <a:latin typeface="Times New Roman" panose="02020603050405020304" pitchFamily="18" charset="0"/>
                <a:ea typeface="等线" panose="02010600030101010101" pitchFamily="2" charset="-122"/>
                <a:cs typeface="Times New Roman" panose="02020603050405020304" pitchFamily="18" charset="0"/>
              </a:rPr>
              <a:t>Two concepts</a:t>
            </a:r>
            <a:endParaRPr lang="en-US" altLang="zh-CN" sz="3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9" name="sketchy line"/>
          <p:cNvSpPr>
            <a:spLocks noGrp="1" noRot="1" noChangeAspect="1" noMove="1" noResize="1" noEditPoints="1" noAdjustHandles="1" noChangeArrowheads="1" noChangeShapeType="1" noTextEdit="1"/>
          </p:cNvSpPr>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640080" y="2872899"/>
            <a:ext cx="4243589" cy="3320668"/>
          </a:xfrm>
          <a:prstGeom prst="rect">
            <a:avLst/>
          </a:prstGeom>
        </p:spPr>
        <p:txBody>
          <a:bodyPr vert="horz" lIns="91440" tIns="45720" rIns="91440" bIns="45720" rtlCol="0">
            <a:normAutofit/>
          </a:bodyPr>
          <a:lstStyle/>
          <a:p>
            <a:pPr>
              <a:lnSpc>
                <a:spcPct val="90000"/>
              </a:lnSpc>
              <a:spcAft>
                <a:spcPts val="600"/>
              </a:spcAft>
            </a:pPr>
            <a:endParaRPr lang="en-US" altLang="zh-CN" sz="2200" dirty="0"/>
          </a:p>
        </p:txBody>
      </p:sp>
      <p:sp>
        <p:nvSpPr>
          <p:cNvPr id="13" name="文本框 12"/>
          <p:cNvSpPr txBox="1"/>
          <p:nvPr/>
        </p:nvSpPr>
        <p:spPr>
          <a:xfrm>
            <a:off x="108368" y="124275"/>
            <a:ext cx="6098058" cy="369332"/>
          </a:xfrm>
          <a:prstGeom prst="rect">
            <a:avLst/>
          </a:prstGeom>
          <a:noFill/>
        </p:spPr>
        <p:txBody>
          <a:bodyPr wrap="square">
            <a:spAutoFit/>
          </a:bodyPr>
          <a:lstStyle/>
          <a:p>
            <a:r>
              <a:rPr lang="en-US" altLang="zh-CN" sz="1800" b="1" dirty="0">
                <a:effectLst/>
                <a:latin typeface="Times New Roman" panose="02020603050405020304" pitchFamily="18" charset="0"/>
                <a:ea typeface="DengXian" panose="02010600030101010101" pitchFamily="2" charset="-122"/>
              </a:rPr>
              <a:t>Part II</a:t>
            </a:r>
            <a:r>
              <a:rPr lang="zh-CN" altLang="zh-CN" dirty="0">
                <a:effectLst/>
              </a:rPr>
              <a:t> </a:t>
            </a:r>
            <a:endParaRPr lang="zh-CN" altLang="en-US" dirty="0"/>
          </a:p>
        </p:txBody>
      </p:sp>
      <p:sp>
        <p:nvSpPr>
          <p:cNvPr id="14" name="文本框 13"/>
          <p:cNvSpPr txBox="1"/>
          <p:nvPr/>
        </p:nvSpPr>
        <p:spPr>
          <a:xfrm>
            <a:off x="640080" y="3054246"/>
            <a:ext cx="4368601" cy="3139321"/>
          </a:xfrm>
          <a:prstGeom prst="rect">
            <a:avLst/>
          </a:prstGeom>
          <a:noFill/>
        </p:spPr>
        <p:txBody>
          <a:bodyPr wrap="square" rtlCol="0">
            <a:spAutoFit/>
          </a:bodyPr>
          <a:lstStyle/>
          <a:p>
            <a:pPr marR="0" algn="just">
              <a:spcBef>
                <a:spcPts val="0"/>
              </a:spcBef>
              <a:spcAft>
                <a:spcPts val="0"/>
              </a:spcAft>
            </a:pPr>
            <a:r>
              <a:rPr lang="en-US" altLang="zh-CN" sz="1800" b="1" kern="100" dirty="0">
                <a:effectLst/>
                <a:latin typeface="Times New Roman" panose="02020603050405020304" pitchFamily="18" charset="0"/>
                <a:ea typeface="宋体" pitchFamily="2" charset="-122"/>
              </a:rPr>
              <a:t>Peak Level</a:t>
            </a:r>
            <a:endParaRPr lang="en-US" altLang="zh-CN" sz="1800" b="1" kern="100" dirty="0">
              <a:effectLst/>
              <a:latin typeface="Times New Roman" panose="02020603050405020304" pitchFamily="18" charset="0"/>
              <a:ea typeface="宋体" pitchFamily="2" charset="-122"/>
            </a:endParaRPr>
          </a:p>
          <a:p>
            <a:pPr algn="just"/>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concept of peak level is crucial in the realm of synchronous recording. It refers to the maximum volume level a sound reaches during recording, measured in decibels (dB). Properly managing peak levels is essential to prevent distortion and ensure that the sound is as true to the original as possible. This adjustment is key to producing a balanced and realistic auditory experience.</a:t>
            </a:r>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R="0" algn="just">
              <a:spcBef>
                <a:spcPts val="0"/>
              </a:spcBef>
              <a:spcAft>
                <a:spcPts val="0"/>
              </a:spcAft>
            </a:pPr>
            <a:endParaRPr lang="en-US" altLang="zh-CN" sz="1800" kern="100" dirty="0">
              <a:effectLst/>
              <a:latin typeface="等线" panose="02010600030101010101" pitchFamily="2" charset="-122"/>
              <a:ea typeface="等线" panose="02010600030101010101" pitchFamily="2" charset="-122"/>
            </a:endParaRPr>
          </a:p>
        </p:txBody>
      </p:sp>
      <p:pic>
        <p:nvPicPr>
          <p:cNvPr id="5" name="图片 4" descr="图表, 直方图&#10;&#10;描述已自动生成"/>
          <p:cNvPicPr>
            <a:picLocks noChangeAspect="1"/>
          </p:cNvPicPr>
          <p:nvPr/>
        </p:nvPicPr>
        <p:blipFill>
          <a:blip r:embed="rId1"/>
          <a:stretch>
            <a:fillRect/>
          </a:stretch>
        </p:blipFill>
        <p:spPr>
          <a:xfrm>
            <a:off x="5134305" y="2323228"/>
            <a:ext cx="6804011" cy="3769402"/>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5907</Words>
  <Application>WPS 演示</Application>
  <PresentationFormat>宽屏</PresentationFormat>
  <Paragraphs>159</Paragraphs>
  <Slides>23</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Arial</vt:lpstr>
      <vt:lpstr>宋体</vt:lpstr>
      <vt:lpstr>Wingdings</vt:lpstr>
      <vt:lpstr>Times New Roman</vt:lpstr>
      <vt:lpstr>等线</vt:lpstr>
      <vt:lpstr>汉仪中等线KW</vt:lpstr>
      <vt:lpstr>DengXian</vt:lpstr>
      <vt:lpstr>等线 Light</vt:lpstr>
      <vt:lpstr>微软雅黑</vt:lpstr>
      <vt:lpstr>汉仪旗黑</vt:lpstr>
      <vt:lpstr>宋体</vt:lpstr>
      <vt:lpstr>Arial Unicode MS</vt:lpstr>
      <vt:lpstr>汉仪书宋二KW</vt:lpstr>
      <vt:lpstr>Office 主题​​</vt:lpstr>
      <vt:lpstr>Film Synchronized Sound Recording Course</vt:lpstr>
      <vt:lpstr>Shotgun Microphone  </vt:lpstr>
      <vt:lpstr>Boom Pole</vt:lpstr>
      <vt:lpstr>Boom Pole</vt:lpstr>
      <vt:lpstr>Boom Pole</vt:lpstr>
      <vt:lpstr>HOW TO USE</vt:lpstr>
      <vt:lpstr>Three types of sounds  </vt:lpstr>
      <vt:lpstr>PowerPoint 演示文稿</vt:lpstr>
      <vt:lpstr>Two concepts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In groups of 2, discuss options for simultaneous recording of dialogues.</vt:lpstr>
      <vt:lpstr>PowerPoint 演示文稿</vt:lpstr>
      <vt:lpstr>PowerPoint 演示文稿</vt:lpstr>
      <vt:lpstr>PowerPoint 演示文稿</vt:lpstr>
      <vt:lpstr>Discuss in pairs the design of synchronous sound recording during actual filming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Cinematography Lighting Course</dc:title>
  <dc:creator/>
  <cp:lastModifiedBy>穿靴子的猫</cp:lastModifiedBy>
  <cp:revision>12</cp:revision>
  <dcterms:created xsi:type="dcterms:W3CDTF">2024-04-05T14:28:51Z</dcterms:created>
  <dcterms:modified xsi:type="dcterms:W3CDTF">2024-04-05T14:28:51Z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8854C80879491A61995B0266FEB31E8B_42</vt:lpwstr>
  </property>
  <property fmtid="{D5CDD505-2E9C-101B-9397-08002B2CF9AE}" pid="3" name="KSOProductBuildVer">
    <vt:lpwstr>2052-6.5.2.8766</vt:lpwstr>
  </property>
</Properties>
</file>