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58" r:id="rId5"/>
    <p:sldId id="262" r:id="rId6"/>
    <p:sldId id="260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  <a:srgbClr val="FF0000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342"/>
    <p:restoredTop sz="82925" autoAdjust="0"/>
  </p:normalViewPr>
  <p:slideViewPr>
    <p:cSldViewPr snapToGrid="0">
      <p:cViewPr varScale="1">
        <p:scale>
          <a:sx n="105" d="100"/>
          <a:sy n="105" d="100"/>
        </p:scale>
        <p:origin x="50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7A3C0-EA6C-0541-9BDF-2E028A8C1232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F7CF0-11DE-E54F-88B4-BF650C5FB5A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770357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F7CF0-11DE-E54F-88B4-BF650C5FB5A4}" type="slidenum">
              <a:rPr kumimoji="1" lang="ko-KR" altLang="en-US" smtClean="0"/>
              <a:t>1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306042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F7CF0-11DE-E54F-88B4-BF650C5FB5A4}" type="slidenum">
              <a:rPr kumimoji="1" lang="ko-KR" altLang="en-US" smtClean="0"/>
              <a:t>5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846845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ko-KR" dirty="0"/>
              <a:t>Our model is expected to improve robot manipulation by estimating the configuration of </a:t>
            </a:r>
            <a:r>
              <a:rPr kumimoji="1" lang="en-US" altLang="ko-KR" dirty="0" err="1"/>
              <a:t>arcitulated</a:t>
            </a:r>
            <a:r>
              <a:rPr kumimoji="1" lang="en-US" altLang="ko-KR" dirty="0"/>
              <a:t> objects in the real world</a:t>
            </a:r>
          </a:p>
          <a:p>
            <a:r>
              <a:rPr kumimoji="1" lang="en-US" altLang="ko-KR" dirty="0"/>
              <a:t>Combining the ability to extract language embeddings for each part with a large language model is expected to help learn more general manipulation skills.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CF7CF0-11DE-E54F-88B4-BF650C5FB5A4}" type="slidenum">
              <a:rPr kumimoji="1" lang="ko-KR" altLang="en-US" smtClean="0"/>
              <a:t>6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056965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55F393D-A389-37AC-1C39-B48645C49F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A31E92D1-2319-EB3D-F321-404ED50CA7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737D678-8CA3-CB42-7C3F-B318A52B41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B3401FD-0908-2AFD-313E-ED19F98F7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84BB80D-2DA0-81C9-D0EF-90D3ADBF0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87046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E8C293-BB32-BCA4-FA0C-6D2273535C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9394981B-2671-ACB7-00C8-B19AF6E5D9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4E4057B-B906-A289-C235-620E3316E2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85C41B-1EE4-6782-E7B3-F27475A83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9107CB8-4B71-BE17-E91F-C87C7C21EB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23042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3DF38440-1EFE-7633-11E5-AEB262448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0C094C7E-4236-D449-C3A1-693B017D96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BA6B4B76-9C19-9FF6-7A01-1BF29A32D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9C604B5-BABC-3627-3AA0-9F5235953E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06D4863-125E-EDD9-4ED6-1A93498E11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741812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FA1F0B8-2A18-FAF7-1684-38E185AFD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7B0593A-AFAA-C427-28D8-2DEBAE7A2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0644EF0-1D59-F65E-0E91-9F009F900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E1321C0-6BDB-51C7-E4E3-12FA9B134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3A24E5D7-94A6-EA55-BFEA-D81333CA9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3060665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CCCA802-68DB-0C96-CB0A-2FFB743BA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6ED956FE-F333-29F3-463B-566E3B5525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82A829F-478A-B51F-E8F4-677442B970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5EDC00D-B4AF-325B-1DA4-D732BB252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69F2703-7E57-B751-75B2-9B256B50CA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060531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2990CAB-E03A-AF9C-C6F0-55DC6E3A38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73A42F7-3705-FC2D-9240-492AFFF446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0E445B7-2ED3-3A9C-EA50-556D6C413D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BDD33FB5-B754-A321-A6D3-66EE62038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4A604F8-E529-1836-098A-3E4ADA409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770FD418-CB63-1FDD-E4EA-05F6583AB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594884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CDF1974-8902-180B-0F1C-C02FCB1A1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377B413-6278-C457-8FD1-6B85D044B0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32E44DB-4F46-6531-DC68-864FAB0E2B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22EAF5F0-EBCE-8140-AEBE-D58D7E3E8D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E31BCB37-23B6-0EB5-22C6-EF9A8B5F9A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DE4D4A6-DDB9-6F40-C33A-70EBBABCE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5C20BEC-1593-7F55-EC58-27B3A1DB6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6856BE71-6BA5-F3BC-9823-FB7850963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925692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EFA87F0-480C-6308-C0EC-D149180E06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438D4ED-FFD9-813C-B012-A224000863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4E0D13D-8304-7686-155D-E01214234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F775EFC6-8ECD-FCD3-CB62-6A293537A6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06246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760D10CB-5F93-7A6A-F7D7-D8DA3BCCE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734780E6-A8A5-37CC-5F8A-B8F9A9D880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9E1C2290-0667-95AF-438C-E8A833DB1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4106979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F715A6-00BC-DB40-40AB-BD5D87E2F5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D312421-D77C-86B5-D792-616D9A0423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A23AA439-A391-4291-D36E-26621D137C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CC67A646-A5E0-C1A5-03DF-8D2673B5B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F6CE569-0AC2-AE33-8876-6ED416B7E0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DFF23EB-D5C6-56A7-B277-125160F60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740893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1F508E-2E65-62EF-1E64-F28D80268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B7AF91E-BB4A-2449-0234-405504770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A0053E6-1F74-C223-1B75-16A77B83D8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29269D3-2FEC-7137-7FFF-62A9ABAC1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B2F28A9-89B5-3CF1-68DC-320DECCF9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DEB141A5-F036-8BA3-B7CA-EB7026BEE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074153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A23C7442-BF13-3434-D752-1244F0EEE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031B71B-F3EC-22BA-0FE2-072F6CF7F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ko-KR" altLang="en-US"/>
              <a:t>마스터 텍스트 스타일을 편집하려면 클릭</a:t>
            </a:r>
          </a:p>
          <a:p>
            <a:pPr lvl="1"/>
            <a:r>
              <a:rPr kumimoji="1" lang="ko-KR" altLang="en-US"/>
              <a:t>두 번째 수준</a:t>
            </a:r>
          </a:p>
          <a:p>
            <a:pPr lvl="2"/>
            <a:r>
              <a:rPr kumimoji="1" lang="ko-KR" altLang="en-US"/>
              <a:t>세 번째 수준</a:t>
            </a:r>
          </a:p>
          <a:p>
            <a:pPr lvl="3"/>
            <a:r>
              <a:rPr kumimoji="1" lang="ko-KR" altLang="en-US"/>
              <a:t>네 번째 수준</a:t>
            </a:r>
          </a:p>
          <a:p>
            <a:pPr lvl="4"/>
            <a:r>
              <a:rPr kumimoji="1"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4BB862E-56A7-0707-E005-3531ABA9D1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9B4524-2064-624D-8167-BAC9DE260A84}" type="datetimeFigureOut">
              <a:rPr kumimoji="1" lang="ko-KR" altLang="en-US" smtClean="0"/>
              <a:t>2024. 11. 2.</a:t>
            </a:fld>
            <a:endParaRPr kumimoji="1"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96E354C6-7343-C419-D352-8B7FF7512D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A68421-0D9C-5480-ECAA-BCF939FB8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64DA997-806C-3B46-A49E-F30D76323069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188654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674B327-55EA-AE26-62AF-D707BFE4F5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7048" y="1122363"/>
            <a:ext cx="11077904" cy="2387600"/>
          </a:xfrm>
        </p:spPr>
        <p:txBody>
          <a:bodyPr anchor="ctr">
            <a:normAutofit/>
          </a:bodyPr>
          <a:lstStyle/>
          <a:p>
            <a:r>
              <a:rPr lang="en" altLang="ko-KR" sz="40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Decomposing the </a:t>
            </a:r>
            <a:r>
              <a:rPr lang="en" altLang="ko-KR" sz="4000" b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Configuration </a:t>
            </a:r>
            <a:br>
              <a:rPr lang="en" altLang="ko-KR" sz="4000" b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altLang="ko-KR" sz="4000" b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of an </a:t>
            </a:r>
            <a:r>
              <a:rPr lang="en" altLang="ko-KR" sz="40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Articulated </a:t>
            </a:r>
            <a:r>
              <a:rPr lang="en" altLang="ko-KR" sz="4000" b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Object via </a:t>
            </a:r>
            <a:r>
              <a:rPr lang="en" altLang="ko-KR" sz="4000" b="0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Graph Neural Network </a:t>
            </a:r>
            <a:endParaRPr kumimoji="1" lang="ko-KR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8D37CB6A-C2EB-7CA2-8BBB-DCF5DAD4AD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3864" y="3136605"/>
            <a:ext cx="11403970" cy="3721395"/>
          </a:xfrm>
        </p:spPr>
        <p:txBody>
          <a:bodyPr anchor="ctr">
            <a:normAutofit/>
          </a:bodyPr>
          <a:lstStyle/>
          <a:p>
            <a:r>
              <a:rPr kumimoji="1" lang="en-US" altLang="ko-KR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CoRL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2024 Workshop LFDM</a:t>
            </a:r>
          </a:p>
          <a:p>
            <a:r>
              <a:rPr lang="en" altLang="ko-KR" err="1">
                <a:latin typeface="Times New Roman" panose="02020603050405020304" pitchFamily="18" charset="0"/>
                <a:cs typeface="Times New Roman" panose="02020603050405020304" pitchFamily="18" charset="0"/>
              </a:rPr>
              <a:t>Seunghyeon</a:t>
            </a:r>
            <a:r>
              <a:rPr lang="en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 Lim¹*</a:t>
            </a:r>
            <a:r>
              <a:rPr lang="en" altLang="ko-KR" i="1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" altLang="ko-KR" err="1">
                <a:latin typeface="Times New Roman" panose="02020603050405020304" pitchFamily="18" charset="0"/>
                <a:cs typeface="Times New Roman" panose="02020603050405020304" pitchFamily="18" charset="0"/>
              </a:rPr>
              <a:t>Kisung</a:t>
            </a:r>
            <a:r>
              <a:rPr lang="en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 Shin¹*, </a:t>
            </a:r>
            <a:r>
              <a:rPr lang="en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Nakul Gopalan², Jun Ki Lee¹</a:t>
            </a:r>
            <a:r>
              <a:rPr lang="en" altLang="ko-KR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  <a:r>
              <a:rPr lang="en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, Byoung-</a:t>
            </a:r>
            <a: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ak Zhang¹</a:t>
            </a:r>
            <a:r>
              <a:rPr lang="en" altLang="ko-KR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</a:p>
          <a:p>
            <a:endParaRPr lang="en" altLang="ko-KR" baseline="30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Seoul 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University</a:t>
            </a:r>
            <a:r>
              <a:rPr lang="en" altLang="ko-KR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Arizona State University</a:t>
            </a:r>
            <a:r>
              <a:rPr lang="en" altLang="ko-KR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en-US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kumimoji="1" lang="en-US" altLang="ko-KR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kumimoji="1" lang="en-US" altLang="ko-K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" altLang="ko-KR" sz="1600">
                <a:latin typeface="Times New Roman" panose="02020603050405020304" pitchFamily="18" charset="0"/>
                <a:cs typeface="Times New Roman" panose="02020603050405020304" pitchFamily="18" charset="0"/>
              </a:rPr>
              <a:t>*Co-first </a:t>
            </a:r>
            <a:r>
              <a:rPr lang="en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authors</a:t>
            </a:r>
            <a:br>
              <a:rPr lang="en" altLang="ko-KR" sz="16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altLang="ko-KR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†</a:t>
            </a:r>
            <a:r>
              <a:rPr lang="en" altLang="ko-KR" sz="1600">
                <a:latin typeface="Times New Roman" panose="02020603050405020304" pitchFamily="18" charset="0"/>
                <a:cs typeface="Times New Roman" panose="02020603050405020304" pitchFamily="18" charset="0"/>
              </a:rPr>
              <a:t>Co-corresponding </a:t>
            </a:r>
            <a:r>
              <a:rPr lang="en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authors</a:t>
            </a:r>
          </a:p>
        </p:txBody>
      </p:sp>
      <p:pic>
        <p:nvPicPr>
          <p:cNvPr id="1030" name="Picture 6" descr="Arizona State University logo vector SVG, PNG download free">
            <a:extLst>
              <a:ext uri="{FF2B5EF4-FFF2-40B4-BE49-F238E27FC236}">
                <a16:creationId xmlns:a16="http://schemas.microsoft.com/office/drawing/2014/main" id="{6D88DF5E-2FE1-4B14-A131-8A20C24678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979" y="4575058"/>
            <a:ext cx="2088614" cy="208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정장 - 대학상징 - 대학소개 - 서울대학교">
            <a:extLst>
              <a:ext uri="{FF2B5EF4-FFF2-40B4-BE49-F238E27FC236}">
                <a16:creationId xmlns:a16="http://schemas.microsoft.com/office/drawing/2014/main" id="{CCC46D0C-899C-4873-959B-502EC8855B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0083" y="5232446"/>
            <a:ext cx="746073" cy="7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6675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18D3617-E222-12B2-85C4-6B8B2F4FF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6272"/>
            <a:ext cx="10515600" cy="1222871"/>
          </a:xfrm>
        </p:spPr>
        <p:txBody>
          <a:bodyPr>
            <a:normAutofit fontScale="90000"/>
          </a:bodyPr>
          <a:lstStyle/>
          <a:p>
            <a:pPr algn="ctr"/>
            <a:r>
              <a:rPr lang="en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Formulating Articulated </a:t>
            </a:r>
            <a:r>
              <a:rPr lang="en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Objects </a:t>
            </a:r>
            <a:br>
              <a:rPr lang="en" altLang="ko-KR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through </a:t>
            </a:r>
            <a:r>
              <a:rPr lang="en" altLang="ko-KR" dirty="0">
                <a:latin typeface="Times New Roman" panose="02020603050405020304" pitchFamily="18" charset="0"/>
                <a:cs typeface="Times New Roman" panose="02020603050405020304" pitchFamily="18" charset="0"/>
              </a:rPr>
              <a:t>Graph Representations</a:t>
            </a:r>
            <a:endParaRPr kumimoji="1"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1175AED-3F85-EC94-7CAE-8A76780C7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27319"/>
            <a:ext cx="10807262" cy="273586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paper presents </a:t>
            </a:r>
            <a:r>
              <a:rPr lang="en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graph-based model for understanding articulated objects and enabling robots manipulation of such objects.</a:t>
            </a:r>
            <a:b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a Graph Neural Network (GNN) to represent parts (nodes) and joints (edges).</a:t>
            </a:r>
          </a:p>
          <a:p>
            <a:pPr>
              <a:buFontTx/>
              <a:buChar char="-"/>
            </a:pP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model learns </a:t>
            </a:r>
            <a:r>
              <a:rPr lang="en" altLang="ko-KR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 embeddings</a:t>
            </a:r>
            <a:r>
              <a:rPr lang="en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" altLang="ko-KR" sz="2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link connectivity</a:t>
            </a:r>
            <a:r>
              <a:rPr lang="en" altLang="ko-K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and predicts </a:t>
            </a:r>
            <a:r>
              <a:rPr lang="en" altLang="ko-KR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joint states and types.</a:t>
            </a:r>
            <a:endParaRPr kumimoji="1" lang="ko-KR" altLang="en-US" sz="2000" dirty="0"/>
          </a:p>
        </p:txBody>
      </p:sp>
      <p:pic>
        <p:nvPicPr>
          <p:cNvPr id="4" name="그림 3" descr="스크린샷, 텍스트이(가) 표시된 사진&#10;&#10;자동 생성된 설명">
            <a:extLst>
              <a:ext uri="{FF2B5EF4-FFF2-40B4-BE49-F238E27FC236}">
                <a16:creationId xmlns:a16="http://schemas.microsoft.com/office/drawing/2014/main" id="{AC8F6351-297E-6DD2-A5A8-6881AC038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360" y="3158431"/>
            <a:ext cx="11229280" cy="3421309"/>
          </a:xfrm>
          <a:prstGeom prst="rect">
            <a:avLst/>
          </a:prstGeom>
        </p:spPr>
      </p:pic>
      <p:sp>
        <p:nvSpPr>
          <p:cNvPr id="12" name="직사각형 11">
            <a:extLst>
              <a:ext uri="{FF2B5EF4-FFF2-40B4-BE49-F238E27FC236}">
                <a16:creationId xmlns:a16="http://schemas.microsoft.com/office/drawing/2014/main" id="{6003CD69-C8B9-466E-81DB-3CB6DF6DE3E5}"/>
              </a:ext>
            </a:extLst>
          </p:cNvPr>
          <p:cNvSpPr/>
          <p:nvPr/>
        </p:nvSpPr>
        <p:spPr>
          <a:xfrm>
            <a:off x="8219608" y="3273047"/>
            <a:ext cx="3337085" cy="1640475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39536803-7E81-4D0E-BB54-D3B43B156870}"/>
              </a:ext>
            </a:extLst>
          </p:cNvPr>
          <p:cNvSpPr/>
          <p:nvPr/>
        </p:nvSpPr>
        <p:spPr>
          <a:xfrm>
            <a:off x="8219607" y="4988761"/>
            <a:ext cx="3337085" cy="861921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직사각형 13">
            <a:extLst>
              <a:ext uri="{FF2B5EF4-FFF2-40B4-BE49-F238E27FC236}">
                <a16:creationId xmlns:a16="http://schemas.microsoft.com/office/drawing/2014/main" id="{DC3A18FF-2008-42CD-B86C-1F15966D11F5}"/>
              </a:ext>
            </a:extLst>
          </p:cNvPr>
          <p:cNvSpPr/>
          <p:nvPr/>
        </p:nvSpPr>
        <p:spPr>
          <a:xfrm>
            <a:off x="8219606" y="5937247"/>
            <a:ext cx="3337087" cy="49660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6" name="Picture 4" descr="정장 - 대학상징 - 대학소개 - 서울대학교">
            <a:extLst>
              <a:ext uri="{FF2B5EF4-FFF2-40B4-BE49-F238E27FC236}">
                <a16:creationId xmlns:a16="http://schemas.microsoft.com/office/drawing/2014/main" id="{4233739B-499D-41FF-8D2A-1E2C637EC0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11" y="400788"/>
            <a:ext cx="746073" cy="7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24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내용 개체 틀 2">
            <a:extLst>
              <a:ext uri="{FF2B5EF4-FFF2-40B4-BE49-F238E27FC236}">
                <a16:creationId xmlns:a16="http://schemas.microsoft.com/office/drawing/2014/main" id="{BF2EA7E6-664B-6B3C-DB9F-7689BB2A765B}"/>
              </a:ext>
            </a:extLst>
          </p:cNvPr>
          <p:cNvSpPr txBox="1">
            <a:spLocks/>
          </p:cNvSpPr>
          <p:nvPr/>
        </p:nvSpPr>
        <p:spPr>
          <a:xfrm>
            <a:off x="184011" y="5102189"/>
            <a:ext cx="11802341" cy="1593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Char char="-"/>
            </a:pP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First, we extract part-wise shape embeddings (𝜓) from the discrete Variational Autoencoder (</a:t>
            </a:r>
            <a:r>
              <a:rPr lang="en" altLang="ko-K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dVAE</a:t>
            </a: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>
              <a:buFontTx/>
              <a:buChar char="-"/>
            </a:pPr>
            <a:endParaRPr lang="en" altLang="ko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Then, using these shape embeddings, we apply a Message Passing Neural Network (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MPNN</a:t>
            </a: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b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ultimately generate joint information and part-wise language embeddings (𝑋).</a:t>
            </a:r>
          </a:p>
        </p:txBody>
      </p:sp>
      <p:sp>
        <p:nvSpPr>
          <p:cNvPr id="9" name="제목 1">
            <a:extLst>
              <a:ext uri="{FF2B5EF4-FFF2-40B4-BE49-F238E27FC236}">
                <a16:creationId xmlns:a16="http://schemas.microsoft.com/office/drawing/2014/main" id="{BA43AA72-6DE3-41D5-58DA-C122D650AA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64405"/>
            <a:ext cx="10515600" cy="1039124"/>
          </a:xfrm>
        </p:spPr>
        <p:txBody>
          <a:bodyPr>
            <a:normAutofit/>
          </a:bodyPr>
          <a:lstStyle/>
          <a:p>
            <a:pPr algn="ctr"/>
            <a:r>
              <a:rPr kumimoji="1" lang="en-US" altLang="ko-K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endParaRPr kumimoji="1" lang="ko-KR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4" descr="정장 - 대학상징 - 대학소개 - 서울대학교">
            <a:extLst>
              <a:ext uri="{FF2B5EF4-FFF2-40B4-BE49-F238E27FC236}">
                <a16:creationId xmlns:a16="http://schemas.microsoft.com/office/drawing/2014/main" id="{C3228CD6-04DC-4793-8549-210D11DFE6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11" y="400788"/>
            <a:ext cx="746073" cy="7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내용 개체 틀 6">
            <a:extLst>
              <a:ext uri="{FF2B5EF4-FFF2-40B4-BE49-F238E27FC236}">
                <a16:creationId xmlns:a16="http://schemas.microsoft.com/office/drawing/2014/main" id="{71061F59-375B-40B9-B2E8-DEA7C24BB0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1460395"/>
            <a:ext cx="10515600" cy="3310148"/>
          </a:xfrm>
        </p:spPr>
      </p:pic>
    </p:spTree>
    <p:extLst>
      <p:ext uri="{BB962C8B-B14F-4D97-AF65-F5344CB8AC3E}">
        <p14:creationId xmlns:p14="http://schemas.microsoft.com/office/powerpoint/2010/main" val="2253349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FE4B67D-BF33-D8F2-A2C0-976CF39114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7737"/>
            <a:ext cx="10515600" cy="872676"/>
          </a:xfrm>
        </p:spPr>
        <p:txBody>
          <a:bodyPr>
            <a:normAutofit/>
          </a:bodyPr>
          <a:lstStyle/>
          <a:p>
            <a:pPr algn="ctr"/>
            <a:r>
              <a:rPr kumimoji="1" lang="en-US" altLang="ko-KR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Overall performance of our model</a:t>
            </a:r>
            <a:endParaRPr kumimoji="1" lang="ko-KR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095E0900-2F65-A4A1-252E-E531247666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902506"/>
            <a:ext cx="10515600" cy="1418966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" altLang="ko-KR" sz="2000">
                <a:latin typeface="Times New Roman" panose="02020603050405020304" pitchFamily="18" charset="0"/>
                <a:cs typeface="Times New Roman" panose="02020603050405020304" pitchFamily="18" charset="0"/>
              </a:rPr>
              <a:t>We </a:t>
            </a: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evaluate our model on storage furniture object </a:t>
            </a:r>
            <a:r>
              <a:rPr lang="en" altLang="ko-KR" sz="2000">
                <a:latin typeface="Times New Roman" panose="02020603050405020304" pitchFamily="18" charset="0"/>
                <a:cs typeface="Times New Roman" panose="02020603050405020304" pitchFamily="18" charset="0"/>
              </a:rPr>
              <a:t>instances from </a:t>
            </a: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" altLang="ko-KR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PartNet</a:t>
            </a: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-Mobility Dataset across different MPNN </a:t>
            </a:r>
            <a:r>
              <a:rPr lang="en" altLang="ko-KR" sz="2000">
                <a:latin typeface="Times New Roman" panose="02020603050405020304" pitchFamily="18" charset="0"/>
                <a:cs typeface="Times New Roman" panose="02020603050405020304" pitchFamily="18" charset="0"/>
              </a:rPr>
              <a:t>iterations</a:t>
            </a:r>
            <a:r>
              <a:rPr lang="en-US" altLang="ko-KR" sz="20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" altLang="ko-KR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Tx/>
              <a:buChar char="-"/>
            </a:pPr>
            <a:r>
              <a:rPr lang="en-US" altLang="ko-KR" sz="200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" altLang="ko-KR" sz="2000">
                <a:latin typeface="Times New Roman" panose="02020603050405020304" pitchFamily="18" charset="0"/>
                <a:cs typeface="Times New Roman" panose="02020603050405020304" pitchFamily="18" charset="0"/>
              </a:rPr>
              <a:t>emonstrating strong performance across various iterations.</a:t>
            </a:r>
            <a:endParaRPr kumimoji="1" lang="en-US" altLang="ko-KR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kumimoji="1" lang="en-US" altLang="ko-KR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그림 4" descr="텍스트, 폰트, 스크린샷, 번호이(가) 표시된 사진&#10;&#10;자동 생성된 설명">
            <a:extLst>
              <a:ext uri="{FF2B5EF4-FFF2-40B4-BE49-F238E27FC236}">
                <a16:creationId xmlns:a16="http://schemas.microsoft.com/office/drawing/2014/main" id="{65D50A06-2E68-5C4B-C657-14F951265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8471" y="1983459"/>
            <a:ext cx="10995057" cy="2282872"/>
          </a:xfrm>
          <a:prstGeom prst="rect">
            <a:avLst/>
          </a:prstGeom>
        </p:spPr>
      </p:pic>
      <p:pic>
        <p:nvPicPr>
          <p:cNvPr id="7" name="Picture 4" descr="정장 - 대학상징 - 대학소개 - 서울대학교">
            <a:extLst>
              <a:ext uri="{FF2B5EF4-FFF2-40B4-BE49-F238E27FC236}">
                <a16:creationId xmlns:a16="http://schemas.microsoft.com/office/drawing/2014/main" id="{4B71536E-6D82-4D9C-8C6A-2ACB99D0A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11" y="400788"/>
            <a:ext cx="746073" cy="7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423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3177F47-D212-5A54-6781-C51D8EC7F8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0040"/>
            <a:ext cx="10515600" cy="985507"/>
          </a:xfrm>
        </p:spPr>
        <p:txBody>
          <a:bodyPr>
            <a:noAutofit/>
          </a:bodyPr>
          <a:lstStyle/>
          <a:p>
            <a:pPr algn="ctr"/>
            <a:r>
              <a:rPr kumimoji="1" lang="en-US" altLang="ko-KR" sz="4000">
                <a:latin typeface="Times New Roman" panose="02020603050405020304" pitchFamily="18" charset="0"/>
                <a:cs typeface="Times New Roman" panose="02020603050405020304" pitchFamily="18" charset="0"/>
              </a:rPr>
              <a:t>Initial Experiment </a:t>
            </a:r>
            <a:br>
              <a:rPr kumimoji="1" lang="en-US" altLang="ko-KR" sz="400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en-US" altLang="ko-KR" sz="4000">
                <a:latin typeface="Times New Roman" panose="02020603050405020304" pitchFamily="18" charset="0"/>
                <a:cs typeface="Times New Roman" panose="02020603050405020304" pitchFamily="18" charset="0"/>
              </a:rPr>
              <a:t>for Learning Manipulation Skill</a:t>
            </a:r>
            <a:endParaRPr kumimoji="1" lang="ko-KR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B4722F5-DB1E-593E-8E71-515BDAB053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kumimoji="1"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reinforcement learning agent that utilizes articulated object information achieves </a:t>
            </a:r>
            <a:br>
              <a:rPr kumimoji="1"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higher average task success rate compared to one that does not.</a:t>
            </a:r>
          </a:p>
        </p:txBody>
      </p:sp>
      <p:pic>
        <p:nvPicPr>
          <p:cNvPr id="17" name="그림 16">
            <a:extLst>
              <a:ext uri="{FF2B5EF4-FFF2-40B4-BE49-F238E27FC236}">
                <a16:creationId xmlns:a16="http://schemas.microsoft.com/office/drawing/2014/main" id="{47799AE2-940D-45A5-BAAC-3698DA5EB8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6014" y="4076700"/>
            <a:ext cx="6659072" cy="10169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F6C985A-0952-42B3-8CED-927E78335125}"/>
              </a:ext>
            </a:extLst>
          </p:cNvPr>
          <p:cNvSpPr txBox="1"/>
          <p:nvPr/>
        </p:nvSpPr>
        <p:spPr>
          <a:xfrm>
            <a:off x="5502407" y="5138036"/>
            <a:ext cx="63862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Prop.: proprioceptive information </a:t>
            </a:r>
            <a:b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Obs.: observation</a:t>
            </a:r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9" name="그림 28">
            <a:extLst>
              <a:ext uri="{FF2B5EF4-FFF2-40B4-BE49-F238E27FC236}">
                <a16:creationId xmlns:a16="http://schemas.microsoft.com/office/drawing/2014/main" id="{ABBA6FB6-E6B9-4BEF-B276-AD740157F9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637" y="3429000"/>
            <a:ext cx="4963884" cy="240622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963B293-813A-4C91-88FA-B5AD95420A08}"/>
              </a:ext>
            </a:extLst>
          </p:cNvPr>
          <p:cNvSpPr txBox="1"/>
          <p:nvPr/>
        </p:nvSpPr>
        <p:spPr>
          <a:xfrm>
            <a:off x="296637" y="5988734"/>
            <a:ext cx="49638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Door opening task</a:t>
            </a:r>
            <a:b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(simulation environment)</a:t>
            </a:r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 descr="정장 - 대학상징 - 대학소개 - 서울대학교">
            <a:extLst>
              <a:ext uri="{FF2B5EF4-FFF2-40B4-BE49-F238E27FC236}">
                <a16:creationId xmlns:a16="http://schemas.microsoft.com/office/drawing/2014/main" id="{A18747ED-7E3A-4FFE-AE1D-97D82B1E6E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11" y="400788"/>
            <a:ext cx="746073" cy="7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23214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FF3CBD0-3260-D2DC-A281-7B520D882F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9501"/>
          </a:xfrm>
        </p:spPr>
        <p:txBody>
          <a:bodyPr/>
          <a:lstStyle/>
          <a:p>
            <a:pPr algn="ctr"/>
            <a:r>
              <a:rPr kumimoji="1"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endParaRPr kumimoji="1" lang="ko-KR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91750A8-2001-D405-5412-4BFFE2799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0085" y="1470025"/>
            <a:ext cx="10319282" cy="4351338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kumimoji="1"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model can estimate the configuration of articulated objects in the real world.</a:t>
            </a:r>
          </a:p>
          <a:p>
            <a:pPr>
              <a:buFontTx/>
              <a:buChar char="-"/>
            </a:pPr>
            <a:r>
              <a:rPr kumimoji="1"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Combining the ability to extract language embeddings for each part with a large language model </a:t>
            </a:r>
            <a:br>
              <a:rPr kumimoji="1"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is expected to help learn more general manipulation skills.</a:t>
            </a:r>
          </a:p>
          <a:p>
            <a:pPr>
              <a:buFontTx/>
              <a:buChar char="-"/>
            </a:pPr>
            <a:r>
              <a:rPr kumimoji="1"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Limitations: </a:t>
            </a: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modules for object detection and part segmentation are </a:t>
            </a:r>
            <a:r>
              <a:rPr lang="en-US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necessary</a:t>
            </a:r>
            <a:r>
              <a:rPr lang="en" altLang="ko-KR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Images of objects with occlusions, especially involving robots, can be crucial.</a:t>
            </a:r>
          </a:p>
          <a:p>
            <a:pPr lvl="1">
              <a:buFontTx/>
              <a:buChar char="-"/>
            </a:pPr>
            <a:r>
              <a:rPr lang="en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open-world object detection methods (e.g., </a:t>
            </a:r>
            <a:r>
              <a:rPr lang="en" altLang="ko-KR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GroundingDINO</a:t>
            </a:r>
            <a:r>
              <a:rPr lang="en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with fine-tuned part instance segmentation modules can help address this issue.</a:t>
            </a:r>
          </a:p>
          <a:p>
            <a:pPr lvl="1">
              <a:buFontTx/>
              <a:buChar char="-"/>
            </a:pPr>
            <a:r>
              <a:rPr lang="en" altLang="ko-K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Additionally, preparing datasets with a wide range of occlusions can further improve performance.</a:t>
            </a:r>
            <a:endParaRPr lang="ko-KR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1BC065-1B87-4BA7-95F7-967C2D247A4F}"/>
              </a:ext>
            </a:extLst>
          </p:cNvPr>
          <p:cNvSpPr txBox="1"/>
          <p:nvPr/>
        </p:nvSpPr>
        <p:spPr>
          <a:xfrm>
            <a:off x="1930400" y="6412468"/>
            <a:ext cx="833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>
                <a:latin typeface="Times New Roman" panose="02020603050405020304" pitchFamily="18" charset="0"/>
                <a:cs typeface="Times New Roman" panose="02020603050405020304" pitchFamily="18" charset="0"/>
              </a:rPr>
              <a:t>Provide articulated object information through prompt input in the OpenVLA model</a:t>
            </a:r>
            <a:endParaRPr lang="ko-KR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4" descr="정장 - 대학상징 - 대학소개 - 서울대학교">
            <a:extLst>
              <a:ext uri="{FF2B5EF4-FFF2-40B4-BE49-F238E27FC236}">
                <a16:creationId xmlns:a16="http://schemas.microsoft.com/office/drawing/2014/main" id="{9610D97F-EFA1-4727-BF86-627EA1027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11" y="400788"/>
            <a:ext cx="746073" cy="773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EDEA0416-90D7-C390-5B74-0C037C7725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4058942" y="3962400"/>
            <a:ext cx="4074114" cy="2530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051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403</Words>
  <Application>Microsoft Macintosh PowerPoint</Application>
  <PresentationFormat>와이드스크린</PresentationFormat>
  <Paragraphs>34</Paragraphs>
  <Slides>6</Slides>
  <Notes>3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0" baseType="lpstr">
      <vt:lpstr>맑은 고딕</vt:lpstr>
      <vt:lpstr>Arial</vt:lpstr>
      <vt:lpstr>Times New Roman</vt:lpstr>
      <vt:lpstr>Office 테마</vt:lpstr>
      <vt:lpstr>Decomposing the Configuration  of an Articulated Object via Graph Neural Network </vt:lpstr>
      <vt:lpstr>Formulating Articulated Objects  through Graph Representations</vt:lpstr>
      <vt:lpstr>Methods</vt:lpstr>
      <vt:lpstr>Overall performance of our model</vt:lpstr>
      <vt:lpstr>Initial Experiment  for Learning Manipulation Skill</vt:lpstr>
      <vt:lpstr>Discussion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Decomposing the Configuration of an Articulated Object via Graph Neural Network</dc:title>
  <dc:creator>임승현</dc:creator>
  <cp:lastModifiedBy>임승현</cp:lastModifiedBy>
  <cp:revision>60</cp:revision>
  <dcterms:created xsi:type="dcterms:W3CDTF">2024-10-28T10:23:11Z</dcterms:created>
  <dcterms:modified xsi:type="dcterms:W3CDTF">2024-11-02T05:28:00Z</dcterms:modified>
</cp:coreProperties>
</file>