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snapToObjects="1">
      <p:cViewPr varScale="1">
        <p:scale>
          <a:sx n="120" d="100"/>
          <a:sy n="120" d="100"/>
        </p:scale>
        <p:origin x="19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8/19/25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8/19/25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8/19/25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8/19/25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sz="4400" b="1">
                <a:solidFill>
                  <a:srgbClr val="228B22"/>
                </a:solidFill>
              </a:defRPr>
            </a:pPr>
            <a:r>
              <a:t>Q2 2024 Workforce Analysis Overview</a:t>
            </a:r>
          </a:p>
        </p:txBody>
      </p:sp>
      <p:sp>
        <p:nvSpPr>
          <p:cNvPr id="3" name="Subtitle 2"/>
          <p:cNvSpPr>
            <a:spLocks noGrp="1"/>
          </p:cNvSpPr>
          <p:nvPr>
            <p:ph type="subTitle" idx="1"/>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228B22"/>
                </a:solidFill>
              </a:defRPr>
            </a:pPr>
            <a:r>
              <a:t>Introduction</a:t>
            </a:r>
          </a:p>
        </p:txBody>
      </p:sp>
      <p:sp>
        <p:nvSpPr>
          <p:cNvPr id="3" name="Content Placeholder 2"/>
          <p:cNvSpPr>
            <a:spLocks noGrp="1"/>
          </p:cNvSpPr>
          <p:nvPr>
            <p:ph idx="1"/>
          </p:nvPr>
        </p:nvSpPr>
        <p:spPr/>
        <p:txBody>
          <a:bodyPr/>
          <a:lstStyle/>
          <a:p>
            <a:endParaRPr/>
          </a:p>
          <a:p>
            <a:pPr>
              <a:spcAft>
                <a:spcPts val="800"/>
              </a:spcAft>
              <a:defRPr sz="1800">
                <a:solidFill>
                  <a:srgbClr val="404040"/>
                </a:solidFill>
              </a:defRPr>
            </a:pPr>
            <a:r>
              <a:t>This presentation provides a comprehensive analysis of our workforce metrics for Q2 2024, highlighting key trends and insights that impact our operational efficiency. It aims to inform strategic decisions regarding talent management and retention within MediConn Solutions.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228B22"/>
                </a:solidFill>
              </a:defRPr>
            </a:pPr>
            <a:r>
              <a:t>Employee Engagement Metrics Evaluation</a:t>
            </a:r>
          </a:p>
        </p:txBody>
      </p:sp>
      <p:sp>
        <p:nvSpPr>
          <p:cNvPr id="3" name="Content Placeholder 2"/>
          <p:cNvSpPr>
            <a:spLocks noGrp="1"/>
          </p:cNvSpPr>
          <p:nvPr>
            <p:ph idx="1"/>
          </p:nvPr>
        </p:nvSpPr>
        <p:spPr>
          <a:xfrm>
            <a:off x="457200" y="1818167"/>
            <a:ext cx="4114800" cy="3657600"/>
          </a:xfrm>
        </p:spPr>
        <p:txBody>
          <a:bodyPr>
            <a:normAutofit fontScale="77500" lnSpcReduction="20000"/>
          </a:bodyPr>
          <a:lstStyle/>
          <a:p>
            <a:endParaRPr dirty="0"/>
          </a:p>
          <a:p>
            <a:pPr>
              <a:spcAft>
                <a:spcPts val="400"/>
              </a:spcAft>
              <a:defRPr sz="1600">
                <a:solidFill>
                  <a:srgbClr val="404040"/>
                </a:solidFill>
              </a:defRPr>
            </a:pPr>
            <a:r>
              <a:rPr dirty="0"/>
              <a:t>Analyzed the impact of employee wellness programs on engagement scores from Q1 2024, showing a 15% improvement.</a:t>
            </a:r>
          </a:p>
          <a:p>
            <a:pPr>
              <a:spcAft>
                <a:spcPts val="400"/>
              </a:spcAft>
              <a:defRPr sz="1600">
                <a:solidFill>
                  <a:srgbClr val="404040"/>
                </a:solidFill>
              </a:defRPr>
            </a:pPr>
            <a:r>
              <a:rPr dirty="0"/>
              <a:t>Reviewed feedback from the annual employee satisfaction survey conducted in March 2024, indicating high satisfaction with digital tools.</a:t>
            </a:r>
          </a:p>
          <a:p>
            <a:pPr>
              <a:spcAft>
                <a:spcPts val="400"/>
              </a:spcAft>
              <a:defRPr sz="1600">
                <a:solidFill>
                  <a:srgbClr val="FF8C00"/>
                </a:solidFill>
              </a:defRPr>
            </a:pPr>
            <a:r>
              <a:rPr dirty="0"/>
              <a:t>Conducted a comparison study on the effectiveness of team-building activities across different departments in enhancing collaboration.</a:t>
            </a:r>
          </a:p>
          <a:p>
            <a:pPr>
              <a:spcAft>
                <a:spcPts val="400"/>
              </a:spcAft>
              <a:defRPr sz="1600">
                <a:solidFill>
                  <a:srgbClr val="404040"/>
                </a:solidFill>
              </a:defRPr>
            </a:pPr>
            <a:r>
              <a:rPr dirty="0"/>
              <a:t>Evaluated the role of professional development opportunities in boosting employee morale, with 70% participation in online courses.</a:t>
            </a:r>
          </a:p>
          <a:p>
            <a:pPr>
              <a:spcAft>
                <a:spcPts val="400"/>
              </a:spcAft>
              <a:defRPr sz="1600">
                <a:solidFill>
                  <a:srgbClr val="404040"/>
                </a:solidFill>
              </a:defRPr>
            </a:pPr>
            <a:r>
              <a:rPr dirty="0"/>
              <a:t>Assessed the influence of leadership communication strategies on employee motivation, using quarterly town hall meetings as a case study.</a:t>
            </a:r>
          </a:p>
          <a:p>
            <a:pPr>
              <a:spcAft>
                <a:spcPts val="400"/>
              </a:spcAft>
              <a:defRPr sz="1600">
                <a:solidFill>
                  <a:srgbClr val="FF8C00"/>
                </a:solidFill>
              </a:defRPr>
            </a:pPr>
            <a:r>
              <a:rPr dirty="0"/>
              <a:t>Investigated the correlation between flexible schedules and employee productivity, with HR reporting increased output in remote settings.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228B22"/>
                </a:solidFill>
              </a:defRPr>
            </a:pPr>
            <a:r>
              <a:t>Impact of Remote Work Policies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Analyzed remote work policy compliance in Q1 2024, with 95% adherence reported by department heads.</a:t>
            </a:r>
          </a:p>
          <a:p>
            <a:pPr>
              <a:spcAft>
                <a:spcPts val="600"/>
              </a:spcAft>
              <a:defRPr sz="1800">
                <a:solidFill>
                  <a:srgbClr val="404040"/>
                </a:solidFill>
              </a:defRPr>
            </a:pPr>
            <a:r>
              <a:t>Investigated the relationship between remote work flexibility and employee satisfaction, highlighting a 20% increase in positive feedback.</a:t>
            </a:r>
          </a:p>
          <a:p>
            <a:pPr>
              <a:spcAft>
                <a:spcPts val="600"/>
              </a:spcAft>
              <a:defRPr sz="1800">
                <a:solidFill>
                  <a:srgbClr val="FF8C00"/>
                </a:solidFill>
              </a:defRPr>
            </a:pPr>
            <a:r>
              <a:t>Assessed the effectiveness of virtual collaboration tools implemented in April 2024 to support remote work.</a:t>
            </a:r>
          </a:p>
          <a:p>
            <a:pPr>
              <a:spcAft>
                <a:spcPts val="600"/>
              </a:spcAft>
              <a:defRPr sz="1800">
                <a:solidFill>
                  <a:srgbClr val="404040"/>
                </a:solidFill>
              </a:defRPr>
            </a:pPr>
            <a:r>
              <a:t>Explored changes in communication patterns due to remote work, with a 30% uptick in video conferencing usage.</a:t>
            </a:r>
          </a:p>
          <a:p>
            <a:pPr>
              <a:spcAft>
                <a:spcPts val="600"/>
              </a:spcAft>
              <a:defRPr sz="1800">
                <a:solidFill>
                  <a:srgbClr val="404040"/>
                </a:solidFill>
              </a:defRPr>
            </a:pPr>
            <a:r>
              <a:t>Reviewed historical data on office space utilization pre- and post-remote work policy implementation.</a:t>
            </a:r>
          </a:p>
          <a:p>
            <a:pPr>
              <a:spcAft>
                <a:spcPts val="600"/>
              </a:spcAft>
              <a:defRPr sz="1800">
                <a:solidFill>
                  <a:srgbClr val="FF8C00"/>
                </a:solidFill>
              </a:defRPr>
            </a:pPr>
            <a:r>
              <a:t>Examined the impact of remote work on team dynamics, with insights from quarterly inter-departmental workshops.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228B22"/>
                </a:solidFill>
              </a:defRPr>
            </a:pPr>
            <a:r>
              <a:t>Q2 Employee Turnover Insights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Discussed industry averages for employee tenure, with a focus on the healthcare sector's retention challenges.</a:t>
            </a:r>
          </a:p>
          <a:p>
            <a:pPr>
              <a:spcAft>
                <a:spcPts val="600"/>
              </a:spcAft>
              <a:defRPr sz="1800">
                <a:solidFill>
                  <a:srgbClr val="404040"/>
                </a:solidFill>
              </a:defRPr>
            </a:pPr>
            <a:r>
              <a:t>Reviewed the role of competitive salary packages in retaining talent, with benchmarking data from 2023.</a:t>
            </a:r>
          </a:p>
          <a:p>
            <a:pPr>
              <a:spcAft>
                <a:spcPts val="600"/>
              </a:spcAft>
              <a:defRPr sz="1800">
                <a:solidFill>
                  <a:srgbClr val="FF8C00"/>
                </a:solidFill>
              </a:defRPr>
            </a:pPr>
            <a:r>
              <a:t>Analyzed the impact of exit interviews conducted in Q1 2024 on understanding employee departure reasons.</a:t>
            </a:r>
          </a:p>
          <a:p>
            <a:pPr>
              <a:spcAft>
                <a:spcPts val="600"/>
              </a:spcAft>
              <a:defRPr sz="1800">
                <a:solidFill>
                  <a:srgbClr val="404040"/>
                </a:solidFill>
              </a:defRPr>
            </a:pPr>
            <a:r>
              <a:t>Evaluated the contribution of employee referral programs to talent retention, with a 25% increase in referrals.</a:t>
            </a:r>
          </a:p>
          <a:p>
            <a:pPr>
              <a:spcAft>
                <a:spcPts val="600"/>
              </a:spcAft>
              <a:defRPr sz="1800">
                <a:solidFill>
                  <a:srgbClr val="404040"/>
                </a:solidFill>
              </a:defRPr>
            </a:pPr>
            <a:r>
              <a:t>Explored historical turnover trends from 2023 to identify patterns and potential predictors.</a:t>
            </a:r>
          </a:p>
          <a:p>
            <a:pPr>
              <a:spcAft>
                <a:spcPts val="600"/>
              </a:spcAft>
              <a:defRPr sz="1800">
                <a:solidFill>
                  <a:srgbClr val="FF8C00"/>
                </a:solidFill>
              </a:defRPr>
            </a:pPr>
            <a:r>
              <a:t>Investigated the influence of internal promotions on reducing voluntary departures, with HR reports from May 2024.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228B22"/>
                </a:solidFill>
              </a:defRPr>
            </a:pPr>
            <a:r>
              <a:t>Talent Acquisition and Retention Strategies</a:t>
            </a:r>
          </a:p>
        </p:txBody>
      </p:sp>
      <p:sp>
        <p:nvSpPr>
          <p:cNvPr id="3" name="Content Placeholder 2"/>
          <p:cNvSpPr>
            <a:spLocks noGrp="1"/>
          </p:cNvSpPr>
          <p:nvPr>
            <p:ph idx="1"/>
          </p:nvPr>
        </p:nvSpPr>
        <p:spPr>
          <a:xfrm>
            <a:off x="457200" y="1818167"/>
            <a:ext cx="4114800" cy="3657600"/>
          </a:xfrm>
        </p:spPr>
        <p:txBody>
          <a:bodyPr>
            <a:normAutofit fontScale="77500" lnSpcReduction="20000"/>
          </a:bodyPr>
          <a:lstStyle/>
          <a:p>
            <a:endParaRPr dirty="0"/>
          </a:p>
          <a:p>
            <a:pPr>
              <a:spcAft>
                <a:spcPts val="400"/>
              </a:spcAft>
              <a:defRPr sz="1600">
                <a:solidFill>
                  <a:srgbClr val="404040"/>
                </a:solidFill>
              </a:defRPr>
            </a:pPr>
            <a:r>
              <a:rPr dirty="0"/>
              <a:t>Explored the effectiveness of the new onboarding process initiated in February 2024, with increased retention rates in the first month.</a:t>
            </a:r>
          </a:p>
          <a:p>
            <a:pPr>
              <a:spcAft>
                <a:spcPts val="400"/>
              </a:spcAft>
              <a:defRPr sz="1600">
                <a:solidFill>
                  <a:srgbClr val="404040"/>
                </a:solidFill>
              </a:defRPr>
            </a:pPr>
            <a:r>
              <a:rPr dirty="0"/>
              <a:t>Assessed the role of diversity hiring initiatives in enhancing team performance, with a 10% rise in diverse hires.</a:t>
            </a:r>
          </a:p>
          <a:p>
            <a:pPr>
              <a:spcAft>
                <a:spcPts val="400"/>
              </a:spcAft>
              <a:defRPr sz="1600">
                <a:solidFill>
                  <a:srgbClr val="FF8C00"/>
                </a:solidFill>
              </a:defRPr>
            </a:pPr>
            <a:r>
              <a:rPr dirty="0"/>
              <a:t>Investigated the impact of employer branding on attracting top-tier candidates, utilizing social media engagement metrics.</a:t>
            </a:r>
          </a:p>
          <a:p>
            <a:pPr>
              <a:spcAft>
                <a:spcPts val="400"/>
              </a:spcAft>
              <a:defRPr sz="1600">
                <a:solidFill>
                  <a:srgbClr val="404040"/>
                </a:solidFill>
              </a:defRPr>
            </a:pPr>
            <a:r>
              <a:rPr dirty="0"/>
              <a:t>Reviewed the strategic partnerships with educational institutions launched in early 2024 to foster talent pipelines.</a:t>
            </a:r>
          </a:p>
          <a:p>
            <a:pPr>
              <a:spcAft>
                <a:spcPts val="400"/>
              </a:spcAft>
              <a:defRPr sz="1600">
                <a:solidFill>
                  <a:srgbClr val="404040"/>
                </a:solidFill>
              </a:defRPr>
            </a:pPr>
            <a:r>
              <a:rPr dirty="0"/>
              <a:t>Analyzed the long-term benefits of mentorship programs on career development, with feedback from quarterly mentor-mentee evaluations.</a:t>
            </a:r>
          </a:p>
          <a:p>
            <a:pPr>
              <a:spcAft>
                <a:spcPts val="400"/>
              </a:spcAft>
              <a:defRPr sz="1600">
                <a:solidFill>
                  <a:srgbClr val="FF8C00"/>
                </a:solidFill>
              </a:defRPr>
            </a:pPr>
            <a:r>
              <a:rPr dirty="0"/>
              <a:t>Explored the influence of flexible work arrangements on attracting skilled professionals in competitive fields.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228B22"/>
                </a:solidFill>
              </a:defRPr>
            </a:pPr>
            <a:r>
              <a:t>Future Workforce Planning Initiatives</a:t>
            </a:r>
          </a:p>
        </p:txBody>
      </p:sp>
      <p:sp>
        <p:nvSpPr>
          <p:cNvPr id="3" name="Content Placeholder 2"/>
          <p:cNvSpPr>
            <a:spLocks noGrp="1"/>
          </p:cNvSpPr>
          <p:nvPr>
            <p:ph idx="1"/>
          </p:nvPr>
        </p:nvSpPr>
        <p:spPr>
          <a:xfrm>
            <a:off x="457200" y="1818167"/>
            <a:ext cx="4114800" cy="3657600"/>
          </a:xfrm>
        </p:spPr>
        <p:txBody>
          <a:bodyPr>
            <a:normAutofit fontScale="77500" lnSpcReduction="20000"/>
          </a:bodyPr>
          <a:lstStyle/>
          <a:p>
            <a:endParaRPr dirty="0"/>
          </a:p>
          <a:p>
            <a:pPr>
              <a:spcAft>
                <a:spcPts val="400"/>
              </a:spcAft>
              <a:defRPr sz="1600">
                <a:solidFill>
                  <a:srgbClr val="404040"/>
                </a:solidFill>
              </a:defRPr>
            </a:pPr>
            <a:r>
              <a:rPr dirty="0"/>
              <a:t>Developed a strategic workforce plan focusing on skill gaps identified in the 2023 annual competency review.</a:t>
            </a:r>
          </a:p>
          <a:p>
            <a:pPr>
              <a:spcAft>
                <a:spcPts val="400"/>
              </a:spcAft>
              <a:defRPr sz="1600">
                <a:solidFill>
                  <a:srgbClr val="404040"/>
                </a:solidFill>
              </a:defRPr>
            </a:pPr>
            <a:r>
              <a:rPr dirty="0"/>
              <a:t>Implemented a new leadership development program in January 2024, targeting potential future leaders within the company.</a:t>
            </a:r>
          </a:p>
          <a:p>
            <a:pPr>
              <a:spcAft>
                <a:spcPts val="400"/>
              </a:spcAft>
              <a:defRPr sz="1600">
                <a:solidFill>
                  <a:srgbClr val="FF8C00"/>
                </a:solidFill>
              </a:defRPr>
            </a:pPr>
            <a:r>
              <a:rPr dirty="0"/>
              <a:t>Analyzed the projected impact of technological advancements on future role requirements, with a focus on AI integration.</a:t>
            </a:r>
          </a:p>
          <a:p>
            <a:pPr>
              <a:spcAft>
                <a:spcPts val="400"/>
              </a:spcAft>
              <a:defRPr sz="1600">
                <a:solidFill>
                  <a:srgbClr val="404040"/>
                </a:solidFill>
              </a:defRPr>
            </a:pPr>
            <a:r>
              <a:rPr dirty="0"/>
              <a:t>Explored potential partnerships with vocational training centers commenced in Q1 2024 to prepare the workforce for future demands.</a:t>
            </a:r>
          </a:p>
          <a:p>
            <a:pPr>
              <a:spcAft>
                <a:spcPts val="400"/>
              </a:spcAft>
              <a:defRPr sz="1600">
                <a:solidFill>
                  <a:srgbClr val="404040"/>
                </a:solidFill>
              </a:defRPr>
            </a:pPr>
            <a:r>
              <a:rPr dirty="0"/>
              <a:t>Reviewed the pilot program for hybrid work models introduced in early 2024, assessing potential long-term adoption.</a:t>
            </a:r>
          </a:p>
          <a:p>
            <a:pPr>
              <a:spcAft>
                <a:spcPts val="400"/>
              </a:spcAft>
              <a:defRPr sz="1600">
                <a:solidFill>
                  <a:srgbClr val="FF8C00"/>
                </a:solidFill>
              </a:defRPr>
            </a:pPr>
            <a:r>
              <a:rPr dirty="0"/>
              <a:t>Investigated demographic shifts in the workforce with HR insights from the latest census data to inform future planning.</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228B22"/>
                </a:solidFill>
              </a:defRPr>
            </a:pPr>
            <a:r>
              <a:t>Conclusion</a:t>
            </a:r>
          </a:p>
        </p:txBody>
      </p:sp>
      <p:sp>
        <p:nvSpPr>
          <p:cNvPr id="3" name="Content Placeholder 2"/>
          <p:cNvSpPr>
            <a:spLocks noGrp="1"/>
          </p:cNvSpPr>
          <p:nvPr>
            <p:ph idx="1"/>
          </p:nvPr>
        </p:nvSpPr>
        <p:spPr>
          <a:xfrm>
            <a:off x="457200" y="1828800"/>
            <a:ext cx="4114800" cy="3657600"/>
          </a:xfrm>
        </p:spPr>
        <p:txBody>
          <a:bodyPr/>
          <a:lstStyle/>
          <a:p>
            <a:endParaRPr/>
          </a:p>
          <a:p>
            <a:pPr>
              <a:spcAft>
                <a:spcPts val="800"/>
              </a:spcAft>
              <a:defRPr sz="1800" b="1">
                <a:solidFill>
                  <a:srgbClr val="FF8C00"/>
                </a:solidFill>
              </a:defRPr>
            </a:pPr>
            <a:r>
              <a:t>The insights presented underscore the necessity for targeted retention strategies and enhanced engagement initiatives. Moving forward, aligning our workforce planning with these findings will be crucial to sustaining growth and maintaining service excellence.</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646</Words>
  <Application>Microsoft Macintosh PowerPoint</Application>
  <PresentationFormat>On-screen Show (4:3)</PresentationFormat>
  <Paragraphs>47</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Q2 2024 Workforce Analysis Overview</vt:lpstr>
      <vt:lpstr>Introduction</vt:lpstr>
      <vt:lpstr>Employee Engagement Metrics Evaluation</vt:lpstr>
      <vt:lpstr>Impact of Remote Work Policies</vt:lpstr>
      <vt:lpstr>Q2 Employee Turnover Insights</vt:lpstr>
      <vt:lpstr>Talent Acquisition and Retention Strategies</vt:lpstr>
      <vt:lpstr>Future Workforce Planning Initiatives</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Amirhossein Abaskohi</cp:lastModifiedBy>
  <cp:revision>2</cp:revision>
  <dcterms:created xsi:type="dcterms:W3CDTF">2013-01-27T09:14:16Z</dcterms:created>
  <dcterms:modified xsi:type="dcterms:W3CDTF">2025-08-19T19:43:38Z</dcterms:modified>
  <cp:category/>
</cp:coreProperties>
</file>