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58"/>
  </p:normalViewPr>
  <p:slideViewPr>
    <p:cSldViewPr snapToGrid="0" snapToObjects="1">
      <p:cViewPr varScale="1">
        <p:scale>
          <a:sx n="120" d="100"/>
          <a:sy n="120" d="100"/>
        </p:scale>
        <p:origin x="1944" y="1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BCAD085-E8A6-8845-BD4E-CB4CCA059FC4}" type="datetimeFigureOut">
              <a:rPr lang="en-US" smtClean="0"/>
              <a:t>8/19/25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8/19/25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8/19/25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8/19/25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8/19/25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BCAD085-E8A6-8845-BD4E-CB4CCA059FC4}" type="datetimeFigureOut">
              <a:rPr lang="en-US" smtClean="0"/>
              <a:t>8/19/25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BCAD085-E8A6-8845-BD4E-CB4CCA059FC4}" type="datetimeFigureOut">
              <a:rPr lang="en-US" smtClean="0"/>
              <a:t>8/19/25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BCAD085-E8A6-8845-BD4E-CB4CCA059FC4}" type="datetimeFigureOut">
              <a:rPr lang="en-US" smtClean="0"/>
              <a:t>8/19/25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8/19/25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8/19/25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8/19/25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8/19/25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defRPr sz="4400" b="1">
                <a:solidFill>
                  <a:srgbClr val="0070C0"/>
                </a:solidFill>
              </a:defRPr>
            </a:pPr>
            <a:r>
              <a:t>Q2 Compliance Performance Overview</a:t>
            </a:r>
          </a:p>
        </p:txBody>
      </p:sp>
      <p:sp>
        <p:nvSpPr>
          <p:cNvPr id="3" name="Subtitle 2"/>
          <p:cNvSpPr>
            <a:spLocks noGrp="1"/>
          </p:cNvSpPr>
          <p:nvPr>
            <p:ph type="subTitle" idx="1"/>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0070C0"/>
                </a:solidFill>
              </a:defRPr>
            </a:pPr>
            <a:r>
              <a:t>Introduction</a:t>
            </a:r>
          </a:p>
        </p:txBody>
      </p:sp>
      <p:sp>
        <p:nvSpPr>
          <p:cNvPr id="3" name="Content Placeholder 2"/>
          <p:cNvSpPr>
            <a:spLocks noGrp="1"/>
          </p:cNvSpPr>
          <p:nvPr>
            <p:ph idx="1"/>
          </p:nvPr>
        </p:nvSpPr>
        <p:spPr/>
        <p:txBody>
          <a:bodyPr/>
          <a:lstStyle/>
          <a:p>
            <a:endParaRPr/>
          </a:p>
          <a:p>
            <a:pPr>
              <a:spcAft>
                <a:spcPts val="800"/>
              </a:spcAft>
              <a:defRPr sz="1800">
                <a:solidFill>
                  <a:srgbClr val="404040"/>
                </a:solidFill>
              </a:defRPr>
            </a:pPr>
            <a:r>
              <a:t>This presentation provides an overview of Elexion Automotive's compliance initiatives during Q2 2024, focusing on audit frequency and related strategic imperatives. It aims to inform stakeholders about our alignment with cross-border regulatory standards.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0070C0"/>
                </a:solidFill>
              </a:defRPr>
            </a:pPr>
            <a:r>
              <a:t>Sustainability and Compliance Strategies</a:t>
            </a:r>
          </a:p>
        </p:txBody>
      </p:sp>
      <p:sp>
        <p:nvSpPr>
          <p:cNvPr id="3" name="Content Placeholder 2"/>
          <p:cNvSpPr>
            <a:spLocks noGrp="1"/>
          </p:cNvSpPr>
          <p:nvPr>
            <p:ph idx="1"/>
          </p:nvPr>
        </p:nvSpPr>
        <p:spPr/>
        <p:txBody>
          <a:bodyPr/>
          <a:lstStyle/>
          <a:p>
            <a:endParaRPr/>
          </a:p>
          <a:p>
            <a:pPr>
              <a:spcAft>
                <a:spcPts val="600"/>
              </a:spcAft>
              <a:defRPr sz="1800">
                <a:solidFill>
                  <a:srgbClr val="404040"/>
                </a:solidFill>
              </a:defRPr>
            </a:pPr>
            <a:r>
              <a:t>Elexion Automotive has implemented a comprehensive sustainability framework, focusing on lifecycle emissions reduction and renewable materials sourcing.</a:t>
            </a:r>
          </a:p>
          <a:p>
            <a:pPr>
              <a:spcAft>
                <a:spcPts val="600"/>
              </a:spcAft>
              <a:defRPr sz="1800">
                <a:solidFill>
                  <a:srgbClr val="404040"/>
                </a:solidFill>
              </a:defRPr>
            </a:pPr>
            <a:r>
              <a:t>The company has achieved a 15% reduction in CO2 emissions from manufacturing processes since 2022, aligning with industry best practices.</a:t>
            </a:r>
          </a:p>
          <a:p>
            <a:pPr>
              <a:spcAft>
                <a:spcPts val="600"/>
              </a:spcAft>
              <a:defRPr sz="1800">
                <a:solidFill>
                  <a:srgbClr val="FFC000"/>
                </a:solidFill>
              </a:defRPr>
            </a:pPr>
            <a:r>
              <a:t>Initiatives include deploying AI-driven systems for efficient energy management across production facilities.</a:t>
            </a:r>
          </a:p>
          <a:p>
            <a:pPr>
              <a:spcAft>
                <a:spcPts val="600"/>
              </a:spcAft>
              <a:defRPr sz="1800">
                <a:solidFill>
                  <a:srgbClr val="404040"/>
                </a:solidFill>
              </a:defRPr>
            </a:pPr>
            <a:r>
              <a:t>Partnerships with local governments have facilitated electric vehicle infrastructure development in key urban areas.</a:t>
            </a:r>
          </a:p>
          <a:p>
            <a:pPr>
              <a:spcAft>
                <a:spcPts val="600"/>
              </a:spcAft>
              <a:defRPr sz="1800">
                <a:solidFill>
                  <a:srgbClr val="404040"/>
                </a:solidFill>
              </a:defRPr>
            </a:pPr>
            <a:r>
              <a:t>The sustainability team is developing a circular economy model to enhance resource efficiency and recycling efforts.</a:t>
            </a:r>
          </a:p>
          <a:p>
            <a:pPr>
              <a:spcAft>
                <a:spcPts val="600"/>
              </a:spcAft>
              <a:defRPr sz="1800">
                <a:solidFill>
                  <a:srgbClr val="FFC000"/>
                </a:solidFill>
              </a:defRPr>
            </a:pPr>
            <a:r>
              <a:t>Recent collaborations with suppliers have led to a 20% increase in the use of recycled materials in vehicle production.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0070C0"/>
                </a:solidFill>
              </a:defRPr>
            </a:pPr>
            <a:r>
              <a:t>Cross-Border Regulatory Challenges</a:t>
            </a:r>
          </a:p>
        </p:txBody>
      </p:sp>
      <p:sp>
        <p:nvSpPr>
          <p:cNvPr id="3" name="Content Placeholder 2"/>
          <p:cNvSpPr>
            <a:spLocks noGrp="1"/>
          </p:cNvSpPr>
          <p:nvPr>
            <p:ph idx="1"/>
          </p:nvPr>
        </p:nvSpPr>
        <p:spPr>
          <a:xfrm>
            <a:off x="457200" y="1818167"/>
            <a:ext cx="4114800" cy="3657600"/>
          </a:xfrm>
        </p:spPr>
        <p:txBody>
          <a:bodyPr>
            <a:normAutofit fontScale="77500" lnSpcReduction="20000"/>
          </a:bodyPr>
          <a:lstStyle/>
          <a:p>
            <a:endParaRPr dirty="0"/>
          </a:p>
          <a:p>
            <a:pPr>
              <a:spcAft>
                <a:spcPts val="400"/>
              </a:spcAft>
              <a:defRPr sz="1600">
                <a:solidFill>
                  <a:srgbClr val="404040"/>
                </a:solidFill>
              </a:defRPr>
            </a:pPr>
            <a:r>
              <a:rPr dirty="0" err="1"/>
              <a:t>Elexion</a:t>
            </a:r>
            <a:r>
              <a:rPr dirty="0"/>
              <a:t> faces diverse regulatory landscapes across North American markets, requiring adaptable compliance frameworks.</a:t>
            </a:r>
          </a:p>
          <a:p>
            <a:pPr>
              <a:spcAft>
                <a:spcPts val="400"/>
              </a:spcAft>
              <a:defRPr sz="1600">
                <a:solidFill>
                  <a:srgbClr val="404040"/>
                </a:solidFill>
              </a:defRPr>
            </a:pPr>
            <a:r>
              <a:rPr dirty="0"/>
              <a:t>Recent changes in import/export tariffs have increased complexity in supply chain logistics.</a:t>
            </a:r>
          </a:p>
          <a:p>
            <a:pPr>
              <a:spcAft>
                <a:spcPts val="400"/>
              </a:spcAft>
              <a:defRPr sz="1600">
                <a:solidFill>
                  <a:srgbClr val="FFC000"/>
                </a:solidFill>
              </a:defRPr>
            </a:pPr>
            <a:r>
              <a:rPr dirty="0"/>
              <a:t>The company has established a cross-functional task force to streamline regulatory compliance processes globally.</a:t>
            </a:r>
          </a:p>
          <a:p>
            <a:pPr>
              <a:spcAft>
                <a:spcPts val="400"/>
              </a:spcAft>
              <a:defRPr sz="1600">
                <a:solidFill>
                  <a:srgbClr val="404040"/>
                </a:solidFill>
              </a:defRPr>
            </a:pPr>
            <a:r>
              <a:rPr dirty="0"/>
              <a:t>Differences in vehicle safety standards necessitate ongoing collaboration with international regulatory bodies.</a:t>
            </a:r>
          </a:p>
          <a:p>
            <a:pPr>
              <a:spcAft>
                <a:spcPts val="400"/>
              </a:spcAft>
              <a:defRPr sz="1600">
                <a:solidFill>
                  <a:srgbClr val="404040"/>
                </a:solidFill>
              </a:defRPr>
            </a:pPr>
            <a:r>
              <a:rPr dirty="0"/>
              <a:t>Mitigating potential delays in cross-border operations involves advanced predictive analytics for regulatory trend analysis.</a:t>
            </a:r>
          </a:p>
          <a:p>
            <a:pPr>
              <a:spcAft>
                <a:spcPts val="400"/>
              </a:spcAft>
              <a:defRPr sz="1600">
                <a:solidFill>
                  <a:srgbClr val="FFC000"/>
                </a:solidFill>
              </a:defRPr>
            </a:pPr>
            <a:r>
              <a:rPr dirty="0" err="1"/>
              <a:t>Elexion's</a:t>
            </a:r>
            <a:r>
              <a:rPr dirty="0"/>
              <a:t> legal team is enhancing its compliance knowledge base to address region-specific regulatory updates.</a:t>
            </a:r>
          </a:p>
        </p:txBody>
      </p:sp>
      <p:pic>
        <p:nvPicPr>
          <p:cNvPr id="4" name="Picture 3" descr="image.jpg"/>
          <p:cNvPicPr>
            <a:picLocks noChangeAspect="1"/>
          </p:cNvPicPr>
          <p:nvPr/>
        </p:nvPicPr>
        <p:blipFill>
          <a:blip r:embed="rId2"/>
          <a:stretch>
            <a:fillRect/>
          </a:stretch>
        </p:blipFill>
        <p:spPr>
          <a:xfrm>
            <a:off x="5029200" y="1828800"/>
            <a:ext cx="3200400" cy="32004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0070C0"/>
                </a:solidFill>
              </a:defRPr>
            </a:pPr>
            <a:r>
              <a:t>Q2 2024 Audit Insights</a:t>
            </a:r>
          </a:p>
        </p:txBody>
      </p:sp>
      <p:sp>
        <p:nvSpPr>
          <p:cNvPr id="3" name="Content Placeholder 2"/>
          <p:cNvSpPr>
            <a:spLocks noGrp="1"/>
          </p:cNvSpPr>
          <p:nvPr>
            <p:ph idx="1"/>
          </p:nvPr>
        </p:nvSpPr>
        <p:spPr>
          <a:xfrm>
            <a:off x="457200" y="1818167"/>
            <a:ext cx="4114800" cy="3657600"/>
          </a:xfrm>
        </p:spPr>
        <p:txBody>
          <a:bodyPr>
            <a:normAutofit fontScale="85000" lnSpcReduction="20000"/>
          </a:bodyPr>
          <a:lstStyle/>
          <a:p>
            <a:endParaRPr dirty="0"/>
          </a:p>
          <a:p>
            <a:pPr>
              <a:spcAft>
                <a:spcPts val="400"/>
              </a:spcAft>
              <a:defRPr sz="1600">
                <a:solidFill>
                  <a:srgbClr val="404040"/>
                </a:solidFill>
              </a:defRPr>
            </a:pPr>
            <a:r>
              <a:rPr dirty="0"/>
              <a:t>Audit teams focused on reviewing procurement processes and supplier compliance with sustainability criteria.</a:t>
            </a:r>
          </a:p>
          <a:p>
            <a:pPr>
              <a:spcAft>
                <a:spcPts val="400"/>
              </a:spcAft>
              <a:defRPr sz="1600">
                <a:solidFill>
                  <a:srgbClr val="404040"/>
                </a:solidFill>
              </a:defRPr>
            </a:pPr>
            <a:r>
              <a:rPr dirty="0"/>
              <a:t>Enhanced data analytics were used to evaluate the effectiveness of internal control mechanisms.</a:t>
            </a:r>
          </a:p>
          <a:p>
            <a:pPr>
              <a:spcAft>
                <a:spcPts val="400"/>
              </a:spcAft>
              <a:defRPr sz="1600">
                <a:solidFill>
                  <a:srgbClr val="FFC000"/>
                </a:solidFill>
              </a:defRPr>
            </a:pPr>
            <a:r>
              <a:rPr dirty="0"/>
              <a:t>Auditors assessed the alignment of operational practices with environmental impact reduction goals.</a:t>
            </a:r>
          </a:p>
          <a:p>
            <a:pPr>
              <a:spcAft>
                <a:spcPts val="400"/>
              </a:spcAft>
              <a:defRPr sz="1600">
                <a:solidFill>
                  <a:srgbClr val="404040"/>
                </a:solidFill>
              </a:defRPr>
            </a:pPr>
            <a:r>
              <a:rPr dirty="0"/>
              <a:t>Training programs were introduced to improve employee awareness of compliance standards.</a:t>
            </a:r>
          </a:p>
          <a:p>
            <a:pPr>
              <a:spcAft>
                <a:spcPts val="400"/>
              </a:spcAft>
              <a:defRPr sz="1600">
                <a:solidFill>
                  <a:srgbClr val="404040"/>
                </a:solidFill>
              </a:defRPr>
            </a:pPr>
            <a:r>
              <a:rPr dirty="0"/>
              <a:t>Feedback loops were established to incorporate audit findings into future strategic planning.</a:t>
            </a:r>
          </a:p>
          <a:p>
            <a:pPr>
              <a:spcAft>
                <a:spcPts val="400"/>
              </a:spcAft>
              <a:defRPr sz="1600">
                <a:solidFill>
                  <a:srgbClr val="FFC000"/>
                </a:solidFill>
              </a:defRPr>
            </a:pPr>
            <a:r>
              <a:rPr dirty="0"/>
              <a:t>Collaboration between departments was crucial to address identified inefficiencies in compliance procedures.</a:t>
            </a:r>
          </a:p>
        </p:txBody>
      </p:sp>
      <p:pic>
        <p:nvPicPr>
          <p:cNvPr id="4" name="Picture 3" descr="image.jpg"/>
          <p:cNvPicPr>
            <a:picLocks noChangeAspect="1"/>
          </p:cNvPicPr>
          <p:nvPr/>
        </p:nvPicPr>
        <p:blipFill>
          <a:blip r:embed="rId2"/>
          <a:stretch>
            <a:fillRect/>
          </a:stretch>
        </p:blipFill>
        <p:spPr>
          <a:xfrm>
            <a:off x="5029200" y="1828800"/>
            <a:ext cx="3200400" cy="32004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0070C0"/>
                </a:solidFill>
              </a:defRPr>
            </a:pPr>
            <a:r>
              <a:t>Enhancing User-Centric Compliance Measures</a:t>
            </a:r>
          </a:p>
        </p:txBody>
      </p:sp>
      <p:sp>
        <p:nvSpPr>
          <p:cNvPr id="3" name="Content Placeholder 2"/>
          <p:cNvSpPr>
            <a:spLocks noGrp="1"/>
          </p:cNvSpPr>
          <p:nvPr>
            <p:ph idx="1"/>
          </p:nvPr>
        </p:nvSpPr>
        <p:spPr/>
        <p:txBody>
          <a:bodyPr/>
          <a:lstStyle/>
          <a:p>
            <a:endParaRPr/>
          </a:p>
          <a:p>
            <a:pPr>
              <a:spcAft>
                <a:spcPts val="600"/>
              </a:spcAft>
              <a:defRPr sz="1800">
                <a:solidFill>
                  <a:srgbClr val="404040"/>
                </a:solidFill>
              </a:defRPr>
            </a:pPr>
            <a:r>
              <a:t>User feedback mechanisms have been integrated into compliance systems to enhance transparency and accountability.</a:t>
            </a:r>
          </a:p>
          <a:p>
            <a:pPr>
              <a:spcAft>
                <a:spcPts val="600"/>
              </a:spcAft>
              <a:defRPr sz="1800">
                <a:solidFill>
                  <a:srgbClr val="404040"/>
                </a:solidFill>
              </a:defRPr>
            </a:pPr>
            <a:r>
              <a:t>Elexion is leveraging blockchain technology to secure and streamline compliance data management.</a:t>
            </a:r>
          </a:p>
          <a:p>
            <a:pPr>
              <a:spcAft>
                <a:spcPts val="600"/>
              </a:spcAft>
              <a:defRPr sz="1800">
                <a:solidFill>
                  <a:srgbClr val="FFC000"/>
                </a:solidFill>
              </a:defRPr>
            </a:pPr>
            <a:r>
              <a:t>A recent survey indicated 85% user satisfaction with the new compliance reporting interface.</a:t>
            </a:r>
          </a:p>
          <a:p>
            <a:pPr>
              <a:spcAft>
                <a:spcPts val="600"/>
              </a:spcAft>
              <a:defRPr sz="1800">
                <a:solidFill>
                  <a:srgbClr val="404040"/>
                </a:solidFill>
              </a:defRPr>
            </a:pPr>
            <a:r>
              <a:t>Real-time alerts for compliance deviations have been implemented to ensure rapid response.</a:t>
            </a:r>
          </a:p>
          <a:p>
            <a:pPr>
              <a:spcAft>
                <a:spcPts val="600"/>
              </a:spcAft>
              <a:defRPr sz="1800">
                <a:solidFill>
                  <a:srgbClr val="404040"/>
                </a:solidFill>
              </a:defRPr>
            </a:pPr>
            <a:r>
              <a:t>Training sessions for staff on user-centric design principles are scheduled quarterly.</a:t>
            </a:r>
          </a:p>
          <a:p>
            <a:pPr>
              <a:spcAft>
                <a:spcPts val="600"/>
              </a:spcAft>
              <a:defRPr sz="1800">
                <a:solidFill>
                  <a:srgbClr val="FFC000"/>
                </a:solidFill>
              </a:defRPr>
            </a:pPr>
            <a:r>
              <a:t>The compliance department is piloting a new app for simplified regulatory documentation submission.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0070C0"/>
                </a:solidFill>
              </a:defRPr>
            </a:pPr>
            <a:r>
              <a:t>Future Compliance Roadmap</a:t>
            </a:r>
          </a:p>
        </p:txBody>
      </p:sp>
      <p:sp>
        <p:nvSpPr>
          <p:cNvPr id="3" name="Content Placeholder 2"/>
          <p:cNvSpPr>
            <a:spLocks noGrp="1"/>
          </p:cNvSpPr>
          <p:nvPr>
            <p:ph idx="1"/>
          </p:nvPr>
        </p:nvSpPr>
        <p:spPr/>
        <p:txBody>
          <a:bodyPr/>
          <a:lstStyle/>
          <a:p>
            <a:endParaRPr/>
          </a:p>
          <a:p>
            <a:pPr>
              <a:spcAft>
                <a:spcPts val="600"/>
              </a:spcAft>
              <a:defRPr sz="1800">
                <a:solidFill>
                  <a:srgbClr val="404040"/>
                </a:solidFill>
              </a:defRPr>
            </a:pPr>
            <a:r>
              <a:t>Plans to integrate AI technology into compliance monitoring systems are underway for 2025.</a:t>
            </a:r>
          </a:p>
          <a:p>
            <a:pPr>
              <a:spcAft>
                <a:spcPts val="600"/>
              </a:spcAft>
              <a:defRPr sz="1800">
                <a:solidFill>
                  <a:srgbClr val="404040"/>
                </a:solidFill>
              </a:defRPr>
            </a:pPr>
            <a:r>
              <a:t>A strategic focus on expanding compliance training programs across all North American facilities.</a:t>
            </a:r>
          </a:p>
          <a:p>
            <a:pPr>
              <a:spcAft>
                <a:spcPts val="600"/>
              </a:spcAft>
              <a:defRPr sz="1800">
                <a:solidFill>
                  <a:srgbClr val="FFC000"/>
                </a:solidFill>
              </a:defRPr>
            </a:pPr>
            <a:r>
              <a:t>Elexion aims to automate 60% of compliance reporting processes by the end of 2024.</a:t>
            </a:r>
          </a:p>
          <a:p>
            <a:pPr>
              <a:spcAft>
                <a:spcPts val="600"/>
              </a:spcAft>
              <a:defRPr sz="1800">
                <a:solidFill>
                  <a:srgbClr val="404040"/>
                </a:solidFill>
              </a:defRPr>
            </a:pPr>
            <a:r>
              <a:t>Future partnerships with leading compliance software providers are being evaluated.</a:t>
            </a:r>
          </a:p>
          <a:p>
            <a:pPr>
              <a:spcAft>
                <a:spcPts val="600"/>
              </a:spcAft>
              <a:defRPr sz="1800">
                <a:solidFill>
                  <a:srgbClr val="404040"/>
                </a:solidFill>
              </a:defRPr>
            </a:pPr>
            <a:r>
              <a:t>Long-term goals include achieving zero non-compliance incidents by 2026.</a:t>
            </a:r>
          </a:p>
          <a:p>
            <a:pPr>
              <a:spcAft>
                <a:spcPts val="600"/>
              </a:spcAft>
              <a:defRPr sz="1800">
                <a:solidFill>
                  <a:srgbClr val="FFC000"/>
                </a:solidFill>
              </a:defRPr>
            </a:pPr>
            <a:r>
              <a:t>The roadmap outlines initiatives for continuous improvement in cross-border compliance strategies.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0070C0"/>
                </a:solidFill>
              </a:defRPr>
            </a:pPr>
            <a:r>
              <a:t>Conclusion</a:t>
            </a:r>
          </a:p>
        </p:txBody>
      </p:sp>
      <p:sp>
        <p:nvSpPr>
          <p:cNvPr id="3" name="Content Placeholder 2"/>
          <p:cNvSpPr>
            <a:spLocks noGrp="1"/>
          </p:cNvSpPr>
          <p:nvPr>
            <p:ph idx="1"/>
          </p:nvPr>
        </p:nvSpPr>
        <p:spPr>
          <a:xfrm>
            <a:off x="457200" y="1828800"/>
            <a:ext cx="4114800" cy="3657600"/>
          </a:xfrm>
        </p:spPr>
        <p:txBody>
          <a:bodyPr/>
          <a:lstStyle/>
          <a:p>
            <a:endParaRPr/>
          </a:p>
          <a:p>
            <a:pPr>
              <a:spcAft>
                <a:spcPts val="800"/>
              </a:spcAft>
              <a:defRPr sz="1800" b="1">
                <a:solidFill>
                  <a:srgbClr val="FFC000"/>
                </a:solidFill>
              </a:defRPr>
            </a:pPr>
            <a:r>
              <a:t>Our compliance efforts in Q2 2024 underscore our commitment to regulatory excellence and sustainable growth. Moving forward, we will focus on strengthening cross-border compliance and refining our audit processes.</a:t>
            </a:r>
          </a:p>
        </p:txBody>
      </p:sp>
      <p:pic>
        <p:nvPicPr>
          <p:cNvPr id="4" name="Picture 3" descr="image.jpg"/>
          <p:cNvPicPr>
            <a:picLocks noChangeAspect="1"/>
          </p:cNvPicPr>
          <p:nvPr/>
        </p:nvPicPr>
        <p:blipFill>
          <a:blip r:embed="rId2"/>
          <a:stretch>
            <a:fillRect/>
          </a:stretch>
        </p:blipFill>
        <p:spPr>
          <a:xfrm>
            <a:off x="5029200" y="1828800"/>
            <a:ext cx="3200400" cy="320040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526</Words>
  <Application>Microsoft Macintosh PowerPoint</Application>
  <PresentationFormat>On-screen Show (4:3)</PresentationFormat>
  <Paragraphs>47</Paragraphs>
  <Slides>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Calibri</vt:lpstr>
      <vt:lpstr>Office Theme</vt:lpstr>
      <vt:lpstr>Q2 Compliance Performance Overview</vt:lpstr>
      <vt:lpstr>Introduction</vt:lpstr>
      <vt:lpstr>Sustainability and Compliance Strategies</vt:lpstr>
      <vt:lpstr>Cross-Border Regulatory Challenges</vt:lpstr>
      <vt:lpstr>Q2 2024 Audit Insights</vt:lpstr>
      <vt:lpstr>Enhancing User-Centric Compliance Measures</vt:lpstr>
      <vt:lpstr>Future Compliance Roadmap</vt:lpstr>
      <vt:lpstr>Conclusion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Amirhossein Abaskohi</cp:lastModifiedBy>
  <cp:revision>3</cp:revision>
  <dcterms:created xsi:type="dcterms:W3CDTF">2013-01-27T09:14:16Z</dcterms:created>
  <dcterms:modified xsi:type="dcterms:W3CDTF">2025-08-19T18:44:35Z</dcterms:modified>
  <cp:category/>
</cp:coreProperties>
</file>