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Roboto Mono Medium"/>
      <p:regular r:id="rId11"/>
      <p:bold r:id="rId12"/>
      <p:italic r:id="rId13"/>
      <p:boldItalic r:id="rId14"/>
    </p:embeddedFont>
    <p:embeddedFont>
      <p:font typeface="Roboto Mono SemiBold"/>
      <p:regular r:id="rId15"/>
      <p:bold r:id="rId16"/>
      <p:italic r:id="rId17"/>
      <p:boldItalic r:id="rId18"/>
    </p:embeddedFont>
    <p:embeddedFont>
      <p:font typeface="Helvetica Neue"/>
      <p:regular r:id="rId19"/>
      <p:bold r:id="rId20"/>
      <p:italic r:id="rId21"/>
      <p:boldItalic r:id="rId22"/>
    </p:embeddedFont>
    <p:embeddedFont>
      <p:font typeface="Roboto Mono"/>
      <p:regular r:id="rId23"/>
      <p:bold r:id="rId24"/>
      <p:italic r:id="rId25"/>
      <p:boldItalic r:id="rId2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HelveticaNeue-bold.fntdata"/><Relationship Id="rId22" Type="http://schemas.openxmlformats.org/officeDocument/2006/relationships/font" Target="fonts/HelveticaNeue-boldItalic.fntdata"/><Relationship Id="rId21" Type="http://schemas.openxmlformats.org/officeDocument/2006/relationships/font" Target="fonts/HelveticaNeue-italic.fntdata"/><Relationship Id="rId24" Type="http://schemas.openxmlformats.org/officeDocument/2006/relationships/font" Target="fonts/RobotoMono-bold.fntdata"/><Relationship Id="rId23" Type="http://schemas.openxmlformats.org/officeDocument/2006/relationships/font" Target="fonts/RobotoMono-regular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Mono-boldItalic.fntdata"/><Relationship Id="rId25" Type="http://schemas.openxmlformats.org/officeDocument/2006/relationships/font" Target="fonts/RobotoMono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font" Target="fonts/RobotoMonoMedium-regular.fntdata"/><Relationship Id="rId10" Type="http://schemas.openxmlformats.org/officeDocument/2006/relationships/slide" Target="slides/slide5.xml"/><Relationship Id="rId13" Type="http://schemas.openxmlformats.org/officeDocument/2006/relationships/font" Target="fonts/RobotoMonoMedium-italic.fntdata"/><Relationship Id="rId12" Type="http://schemas.openxmlformats.org/officeDocument/2006/relationships/font" Target="fonts/RobotoMonoMedium-bold.fntdata"/><Relationship Id="rId15" Type="http://schemas.openxmlformats.org/officeDocument/2006/relationships/font" Target="fonts/RobotoMonoSemiBold-regular.fntdata"/><Relationship Id="rId14" Type="http://schemas.openxmlformats.org/officeDocument/2006/relationships/font" Target="fonts/RobotoMonoMedium-boldItalic.fntdata"/><Relationship Id="rId17" Type="http://schemas.openxmlformats.org/officeDocument/2006/relationships/font" Target="fonts/RobotoMonoSemiBold-italic.fntdata"/><Relationship Id="rId16" Type="http://schemas.openxmlformats.org/officeDocument/2006/relationships/font" Target="fonts/RobotoMonoSemiBold-bold.fntdata"/><Relationship Id="rId19" Type="http://schemas.openxmlformats.org/officeDocument/2006/relationships/font" Target="fonts/HelveticaNeue-regular.fntdata"/><Relationship Id="rId18" Type="http://schemas.openxmlformats.org/officeDocument/2006/relationships/font" Target="fonts/RobotoMonoSemiBold-boldItalic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ceb6a9e0f7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ceb6a9e0f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257f4826eac_0_7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257f4826eac_0_7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ceca4b7adf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2ceca4b7adf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30903ecefb9_0_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30903ecefb9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10.png"/><Relationship Id="rId6" Type="http://schemas.openxmlformats.org/officeDocument/2006/relationships/image" Target="../media/image2.png"/><Relationship Id="rId7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png"/><Relationship Id="rId4" Type="http://schemas.openxmlformats.org/officeDocument/2006/relationships/image" Target="../media/image4.png"/><Relationship Id="rId5" Type="http://schemas.openxmlformats.org/officeDocument/2006/relationships/image" Target="../media/image15.png"/><Relationship Id="rId6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1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9.png"/><Relationship Id="rId5" Type="http://schemas.openxmlformats.org/officeDocument/2006/relationships/image" Target="../media/image17.png"/><Relationship Id="rId6" Type="http://schemas.openxmlformats.org/officeDocument/2006/relationships/image" Target="../media/image22.png"/><Relationship Id="rId7" Type="http://schemas.openxmlformats.org/officeDocument/2006/relationships/image" Target="../media/image21.png"/><Relationship Id="rId8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1349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GB" sz="3600">
                <a:latin typeface="Helvetica Neue"/>
                <a:ea typeface="Helvetica Neue"/>
                <a:cs typeface="Helvetica Neue"/>
                <a:sym typeface="Helvetica Neue"/>
              </a:rPr>
              <a:t>Representing Positional Information</a:t>
            </a:r>
            <a:r>
              <a:rPr lang="en-GB" sz="3600"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en-GB" sz="3000">
                <a:latin typeface="Helvetica Neue"/>
                <a:ea typeface="Helvetica Neue"/>
                <a:cs typeface="Helvetica Neue"/>
                <a:sym typeface="Helvetica Neue"/>
              </a:rPr>
              <a:t>in</a:t>
            </a:r>
            <a:endParaRPr sz="300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600">
                <a:latin typeface="Helvetica Neue"/>
                <a:ea typeface="Helvetica Neue"/>
                <a:cs typeface="Helvetica Neue"/>
                <a:sym typeface="Helvetica Neue"/>
              </a:rPr>
              <a:t>Generative World Models </a:t>
            </a:r>
            <a:r>
              <a:rPr lang="en-GB" sz="3000">
                <a:latin typeface="Helvetica Neue"/>
                <a:ea typeface="Helvetica Neue"/>
                <a:cs typeface="Helvetica Neue"/>
                <a:sym typeface="Helvetica Neue"/>
              </a:rPr>
              <a:t>for</a:t>
            </a:r>
            <a:r>
              <a:rPr b="1" lang="en-GB" sz="3600">
                <a:latin typeface="Helvetica Neue"/>
                <a:ea typeface="Helvetica Neue"/>
                <a:cs typeface="Helvetica Neue"/>
                <a:sym typeface="Helvetica Neue"/>
              </a:rPr>
              <a:t> Object Manipulation</a:t>
            </a:r>
            <a:endParaRPr b="1" sz="3600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7680" y="3787274"/>
            <a:ext cx="1396876" cy="1396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98350" y="4057648"/>
            <a:ext cx="1253725" cy="1253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70025" y="4057225"/>
            <a:ext cx="2079150" cy="1039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-37595" y="4109351"/>
            <a:ext cx="1577923" cy="935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018913" y="4023864"/>
            <a:ext cx="1832563" cy="1169715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3"/>
          <p:cNvSpPr txBox="1"/>
          <p:nvPr/>
        </p:nvSpPr>
        <p:spPr>
          <a:xfrm>
            <a:off x="311700" y="2185200"/>
            <a:ext cx="7878000" cy="7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 sz="18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Stefano Ferraro, Pietro Mazzaglia, Tim Verbelen, Bart Dhoedt, Sai Rajeswar </a:t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Helvetica Neue"/>
                <a:ea typeface="Helvetica Neue"/>
                <a:cs typeface="Helvetica Neue"/>
                <a:sym typeface="Helvetica Neue"/>
              </a:rPr>
              <a:t>What is a world model?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66" name="Google Shape;66;p14"/>
          <p:cNvSpPr txBox="1"/>
          <p:nvPr/>
        </p:nvSpPr>
        <p:spPr>
          <a:xfrm>
            <a:off x="263625" y="1135575"/>
            <a:ext cx="7420200" cy="7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oboto Mono Medium"/>
                <a:ea typeface="Roboto Mono Medium"/>
                <a:cs typeface="Roboto Mono Medium"/>
                <a:sym typeface="Roboto Mono Medium"/>
              </a:rPr>
              <a:t>“Latent representation with temporal consistency”</a:t>
            </a:r>
            <a:endParaRPr sz="16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1273825" y="2592725"/>
            <a:ext cx="2275200" cy="496800"/>
          </a:xfrm>
          <a:prstGeom prst="roundRect">
            <a:avLst>
              <a:gd fmla="val 7417" name="adj"/>
            </a:avLst>
          </a:prstGeom>
          <a:solidFill>
            <a:srgbClr val="808284">
              <a:alpha val="10130"/>
            </a:srgbClr>
          </a:solidFill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8" name="Google Shape;68;p14"/>
          <p:cNvGrpSpPr/>
          <p:nvPr/>
        </p:nvGrpSpPr>
        <p:grpSpPr>
          <a:xfrm>
            <a:off x="1492106" y="2018632"/>
            <a:ext cx="576072" cy="605926"/>
            <a:chOff x="2105125" y="4798125"/>
            <a:chExt cx="720000" cy="757313"/>
          </a:xfrm>
        </p:grpSpPr>
        <p:sp>
          <p:nvSpPr>
            <p:cNvPr id="69" name="Google Shape;69;p14"/>
            <p:cNvSpPr/>
            <p:nvPr/>
          </p:nvSpPr>
          <p:spPr>
            <a:xfrm flipH="1" rot="10800000">
              <a:off x="2105125" y="4798125"/>
              <a:ext cx="720000" cy="489900"/>
            </a:xfrm>
            <a:prstGeom prst="trapezoid">
              <a:avLst>
                <a:gd fmla="val 25036" name="adj"/>
              </a:avLst>
            </a:prstGeom>
            <a:solidFill>
              <a:srgbClr val="B6D7A8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0" name="Google Shape;70;p14"/>
            <p:cNvSpPr txBox="1"/>
            <p:nvPr/>
          </p:nvSpPr>
          <p:spPr>
            <a:xfrm>
              <a:off x="2172025" y="4824338"/>
              <a:ext cx="586200" cy="7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Dec</a:t>
              </a:r>
              <a:endParaRPr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</p:grpSp>
      <p:grpSp>
        <p:nvGrpSpPr>
          <p:cNvPr id="71" name="Google Shape;71;p14"/>
          <p:cNvGrpSpPr/>
          <p:nvPr/>
        </p:nvGrpSpPr>
        <p:grpSpPr>
          <a:xfrm>
            <a:off x="1342382" y="3175502"/>
            <a:ext cx="576072" cy="406735"/>
            <a:chOff x="955875" y="4791222"/>
            <a:chExt cx="720000" cy="347577"/>
          </a:xfrm>
        </p:grpSpPr>
        <p:sp>
          <p:nvSpPr>
            <p:cNvPr id="72" name="Google Shape;72;p14"/>
            <p:cNvSpPr/>
            <p:nvPr/>
          </p:nvSpPr>
          <p:spPr>
            <a:xfrm>
              <a:off x="955875" y="4791222"/>
              <a:ext cx="720000" cy="334800"/>
            </a:xfrm>
            <a:prstGeom prst="trapezoid">
              <a:avLst>
                <a:gd fmla="val 28599" name="adj"/>
              </a:avLst>
            </a:prstGeom>
            <a:solidFill>
              <a:srgbClr val="A4C2F4"/>
            </a:solidFill>
            <a:ln cap="flat" cmpd="sng" w="9525">
              <a:solidFill>
                <a:srgbClr val="3C7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3" name="Google Shape;73;p14"/>
            <p:cNvSpPr txBox="1"/>
            <p:nvPr/>
          </p:nvSpPr>
          <p:spPr>
            <a:xfrm>
              <a:off x="1022775" y="4823199"/>
              <a:ext cx="5862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Enc</a:t>
              </a:r>
              <a:endParaRPr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</p:grpSp>
      <p:grpSp>
        <p:nvGrpSpPr>
          <p:cNvPr id="74" name="Google Shape;74;p14"/>
          <p:cNvGrpSpPr/>
          <p:nvPr/>
        </p:nvGrpSpPr>
        <p:grpSpPr>
          <a:xfrm>
            <a:off x="1395902" y="2627084"/>
            <a:ext cx="469019" cy="405003"/>
            <a:chOff x="1190450" y="3915200"/>
            <a:chExt cx="586200" cy="506191"/>
          </a:xfrm>
        </p:grpSpPr>
        <p:sp>
          <p:nvSpPr>
            <p:cNvPr id="75" name="Google Shape;75;p14"/>
            <p:cNvSpPr/>
            <p:nvPr/>
          </p:nvSpPr>
          <p:spPr>
            <a:xfrm>
              <a:off x="1230500" y="3917691"/>
              <a:ext cx="506100" cy="503700"/>
            </a:xfrm>
            <a:prstGeom prst="ellipse">
              <a:avLst/>
            </a:prstGeom>
            <a:solidFill>
              <a:srgbClr val="FFE599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6" name="Google Shape;76;p14"/>
            <p:cNvSpPr txBox="1"/>
            <p:nvPr/>
          </p:nvSpPr>
          <p:spPr>
            <a:xfrm>
              <a:off x="1190450" y="3915200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s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t-1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77" name="Google Shape;77;p14"/>
          <p:cNvGrpSpPr/>
          <p:nvPr/>
        </p:nvGrpSpPr>
        <p:grpSpPr>
          <a:xfrm>
            <a:off x="926898" y="2202701"/>
            <a:ext cx="469019" cy="403010"/>
            <a:chOff x="238850" y="3134350"/>
            <a:chExt cx="586200" cy="503700"/>
          </a:xfrm>
        </p:grpSpPr>
        <p:sp>
          <p:nvSpPr>
            <p:cNvPr id="78" name="Google Shape;78;p14"/>
            <p:cNvSpPr/>
            <p:nvPr/>
          </p:nvSpPr>
          <p:spPr>
            <a:xfrm>
              <a:off x="278900" y="3134350"/>
              <a:ext cx="506100" cy="503700"/>
            </a:xfrm>
            <a:prstGeom prst="ellipse">
              <a:avLst/>
            </a:prstGeom>
            <a:solidFill>
              <a:srgbClr val="F9CB9C"/>
            </a:solidFill>
            <a:ln cap="flat" cmpd="sng" w="952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79" name="Google Shape;79;p14"/>
            <p:cNvSpPr txBox="1"/>
            <p:nvPr/>
          </p:nvSpPr>
          <p:spPr>
            <a:xfrm>
              <a:off x="238850" y="3134350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a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t-1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80" name="Google Shape;80;p14"/>
          <p:cNvCxnSpPr>
            <a:endCxn id="75" idx="2"/>
          </p:cNvCxnSpPr>
          <p:nvPr/>
        </p:nvCxnSpPr>
        <p:spPr>
          <a:xfrm>
            <a:off x="1197246" y="2830582"/>
            <a:ext cx="2307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1" name="Google Shape;81;p14"/>
          <p:cNvCxnSpPr>
            <a:stCxn id="78" idx="5"/>
            <a:endCxn id="75" idx="1"/>
          </p:cNvCxnSpPr>
          <p:nvPr/>
        </p:nvCxnSpPr>
        <p:spPr>
          <a:xfrm>
            <a:off x="1304572" y="2546692"/>
            <a:ext cx="182700" cy="1413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82" name="Google Shape;82;p14"/>
          <p:cNvCxnSpPr>
            <a:stCxn id="72" idx="0"/>
            <a:endCxn id="75" idx="4"/>
          </p:cNvCxnSpPr>
          <p:nvPr/>
        </p:nvCxnSpPr>
        <p:spPr>
          <a:xfrm rot="10800000">
            <a:off x="1630418" y="3032102"/>
            <a:ext cx="0" cy="1434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83" name="Google Shape;83;p14"/>
          <p:cNvGrpSpPr/>
          <p:nvPr/>
        </p:nvGrpSpPr>
        <p:grpSpPr>
          <a:xfrm>
            <a:off x="3005250" y="2617432"/>
            <a:ext cx="469019" cy="414655"/>
            <a:chOff x="1190438" y="3903138"/>
            <a:chExt cx="586200" cy="518253"/>
          </a:xfrm>
        </p:grpSpPr>
        <p:sp>
          <p:nvSpPr>
            <p:cNvPr id="84" name="Google Shape;84;p14"/>
            <p:cNvSpPr/>
            <p:nvPr/>
          </p:nvSpPr>
          <p:spPr>
            <a:xfrm>
              <a:off x="1230500" y="3917691"/>
              <a:ext cx="506100" cy="503700"/>
            </a:xfrm>
            <a:prstGeom prst="ellipse">
              <a:avLst/>
            </a:prstGeom>
            <a:solidFill>
              <a:srgbClr val="FFE599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85" name="Google Shape;85;p14"/>
            <p:cNvSpPr txBox="1"/>
            <p:nvPr/>
          </p:nvSpPr>
          <p:spPr>
            <a:xfrm>
              <a:off x="1190438" y="3903138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s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86" name="Google Shape;86;p14"/>
          <p:cNvGrpSpPr/>
          <p:nvPr/>
        </p:nvGrpSpPr>
        <p:grpSpPr>
          <a:xfrm>
            <a:off x="2536255" y="2196480"/>
            <a:ext cx="469019" cy="403010"/>
            <a:chOff x="238850" y="3134350"/>
            <a:chExt cx="586200" cy="503700"/>
          </a:xfrm>
        </p:grpSpPr>
        <p:sp>
          <p:nvSpPr>
            <p:cNvPr id="87" name="Google Shape;87;p14"/>
            <p:cNvSpPr/>
            <p:nvPr/>
          </p:nvSpPr>
          <p:spPr>
            <a:xfrm>
              <a:off x="278900" y="3134350"/>
              <a:ext cx="506100" cy="503700"/>
            </a:xfrm>
            <a:prstGeom prst="ellipse">
              <a:avLst/>
            </a:prstGeom>
            <a:solidFill>
              <a:srgbClr val="F9CB9C"/>
            </a:solidFill>
            <a:ln cap="flat" cmpd="sng" w="952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88" name="Google Shape;88;p14"/>
            <p:cNvSpPr txBox="1"/>
            <p:nvPr/>
          </p:nvSpPr>
          <p:spPr>
            <a:xfrm>
              <a:off x="238850" y="3134350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a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89" name="Google Shape;89;p14"/>
          <p:cNvCxnSpPr>
            <a:stCxn id="87" idx="5"/>
            <a:endCxn id="84" idx="1"/>
          </p:cNvCxnSpPr>
          <p:nvPr/>
        </p:nvCxnSpPr>
        <p:spPr>
          <a:xfrm>
            <a:off x="2913929" y="2540470"/>
            <a:ext cx="182700" cy="147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0" name="Google Shape;90;p14"/>
          <p:cNvCxnSpPr>
            <a:endCxn id="84" idx="4"/>
          </p:cNvCxnSpPr>
          <p:nvPr/>
        </p:nvCxnSpPr>
        <p:spPr>
          <a:xfrm rot="10800000">
            <a:off x="3239769" y="3032087"/>
            <a:ext cx="2400" cy="2508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1" name="Google Shape;91;p14"/>
          <p:cNvCxnSpPr>
            <a:stCxn id="84" idx="6"/>
          </p:cNvCxnSpPr>
          <p:nvPr/>
        </p:nvCxnSpPr>
        <p:spPr>
          <a:xfrm>
            <a:off x="3442235" y="2830582"/>
            <a:ext cx="1662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2" name="Google Shape;92;p14"/>
          <p:cNvCxnSpPr>
            <a:stCxn id="75" idx="6"/>
          </p:cNvCxnSpPr>
          <p:nvPr/>
        </p:nvCxnSpPr>
        <p:spPr>
          <a:xfrm>
            <a:off x="1832877" y="2830582"/>
            <a:ext cx="12084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3" name="Google Shape;93;p14"/>
          <p:cNvCxnSpPr/>
          <p:nvPr/>
        </p:nvCxnSpPr>
        <p:spPr>
          <a:xfrm>
            <a:off x="998799" y="2830737"/>
            <a:ext cx="2193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lgDash"/>
            <a:round/>
            <a:headEnd len="med" w="med" type="none"/>
            <a:tailEnd len="med" w="med" type="none"/>
          </a:ln>
        </p:spPr>
      </p:cxnSp>
      <p:cxnSp>
        <p:nvCxnSpPr>
          <p:cNvPr id="94" name="Google Shape;94;p14"/>
          <p:cNvCxnSpPr/>
          <p:nvPr/>
        </p:nvCxnSpPr>
        <p:spPr>
          <a:xfrm>
            <a:off x="3578664" y="2831097"/>
            <a:ext cx="2916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lgDash"/>
            <a:round/>
            <a:headEnd len="med" w="med" type="none"/>
            <a:tailEnd len="med" w="med" type="triangle"/>
          </a:ln>
        </p:spPr>
      </p:cxnSp>
      <p:cxnSp>
        <p:nvCxnSpPr>
          <p:cNvPr id="95" name="Google Shape;95;p14"/>
          <p:cNvCxnSpPr/>
          <p:nvPr/>
        </p:nvCxnSpPr>
        <p:spPr>
          <a:xfrm rot="10800000">
            <a:off x="1630468" y="3567299"/>
            <a:ext cx="0" cy="1404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96" name="Google Shape;96;p14"/>
          <p:cNvGrpSpPr/>
          <p:nvPr/>
        </p:nvGrpSpPr>
        <p:grpSpPr>
          <a:xfrm>
            <a:off x="3088291" y="2018642"/>
            <a:ext cx="576072" cy="605926"/>
            <a:chOff x="2105125" y="4798125"/>
            <a:chExt cx="720000" cy="757313"/>
          </a:xfrm>
        </p:grpSpPr>
        <p:sp>
          <p:nvSpPr>
            <p:cNvPr id="97" name="Google Shape;97;p14"/>
            <p:cNvSpPr/>
            <p:nvPr/>
          </p:nvSpPr>
          <p:spPr>
            <a:xfrm flipH="1" rot="10800000">
              <a:off x="2105125" y="4798125"/>
              <a:ext cx="720000" cy="489900"/>
            </a:xfrm>
            <a:prstGeom prst="trapezoid">
              <a:avLst>
                <a:gd fmla="val 25036" name="adj"/>
              </a:avLst>
            </a:prstGeom>
            <a:solidFill>
              <a:srgbClr val="B6D7A8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98" name="Google Shape;98;p14"/>
            <p:cNvSpPr txBox="1"/>
            <p:nvPr/>
          </p:nvSpPr>
          <p:spPr>
            <a:xfrm>
              <a:off x="2172025" y="4824338"/>
              <a:ext cx="586200" cy="7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Dec</a:t>
              </a:r>
              <a:endParaRPr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</p:grpSp>
      <p:grpSp>
        <p:nvGrpSpPr>
          <p:cNvPr id="99" name="Google Shape;99;p14"/>
          <p:cNvGrpSpPr/>
          <p:nvPr/>
        </p:nvGrpSpPr>
        <p:grpSpPr>
          <a:xfrm>
            <a:off x="2939798" y="3175502"/>
            <a:ext cx="576072" cy="398993"/>
            <a:chOff x="955875" y="4791222"/>
            <a:chExt cx="720000" cy="340962"/>
          </a:xfrm>
        </p:grpSpPr>
        <p:sp>
          <p:nvSpPr>
            <p:cNvPr id="100" name="Google Shape;100;p14"/>
            <p:cNvSpPr/>
            <p:nvPr/>
          </p:nvSpPr>
          <p:spPr>
            <a:xfrm>
              <a:off x="955875" y="4791222"/>
              <a:ext cx="720000" cy="334800"/>
            </a:xfrm>
            <a:prstGeom prst="trapezoid">
              <a:avLst>
                <a:gd fmla="val 28599" name="adj"/>
              </a:avLst>
            </a:prstGeom>
            <a:solidFill>
              <a:srgbClr val="A4C2F4"/>
            </a:solidFill>
            <a:ln cap="flat" cmpd="sng" w="9525">
              <a:solidFill>
                <a:srgbClr val="3C7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01" name="Google Shape;101;p14"/>
            <p:cNvSpPr txBox="1"/>
            <p:nvPr/>
          </p:nvSpPr>
          <p:spPr>
            <a:xfrm>
              <a:off x="1022775" y="4816584"/>
              <a:ext cx="5862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Enc</a:t>
              </a:r>
              <a:endParaRPr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</p:grpSp>
      <p:pic>
        <p:nvPicPr>
          <p:cNvPr id="102" name="Google Shape;102;p14"/>
          <p:cNvPicPr preferRelativeResize="0"/>
          <p:nvPr/>
        </p:nvPicPr>
        <p:blipFill rotWithShape="1">
          <a:blip r:embed="rId3">
            <a:alphaModFix/>
          </a:blip>
          <a:srcRect b="3552" l="860" r="70374" t="2462"/>
          <a:stretch/>
        </p:blipFill>
        <p:spPr>
          <a:xfrm>
            <a:off x="2744425" y="3926819"/>
            <a:ext cx="343336" cy="343336"/>
          </a:xfrm>
          <a:prstGeom prst="rect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3" name="Google Shape;103;p14"/>
          <p:cNvSpPr txBox="1"/>
          <p:nvPr/>
        </p:nvSpPr>
        <p:spPr>
          <a:xfrm>
            <a:off x="2086915" y="3821895"/>
            <a:ext cx="94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Mono Medium"/>
                <a:ea typeface="Roboto Mono Medium"/>
                <a:cs typeface="Roboto Mono Medium"/>
                <a:sym typeface="Roboto Mono Medium"/>
              </a:rPr>
              <a:t>x</a:t>
            </a:r>
            <a:r>
              <a:rPr baseline="-25000" lang="en-GB">
                <a:latin typeface="Roboto Mono Medium"/>
                <a:ea typeface="Roboto Mono Medium"/>
                <a:cs typeface="Roboto Mono Medium"/>
                <a:sym typeface="Roboto Mono Medium"/>
              </a:rPr>
              <a:t>t</a:t>
            </a:r>
            <a:endParaRPr baseline="-250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pic>
        <p:nvPicPr>
          <p:cNvPr id="104" name="Google Shape;10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29516" y="3916317"/>
            <a:ext cx="343336" cy="34333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Google Shape;105;p14"/>
          <p:cNvCxnSpPr/>
          <p:nvPr/>
        </p:nvCxnSpPr>
        <p:spPr>
          <a:xfrm rot="10800000">
            <a:off x="3227884" y="3567299"/>
            <a:ext cx="0" cy="1404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06" name="Google Shape;106;p14"/>
          <p:cNvPicPr preferRelativeResize="0"/>
          <p:nvPr/>
        </p:nvPicPr>
        <p:blipFill rotWithShape="1">
          <a:blip r:embed="rId5">
            <a:alphaModFix/>
          </a:blip>
          <a:srcRect b="1900" l="755" r="70727" t="2130"/>
          <a:stretch/>
        </p:blipFill>
        <p:spPr>
          <a:xfrm>
            <a:off x="1170933" y="3919134"/>
            <a:ext cx="343336" cy="353158"/>
          </a:xfrm>
          <a:prstGeom prst="rect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07" name="Google Shape;107;p14"/>
          <p:cNvSpPr/>
          <p:nvPr/>
        </p:nvSpPr>
        <p:spPr>
          <a:xfrm rot="-5400000">
            <a:off x="3179546" y="3458869"/>
            <a:ext cx="96600" cy="579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4"/>
          <p:cNvSpPr txBox="1"/>
          <p:nvPr/>
        </p:nvSpPr>
        <p:spPr>
          <a:xfrm>
            <a:off x="474094" y="3815295"/>
            <a:ext cx="94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Mono Medium"/>
                <a:ea typeface="Roboto Mono Medium"/>
                <a:cs typeface="Roboto Mono Medium"/>
                <a:sym typeface="Roboto Mono Medium"/>
              </a:rPr>
              <a:t>x</a:t>
            </a:r>
            <a:r>
              <a:rPr baseline="-25000" lang="en-GB">
                <a:latin typeface="Roboto Mono Medium"/>
                <a:ea typeface="Roboto Mono Medium"/>
                <a:cs typeface="Roboto Mono Medium"/>
                <a:sym typeface="Roboto Mono Medium"/>
              </a:rPr>
              <a:t>t-1</a:t>
            </a:r>
            <a:endParaRPr baseline="-250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pic>
        <p:nvPicPr>
          <p:cNvPr id="109" name="Google Shape;109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13667" y="3918288"/>
            <a:ext cx="343336" cy="34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4"/>
          <p:cNvSpPr/>
          <p:nvPr/>
        </p:nvSpPr>
        <p:spPr>
          <a:xfrm rot="-5400000">
            <a:off x="1581796" y="3458869"/>
            <a:ext cx="96600" cy="579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1" name="Google Shape;111;p14"/>
          <p:cNvCxnSpPr>
            <a:stCxn id="75" idx="0"/>
            <a:endCxn id="69" idx="0"/>
          </p:cNvCxnSpPr>
          <p:nvPr/>
        </p:nvCxnSpPr>
        <p:spPr>
          <a:xfrm rot="-5400000">
            <a:off x="1596062" y="2445027"/>
            <a:ext cx="218400" cy="149700"/>
          </a:xfrm>
          <a:prstGeom prst="curvedConnector3">
            <a:avLst>
              <a:gd fmla="val 50017" name="adj1"/>
            </a:avLst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2" name="Google Shape;112;p14"/>
          <p:cNvCxnSpPr>
            <a:stCxn id="84" idx="0"/>
            <a:endCxn id="97" idx="0"/>
          </p:cNvCxnSpPr>
          <p:nvPr/>
        </p:nvCxnSpPr>
        <p:spPr>
          <a:xfrm rot="-5400000">
            <a:off x="3198819" y="2451627"/>
            <a:ext cx="218400" cy="136500"/>
          </a:xfrm>
          <a:prstGeom prst="curvedConnector3">
            <a:avLst>
              <a:gd fmla="val 50015" name="adj1"/>
            </a:avLst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3" name="Google Shape;113;p14"/>
          <p:cNvCxnSpPr>
            <a:stCxn id="69" idx="2"/>
          </p:cNvCxnSpPr>
          <p:nvPr/>
        </p:nvCxnSpPr>
        <p:spPr>
          <a:xfrm rot="10800000">
            <a:off x="1780142" y="1895032"/>
            <a:ext cx="0" cy="123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4" name="Google Shape;114;p14"/>
          <p:cNvCxnSpPr>
            <a:stCxn id="97" idx="2"/>
          </p:cNvCxnSpPr>
          <p:nvPr/>
        </p:nvCxnSpPr>
        <p:spPr>
          <a:xfrm rot="10800000">
            <a:off x="3376327" y="1895042"/>
            <a:ext cx="0" cy="123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15" name="Google Shape;115;p14"/>
          <p:cNvGrpSpPr/>
          <p:nvPr/>
        </p:nvGrpSpPr>
        <p:grpSpPr>
          <a:xfrm>
            <a:off x="1417244" y="1510300"/>
            <a:ext cx="788979" cy="429013"/>
            <a:chOff x="1280625" y="11963"/>
            <a:chExt cx="986100" cy="536199"/>
          </a:xfrm>
        </p:grpSpPr>
        <p:sp>
          <p:nvSpPr>
            <p:cNvPr id="116" name="Google Shape;116;p14"/>
            <p:cNvSpPr txBox="1"/>
            <p:nvPr/>
          </p:nvSpPr>
          <p:spPr>
            <a:xfrm>
              <a:off x="1500140" y="11963"/>
              <a:ext cx="288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SemiBold"/>
                  <a:ea typeface="Roboto Mono SemiBold"/>
                  <a:cs typeface="Roboto Mono SemiBold"/>
                  <a:sym typeface="Roboto Mono SemiBold"/>
                </a:rPr>
                <a:t>^                                                                                         </a:t>
              </a:r>
              <a:endParaRPr sz="1200">
                <a:latin typeface="Roboto Mono SemiBold"/>
                <a:ea typeface="Roboto Mono SemiBold"/>
                <a:cs typeface="Roboto Mono SemiBold"/>
                <a:sym typeface="Roboto Mono SemiBold"/>
              </a:endParaRPr>
            </a:p>
          </p:txBody>
        </p:sp>
        <p:sp>
          <p:nvSpPr>
            <p:cNvPr id="117" name="Google Shape;117;p14"/>
            <p:cNvSpPr txBox="1"/>
            <p:nvPr/>
          </p:nvSpPr>
          <p:spPr>
            <a:xfrm>
              <a:off x="1280625" y="86463"/>
              <a:ext cx="9861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x</a:t>
              </a:r>
              <a:r>
                <a:rPr baseline="-25000"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t-1</a:t>
              </a:r>
              <a:endParaRPr baseline="-25000"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</p:grpSp>
      <p:grpSp>
        <p:nvGrpSpPr>
          <p:cNvPr id="118" name="Google Shape;118;p14"/>
          <p:cNvGrpSpPr/>
          <p:nvPr/>
        </p:nvGrpSpPr>
        <p:grpSpPr>
          <a:xfrm>
            <a:off x="2958118" y="1517000"/>
            <a:ext cx="788979" cy="423888"/>
            <a:chOff x="3291750" y="5169"/>
            <a:chExt cx="986100" cy="529794"/>
          </a:xfrm>
        </p:grpSpPr>
        <p:sp>
          <p:nvSpPr>
            <p:cNvPr id="119" name="Google Shape;119;p14"/>
            <p:cNvSpPr txBox="1"/>
            <p:nvPr/>
          </p:nvSpPr>
          <p:spPr>
            <a:xfrm>
              <a:off x="3291750" y="73263"/>
              <a:ext cx="9861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x</a:t>
              </a:r>
              <a:r>
                <a:rPr baseline="-25000"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t</a:t>
              </a:r>
              <a:endParaRPr baseline="-25000"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  <p:sp>
          <p:nvSpPr>
            <p:cNvPr id="120" name="Google Shape;120;p14"/>
            <p:cNvSpPr txBox="1"/>
            <p:nvPr/>
          </p:nvSpPr>
          <p:spPr>
            <a:xfrm>
              <a:off x="3579848" y="5169"/>
              <a:ext cx="288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SemiBold"/>
                  <a:ea typeface="Roboto Mono SemiBold"/>
                  <a:cs typeface="Roboto Mono SemiBold"/>
                  <a:sym typeface="Roboto Mono SemiBold"/>
                </a:rPr>
                <a:t>^                                                                                         </a:t>
              </a:r>
              <a:endParaRPr sz="1200">
                <a:latin typeface="Roboto Mono SemiBold"/>
                <a:ea typeface="Roboto Mono SemiBold"/>
                <a:cs typeface="Roboto Mono SemiBold"/>
                <a:sym typeface="Roboto Mono SemiBold"/>
              </a:endParaRPr>
            </a:p>
          </p:txBody>
        </p:sp>
      </p:grpSp>
      <p:sp>
        <p:nvSpPr>
          <p:cNvPr id="121" name="Google Shape;121;p14"/>
          <p:cNvSpPr txBox="1"/>
          <p:nvPr/>
        </p:nvSpPr>
        <p:spPr>
          <a:xfrm>
            <a:off x="1864222" y="2538263"/>
            <a:ext cx="10482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b="1" lang="en-GB" sz="1200">
                <a:solidFill>
                  <a:srgbClr val="FF0000"/>
                </a:solidFill>
                <a:latin typeface="Roboto Mono"/>
                <a:ea typeface="Roboto Mono"/>
                <a:cs typeface="Roboto Mono"/>
                <a:sym typeface="Roboto Mono"/>
              </a:rPr>
              <a:t>Model States</a:t>
            </a:r>
            <a:endParaRPr b="1" sz="1200">
              <a:solidFill>
                <a:srgbClr val="FF0000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122" name="Google Shape;122;p14"/>
          <p:cNvGrpSpPr/>
          <p:nvPr/>
        </p:nvGrpSpPr>
        <p:grpSpPr>
          <a:xfrm>
            <a:off x="5074707" y="3141502"/>
            <a:ext cx="576072" cy="406735"/>
            <a:chOff x="955875" y="4791222"/>
            <a:chExt cx="720000" cy="347577"/>
          </a:xfrm>
        </p:grpSpPr>
        <p:sp>
          <p:nvSpPr>
            <p:cNvPr id="123" name="Google Shape;123;p14"/>
            <p:cNvSpPr/>
            <p:nvPr/>
          </p:nvSpPr>
          <p:spPr>
            <a:xfrm>
              <a:off x="955875" y="4791222"/>
              <a:ext cx="720000" cy="334800"/>
            </a:xfrm>
            <a:prstGeom prst="trapezoid">
              <a:avLst>
                <a:gd fmla="val 28599" name="adj"/>
              </a:avLst>
            </a:prstGeom>
            <a:solidFill>
              <a:srgbClr val="A4C2F4"/>
            </a:solidFill>
            <a:ln cap="flat" cmpd="sng" w="9525">
              <a:solidFill>
                <a:srgbClr val="3C78D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24" name="Google Shape;124;p14"/>
            <p:cNvSpPr txBox="1"/>
            <p:nvPr/>
          </p:nvSpPr>
          <p:spPr>
            <a:xfrm>
              <a:off x="1022775" y="4823199"/>
              <a:ext cx="586200" cy="315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Enc</a:t>
              </a:r>
              <a:endParaRPr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</p:grpSp>
      <p:grpSp>
        <p:nvGrpSpPr>
          <p:cNvPr id="125" name="Google Shape;125;p14"/>
          <p:cNvGrpSpPr/>
          <p:nvPr/>
        </p:nvGrpSpPr>
        <p:grpSpPr>
          <a:xfrm>
            <a:off x="5128227" y="2593084"/>
            <a:ext cx="469019" cy="405003"/>
            <a:chOff x="1190450" y="3915200"/>
            <a:chExt cx="586200" cy="506191"/>
          </a:xfrm>
        </p:grpSpPr>
        <p:sp>
          <p:nvSpPr>
            <p:cNvPr id="126" name="Google Shape;126;p14"/>
            <p:cNvSpPr/>
            <p:nvPr/>
          </p:nvSpPr>
          <p:spPr>
            <a:xfrm>
              <a:off x="1230500" y="3917691"/>
              <a:ext cx="506100" cy="503700"/>
            </a:xfrm>
            <a:prstGeom prst="ellipse">
              <a:avLst/>
            </a:prstGeom>
            <a:solidFill>
              <a:srgbClr val="FFE599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27" name="Google Shape;127;p14"/>
            <p:cNvSpPr txBox="1"/>
            <p:nvPr/>
          </p:nvSpPr>
          <p:spPr>
            <a:xfrm>
              <a:off x="1190450" y="3915200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s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28" name="Google Shape;128;p14"/>
          <p:cNvGrpSpPr/>
          <p:nvPr/>
        </p:nvGrpSpPr>
        <p:grpSpPr>
          <a:xfrm>
            <a:off x="4659223" y="2168701"/>
            <a:ext cx="469019" cy="403010"/>
            <a:chOff x="238850" y="3134350"/>
            <a:chExt cx="586200" cy="503700"/>
          </a:xfrm>
        </p:grpSpPr>
        <p:sp>
          <p:nvSpPr>
            <p:cNvPr id="129" name="Google Shape;129;p14"/>
            <p:cNvSpPr/>
            <p:nvPr/>
          </p:nvSpPr>
          <p:spPr>
            <a:xfrm>
              <a:off x="278900" y="3134350"/>
              <a:ext cx="506100" cy="503700"/>
            </a:xfrm>
            <a:prstGeom prst="ellipse">
              <a:avLst/>
            </a:prstGeom>
            <a:solidFill>
              <a:srgbClr val="F9CB9C"/>
            </a:solidFill>
            <a:ln cap="flat" cmpd="sng" w="952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0" name="Google Shape;130;p14"/>
            <p:cNvSpPr txBox="1"/>
            <p:nvPr/>
          </p:nvSpPr>
          <p:spPr>
            <a:xfrm>
              <a:off x="238850" y="3134350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a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31" name="Google Shape;131;p14"/>
          <p:cNvCxnSpPr>
            <a:endCxn id="126" idx="2"/>
          </p:cNvCxnSpPr>
          <p:nvPr/>
        </p:nvCxnSpPr>
        <p:spPr>
          <a:xfrm>
            <a:off x="4929571" y="2796582"/>
            <a:ext cx="2307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2" name="Google Shape;132;p14"/>
          <p:cNvCxnSpPr>
            <a:stCxn id="129" idx="5"/>
            <a:endCxn id="126" idx="1"/>
          </p:cNvCxnSpPr>
          <p:nvPr/>
        </p:nvCxnSpPr>
        <p:spPr>
          <a:xfrm>
            <a:off x="5036897" y="2512692"/>
            <a:ext cx="182700" cy="1413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3" name="Google Shape;133;p14"/>
          <p:cNvCxnSpPr>
            <a:stCxn id="123" idx="0"/>
            <a:endCxn id="126" idx="4"/>
          </p:cNvCxnSpPr>
          <p:nvPr/>
        </p:nvCxnSpPr>
        <p:spPr>
          <a:xfrm rot="10800000">
            <a:off x="5362743" y="2998102"/>
            <a:ext cx="0" cy="1434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134" name="Google Shape;134;p14"/>
          <p:cNvGrpSpPr/>
          <p:nvPr/>
        </p:nvGrpSpPr>
        <p:grpSpPr>
          <a:xfrm>
            <a:off x="6356575" y="2583432"/>
            <a:ext cx="469019" cy="414655"/>
            <a:chOff x="1190438" y="3903138"/>
            <a:chExt cx="586200" cy="518253"/>
          </a:xfrm>
        </p:grpSpPr>
        <p:sp>
          <p:nvSpPr>
            <p:cNvPr id="135" name="Google Shape;135;p14"/>
            <p:cNvSpPr/>
            <p:nvPr/>
          </p:nvSpPr>
          <p:spPr>
            <a:xfrm>
              <a:off x="1230500" y="3917691"/>
              <a:ext cx="506100" cy="503700"/>
            </a:xfrm>
            <a:prstGeom prst="ellipse">
              <a:avLst/>
            </a:prstGeom>
            <a:solidFill>
              <a:srgbClr val="FFE599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6" name="Google Shape;136;p14"/>
            <p:cNvSpPr txBox="1"/>
            <p:nvPr/>
          </p:nvSpPr>
          <p:spPr>
            <a:xfrm>
              <a:off x="1190438" y="3903138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s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t+1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37" name="Google Shape;137;p14"/>
          <p:cNvGrpSpPr/>
          <p:nvPr/>
        </p:nvGrpSpPr>
        <p:grpSpPr>
          <a:xfrm>
            <a:off x="5887580" y="2162480"/>
            <a:ext cx="469019" cy="403010"/>
            <a:chOff x="238850" y="3134350"/>
            <a:chExt cx="586200" cy="503700"/>
          </a:xfrm>
        </p:grpSpPr>
        <p:sp>
          <p:nvSpPr>
            <p:cNvPr id="138" name="Google Shape;138;p14"/>
            <p:cNvSpPr/>
            <p:nvPr/>
          </p:nvSpPr>
          <p:spPr>
            <a:xfrm>
              <a:off x="278900" y="3134350"/>
              <a:ext cx="506100" cy="503700"/>
            </a:xfrm>
            <a:prstGeom prst="ellipse">
              <a:avLst/>
            </a:prstGeom>
            <a:solidFill>
              <a:srgbClr val="F9CB9C"/>
            </a:solidFill>
            <a:ln cap="flat" cmpd="sng" w="952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39" name="Google Shape;139;p14"/>
            <p:cNvSpPr txBox="1"/>
            <p:nvPr/>
          </p:nvSpPr>
          <p:spPr>
            <a:xfrm>
              <a:off x="238850" y="3134350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a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t+1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40" name="Google Shape;140;p14"/>
          <p:cNvCxnSpPr>
            <a:stCxn id="138" idx="5"/>
            <a:endCxn id="135" idx="1"/>
          </p:cNvCxnSpPr>
          <p:nvPr/>
        </p:nvCxnSpPr>
        <p:spPr>
          <a:xfrm>
            <a:off x="6265254" y="2506470"/>
            <a:ext cx="182700" cy="147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1" name="Google Shape;141;p14"/>
          <p:cNvCxnSpPr/>
          <p:nvPr/>
        </p:nvCxnSpPr>
        <p:spPr>
          <a:xfrm>
            <a:off x="7784160" y="2796582"/>
            <a:ext cx="1662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42" name="Google Shape;142;p14"/>
          <p:cNvCxnSpPr/>
          <p:nvPr/>
        </p:nvCxnSpPr>
        <p:spPr>
          <a:xfrm>
            <a:off x="5559800" y="2796675"/>
            <a:ext cx="8328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14"/>
          <p:cNvCxnSpPr/>
          <p:nvPr/>
        </p:nvCxnSpPr>
        <p:spPr>
          <a:xfrm>
            <a:off x="4731124" y="2796737"/>
            <a:ext cx="2193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lgDash"/>
            <a:round/>
            <a:headEnd len="med" w="med" type="none"/>
            <a:tailEnd len="med" w="med" type="none"/>
          </a:ln>
        </p:spPr>
      </p:cxnSp>
      <p:cxnSp>
        <p:nvCxnSpPr>
          <p:cNvPr id="144" name="Google Shape;144;p14"/>
          <p:cNvCxnSpPr/>
          <p:nvPr/>
        </p:nvCxnSpPr>
        <p:spPr>
          <a:xfrm rot="10800000">
            <a:off x="5362793" y="3533299"/>
            <a:ext cx="0" cy="1404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45" name="Google Shape;145;p14"/>
          <p:cNvPicPr preferRelativeResize="0"/>
          <p:nvPr/>
        </p:nvPicPr>
        <p:blipFill rotWithShape="1">
          <a:blip r:embed="rId5">
            <a:alphaModFix/>
          </a:blip>
          <a:srcRect b="1900" l="755" r="70727" t="2130"/>
          <a:stretch/>
        </p:blipFill>
        <p:spPr>
          <a:xfrm>
            <a:off x="4903258" y="3885134"/>
            <a:ext cx="343336" cy="353158"/>
          </a:xfrm>
          <a:prstGeom prst="rect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46" name="Google Shape;146;p14"/>
          <p:cNvSpPr txBox="1"/>
          <p:nvPr/>
        </p:nvSpPr>
        <p:spPr>
          <a:xfrm>
            <a:off x="4206419" y="3781295"/>
            <a:ext cx="94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latin typeface="Roboto Mono Medium"/>
                <a:ea typeface="Roboto Mono Medium"/>
                <a:cs typeface="Roboto Mono Medium"/>
                <a:sym typeface="Roboto Mono Medium"/>
              </a:rPr>
              <a:t>x</a:t>
            </a:r>
            <a:r>
              <a:rPr baseline="-25000" lang="en-GB">
                <a:latin typeface="Roboto Mono Medium"/>
                <a:ea typeface="Roboto Mono Medium"/>
                <a:cs typeface="Roboto Mono Medium"/>
                <a:sym typeface="Roboto Mono Medium"/>
              </a:rPr>
              <a:t>t</a:t>
            </a:r>
            <a:endParaRPr baseline="-250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pic>
        <p:nvPicPr>
          <p:cNvPr id="147" name="Google Shape;147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5992" y="3884288"/>
            <a:ext cx="343336" cy="343336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14"/>
          <p:cNvSpPr/>
          <p:nvPr/>
        </p:nvSpPr>
        <p:spPr>
          <a:xfrm rot="-5400000">
            <a:off x="5314121" y="3424869"/>
            <a:ext cx="96600" cy="5799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rgbClr val="43434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49" name="Google Shape;149;p14"/>
          <p:cNvGrpSpPr/>
          <p:nvPr/>
        </p:nvGrpSpPr>
        <p:grpSpPr>
          <a:xfrm>
            <a:off x="7592950" y="2580982"/>
            <a:ext cx="469019" cy="414655"/>
            <a:chOff x="1190438" y="3903138"/>
            <a:chExt cx="586200" cy="518253"/>
          </a:xfrm>
        </p:grpSpPr>
        <p:sp>
          <p:nvSpPr>
            <p:cNvPr id="150" name="Google Shape;150;p14"/>
            <p:cNvSpPr/>
            <p:nvPr/>
          </p:nvSpPr>
          <p:spPr>
            <a:xfrm>
              <a:off x="1230500" y="3917691"/>
              <a:ext cx="506100" cy="503700"/>
            </a:xfrm>
            <a:prstGeom prst="ellipse">
              <a:avLst/>
            </a:prstGeom>
            <a:solidFill>
              <a:srgbClr val="FFE599"/>
            </a:solidFill>
            <a:ln cap="flat" cmpd="sng" w="9525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51" name="Google Shape;151;p14"/>
            <p:cNvSpPr txBox="1"/>
            <p:nvPr/>
          </p:nvSpPr>
          <p:spPr>
            <a:xfrm>
              <a:off x="1190438" y="3903138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s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t+2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152" name="Google Shape;152;p14"/>
          <p:cNvGrpSpPr/>
          <p:nvPr/>
        </p:nvGrpSpPr>
        <p:grpSpPr>
          <a:xfrm>
            <a:off x="7123955" y="2160030"/>
            <a:ext cx="469019" cy="403010"/>
            <a:chOff x="238850" y="3134350"/>
            <a:chExt cx="586200" cy="503700"/>
          </a:xfrm>
        </p:grpSpPr>
        <p:sp>
          <p:nvSpPr>
            <p:cNvPr id="153" name="Google Shape;153;p14"/>
            <p:cNvSpPr/>
            <p:nvPr/>
          </p:nvSpPr>
          <p:spPr>
            <a:xfrm>
              <a:off x="278900" y="3134350"/>
              <a:ext cx="506100" cy="503700"/>
            </a:xfrm>
            <a:prstGeom prst="ellipse">
              <a:avLst/>
            </a:prstGeom>
            <a:solidFill>
              <a:srgbClr val="F9CB9C"/>
            </a:solidFill>
            <a:ln cap="flat" cmpd="sng" w="9525">
              <a:solidFill>
                <a:srgbClr val="E69138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54" name="Google Shape;154;p14"/>
            <p:cNvSpPr txBox="1"/>
            <p:nvPr/>
          </p:nvSpPr>
          <p:spPr>
            <a:xfrm>
              <a:off x="238850" y="3134350"/>
              <a:ext cx="586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200">
                  <a:latin typeface="Roboto Mono"/>
                  <a:ea typeface="Roboto Mono"/>
                  <a:cs typeface="Roboto Mono"/>
                  <a:sym typeface="Roboto Mono"/>
                </a:rPr>
                <a:t>a</a:t>
              </a:r>
              <a:r>
                <a:rPr b="1" baseline="-25000" lang="en-GB" sz="1200">
                  <a:latin typeface="Roboto Mono"/>
                  <a:ea typeface="Roboto Mono"/>
                  <a:cs typeface="Roboto Mono"/>
                  <a:sym typeface="Roboto Mono"/>
                </a:rPr>
                <a:t>t+2</a:t>
              </a:r>
              <a:endParaRPr b="1" baseline="-25000" sz="12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155" name="Google Shape;155;p14"/>
          <p:cNvCxnSpPr>
            <a:stCxn id="153" idx="5"/>
            <a:endCxn id="150" idx="1"/>
          </p:cNvCxnSpPr>
          <p:nvPr/>
        </p:nvCxnSpPr>
        <p:spPr>
          <a:xfrm>
            <a:off x="7501629" y="2504020"/>
            <a:ext cx="182700" cy="147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6" name="Google Shape;156;p14"/>
          <p:cNvCxnSpPr/>
          <p:nvPr/>
        </p:nvCxnSpPr>
        <p:spPr>
          <a:xfrm>
            <a:off x="6796175" y="2794225"/>
            <a:ext cx="832800" cy="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57" name="Google Shape;15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28734" y="2390662"/>
            <a:ext cx="296250" cy="29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52596" y="2385762"/>
            <a:ext cx="296250" cy="296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990934" y="2390687"/>
            <a:ext cx="296250" cy="296275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p14"/>
          <p:cNvSpPr txBox="1"/>
          <p:nvPr/>
        </p:nvSpPr>
        <p:spPr>
          <a:xfrm>
            <a:off x="913300" y="4428825"/>
            <a:ext cx="28257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oboto Mono Medium"/>
                <a:ea typeface="Roboto Mono Medium"/>
                <a:cs typeface="Roboto Mono Medium"/>
                <a:sym typeface="Roboto Mono Medium"/>
              </a:rPr>
              <a:t>World Model learning</a:t>
            </a:r>
            <a:endParaRPr sz="16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grpSp>
        <p:nvGrpSpPr>
          <p:cNvPr id="161" name="Google Shape;161;p14"/>
          <p:cNvGrpSpPr/>
          <p:nvPr/>
        </p:nvGrpSpPr>
        <p:grpSpPr>
          <a:xfrm>
            <a:off x="7702541" y="1941112"/>
            <a:ext cx="576072" cy="605926"/>
            <a:chOff x="2105125" y="4798125"/>
            <a:chExt cx="720000" cy="757313"/>
          </a:xfrm>
        </p:grpSpPr>
        <p:sp>
          <p:nvSpPr>
            <p:cNvPr id="162" name="Google Shape;162;p14"/>
            <p:cNvSpPr/>
            <p:nvPr/>
          </p:nvSpPr>
          <p:spPr>
            <a:xfrm flipH="1" rot="10800000">
              <a:off x="2105125" y="4798125"/>
              <a:ext cx="720000" cy="489900"/>
            </a:xfrm>
            <a:prstGeom prst="trapezoid">
              <a:avLst>
                <a:gd fmla="val 25036" name="adj"/>
              </a:avLst>
            </a:prstGeom>
            <a:solidFill>
              <a:srgbClr val="B6D7A8"/>
            </a:solidFill>
            <a:ln cap="flat" cmpd="sng" w="9525">
              <a:solidFill>
                <a:srgbClr val="6AA84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163" name="Google Shape;163;p14"/>
            <p:cNvSpPr txBox="1"/>
            <p:nvPr/>
          </p:nvSpPr>
          <p:spPr>
            <a:xfrm>
              <a:off x="2172025" y="4824338"/>
              <a:ext cx="586200" cy="7311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Dec</a:t>
              </a:r>
              <a:endParaRPr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</p:grpSp>
      <p:grpSp>
        <p:nvGrpSpPr>
          <p:cNvPr id="164" name="Google Shape;164;p14"/>
          <p:cNvGrpSpPr/>
          <p:nvPr/>
        </p:nvGrpSpPr>
        <p:grpSpPr>
          <a:xfrm>
            <a:off x="7572368" y="1439470"/>
            <a:ext cx="788979" cy="423888"/>
            <a:chOff x="3291750" y="5169"/>
            <a:chExt cx="986100" cy="529794"/>
          </a:xfrm>
        </p:grpSpPr>
        <p:sp>
          <p:nvSpPr>
            <p:cNvPr id="165" name="Google Shape;165;p14"/>
            <p:cNvSpPr txBox="1"/>
            <p:nvPr/>
          </p:nvSpPr>
          <p:spPr>
            <a:xfrm>
              <a:off x="3291750" y="73263"/>
              <a:ext cx="9861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x</a:t>
              </a:r>
              <a:r>
                <a:rPr baseline="-25000" lang="en-GB" sz="1200">
                  <a:latin typeface="Roboto Mono Medium"/>
                  <a:ea typeface="Roboto Mono Medium"/>
                  <a:cs typeface="Roboto Mono Medium"/>
                  <a:sym typeface="Roboto Mono Medium"/>
                </a:rPr>
                <a:t>t+2</a:t>
              </a:r>
              <a:endParaRPr baseline="-25000" sz="1200">
                <a:latin typeface="Roboto Mono Medium"/>
                <a:ea typeface="Roboto Mono Medium"/>
                <a:cs typeface="Roboto Mono Medium"/>
                <a:sym typeface="Roboto Mono Medium"/>
              </a:endParaRPr>
            </a:p>
          </p:txBody>
        </p:sp>
        <p:sp>
          <p:nvSpPr>
            <p:cNvPr id="166" name="Google Shape;166;p14"/>
            <p:cNvSpPr txBox="1"/>
            <p:nvPr/>
          </p:nvSpPr>
          <p:spPr>
            <a:xfrm>
              <a:off x="3513528" y="5169"/>
              <a:ext cx="2886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 sz="1200">
                  <a:latin typeface="Roboto Mono SemiBold"/>
                  <a:ea typeface="Roboto Mono SemiBold"/>
                  <a:cs typeface="Roboto Mono SemiBold"/>
                  <a:sym typeface="Roboto Mono SemiBold"/>
                </a:rPr>
                <a:t>^                                                                                         </a:t>
              </a:r>
              <a:endParaRPr sz="1200">
                <a:latin typeface="Roboto Mono SemiBold"/>
                <a:ea typeface="Roboto Mono SemiBold"/>
                <a:cs typeface="Roboto Mono SemiBold"/>
                <a:sym typeface="Roboto Mono SemiBold"/>
              </a:endParaRPr>
            </a:p>
          </p:txBody>
        </p:sp>
      </p:grpSp>
      <p:cxnSp>
        <p:nvCxnSpPr>
          <p:cNvPr id="167" name="Google Shape;167;p14"/>
          <p:cNvCxnSpPr/>
          <p:nvPr/>
        </p:nvCxnSpPr>
        <p:spPr>
          <a:xfrm rot="-5400000">
            <a:off x="7789194" y="2393627"/>
            <a:ext cx="218400" cy="136500"/>
          </a:xfrm>
          <a:prstGeom prst="curvedConnector3">
            <a:avLst>
              <a:gd fmla="val 50015" name="adj1"/>
            </a:avLst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68" name="Google Shape;168;p14"/>
          <p:cNvCxnSpPr/>
          <p:nvPr/>
        </p:nvCxnSpPr>
        <p:spPr>
          <a:xfrm rot="10800000">
            <a:off x="7990746" y="1818842"/>
            <a:ext cx="0" cy="123600"/>
          </a:xfrm>
          <a:prstGeom prst="straightConnector1">
            <a:avLst/>
          </a:prstGeom>
          <a:noFill/>
          <a:ln cap="flat" cmpd="sng" w="952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69" name="Google Shape;169;p14"/>
          <p:cNvSpPr txBox="1"/>
          <p:nvPr/>
        </p:nvSpPr>
        <p:spPr>
          <a:xfrm>
            <a:off x="5434575" y="4428825"/>
            <a:ext cx="30699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oboto Mono Medium"/>
                <a:ea typeface="Roboto Mono Medium"/>
                <a:cs typeface="Roboto Mono Medium"/>
                <a:sym typeface="Roboto Mono Medium"/>
              </a:rPr>
              <a:t>Planning in the future</a:t>
            </a:r>
            <a:endParaRPr sz="16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" name="Google Shape;174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34274" y="1389878"/>
            <a:ext cx="2945850" cy="1170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15"/>
          <p:cNvPicPr preferRelativeResize="0"/>
          <p:nvPr/>
        </p:nvPicPr>
        <p:blipFill rotWithShape="1">
          <a:blip r:embed="rId4">
            <a:alphaModFix/>
          </a:blip>
          <a:srcRect b="49738" l="22057" r="0" t="0"/>
          <a:stretch/>
        </p:blipFill>
        <p:spPr>
          <a:xfrm>
            <a:off x="3894925" y="2808950"/>
            <a:ext cx="4399201" cy="1602656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Helvetica Neue"/>
                <a:ea typeface="Helvetica Neue"/>
                <a:cs typeface="Helvetica Neue"/>
                <a:sym typeface="Helvetica Neue"/>
              </a:rPr>
              <a:t>The Limitations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77" name="Google Shape;177;p15"/>
          <p:cNvPicPr preferRelativeResize="0"/>
          <p:nvPr/>
        </p:nvPicPr>
        <p:blipFill rotWithShape="1">
          <a:blip r:embed="rId4">
            <a:alphaModFix/>
          </a:blip>
          <a:srcRect b="0" l="29062" r="0" t="89121"/>
          <a:stretch/>
        </p:blipFill>
        <p:spPr>
          <a:xfrm>
            <a:off x="3660900" y="4411600"/>
            <a:ext cx="4992451" cy="432550"/>
          </a:xfrm>
          <a:prstGeom prst="rect">
            <a:avLst/>
          </a:prstGeom>
          <a:noFill/>
          <a:ln>
            <a:noFill/>
          </a:ln>
        </p:spPr>
      </p:pic>
      <p:sp>
        <p:nvSpPr>
          <p:cNvPr id="178" name="Google Shape;178;p15"/>
          <p:cNvSpPr txBox="1"/>
          <p:nvPr/>
        </p:nvSpPr>
        <p:spPr>
          <a:xfrm>
            <a:off x="387900" y="860625"/>
            <a:ext cx="7420200" cy="7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oboto Mono Medium"/>
                <a:ea typeface="Roboto Mono Medium"/>
                <a:cs typeface="Roboto Mono Medium"/>
                <a:sym typeface="Roboto Mono Medium"/>
              </a:rPr>
              <a:t>With Object Manipulation tasks</a:t>
            </a:r>
            <a:endParaRPr sz="16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pic>
        <p:nvPicPr>
          <p:cNvPr id="179" name="Google Shape;179;p15"/>
          <p:cNvPicPr preferRelativeResize="0"/>
          <p:nvPr/>
        </p:nvPicPr>
        <p:blipFill rotWithShape="1">
          <a:blip r:embed="rId4">
            <a:alphaModFix/>
          </a:blip>
          <a:srcRect b="50407" l="0" r="78849" t="12025"/>
          <a:stretch/>
        </p:blipFill>
        <p:spPr>
          <a:xfrm>
            <a:off x="2286671" y="2922895"/>
            <a:ext cx="1074601" cy="107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15"/>
          <p:cNvPicPr preferRelativeResize="0"/>
          <p:nvPr/>
        </p:nvPicPr>
        <p:blipFill rotWithShape="1">
          <a:blip r:embed="rId5">
            <a:alphaModFix/>
          </a:blip>
          <a:srcRect b="0" l="0" r="75754" t="0"/>
          <a:stretch/>
        </p:blipFill>
        <p:spPr>
          <a:xfrm>
            <a:off x="1278725" y="2913825"/>
            <a:ext cx="1044649" cy="1008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15"/>
          <p:cNvPicPr preferRelativeResize="0"/>
          <p:nvPr/>
        </p:nvPicPr>
        <p:blipFill rotWithShape="1">
          <a:blip r:embed="rId5">
            <a:alphaModFix/>
          </a:blip>
          <a:srcRect b="0" l="24778" r="50975" t="0"/>
          <a:stretch/>
        </p:blipFill>
        <p:spPr>
          <a:xfrm>
            <a:off x="1276887" y="3922125"/>
            <a:ext cx="1048320" cy="100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15"/>
          <p:cNvPicPr preferRelativeResize="0"/>
          <p:nvPr/>
        </p:nvPicPr>
        <p:blipFill rotWithShape="1">
          <a:blip r:embed="rId4">
            <a:alphaModFix/>
          </a:blip>
          <a:srcRect b="12908" l="0" r="78849" t="49524"/>
          <a:stretch/>
        </p:blipFill>
        <p:spPr>
          <a:xfrm>
            <a:off x="2303000" y="3842876"/>
            <a:ext cx="1076362" cy="107999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83" name="Google Shape;183;p15"/>
          <p:cNvCxnSpPr/>
          <p:nvPr/>
        </p:nvCxnSpPr>
        <p:spPr>
          <a:xfrm>
            <a:off x="471725" y="2694225"/>
            <a:ext cx="8191500" cy="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4" name="Google Shape;184;p15"/>
          <p:cNvSpPr txBox="1"/>
          <p:nvPr/>
        </p:nvSpPr>
        <p:spPr>
          <a:xfrm>
            <a:off x="224625" y="3181075"/>
            <a:ext cx="1208400" cy="5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oboto Mono Medium"/>
                <a:ea typeface="Roboto Mono Medium"/>
                <a:cs typeface="Roboto Mono Medium"/>
                <a:sym typeface="Roboto Mono Medium"/>
              </a:rPr>
              <a:t>Reacher</a:t>
            </a:r>
            <a:endParaRPr sz="16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sp>
        <p:nvSpPr>
          <p:cNvPr id="185" name="Google Shape;185;p15"/>
          <p:cNvSpPr txBox="1"/>
          <p:nvPr/>
        </p:nvSpPr>
        <p:spPr>
          <a:xfrm>
            <a:off x="453225" y="4096275"/>
            <a:ext cx="1208400" cy="50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latin typeface="Roboto Mono Medium"/>
                <a:ea typeface="Roboto Mono Medium"/>
                <a:cs typeface="Roboto Mono Medium"/>
                <a:sym typeface="Roboto Mono Medium"/>
              </a:rPr>
              <a:t>Cube Move</a:t>
            </a:r>
            <a:endParaRPr sz="16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Helvetica Neue"/>
                <a:ea typeface="Helvetica Neue"/>
                <a:cs typeface="Helvetica Neue"/>
                <a:sym typeface="Helvetica Neue"/>
              </a:rPr>
              <a:t>How we tackled the problem?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191" name="Google Shape;191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3825" y="1409050"/>
            <a:ext cx="5776349" cy="27299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latin typeface="Helvetica Neue"/>
                <a:ea typeface="Helvetica Neue"/>
                <a:cs typeface="Helvetica Neue"/>
                <a:sym typeface="Helvetica Neue"/>
              </a:rPr>
              <a:t>Two different approaches</a:t>
            </a:r>
            <a:endParaRPr b="1"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7" name="Google Shape;197;p17"/>
          <p:cNvSpPr txBox="1"/>
          <p:nvPr/>
        </p:nvSpPr>
        <p:spPr>
          <a:xfrm>
            <a:off x="319775" y="1017725"/>
            <a:ext cx="7420200" cy="7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Helvetica Neue"/>
              <a:buAutoNum type="arabicPeriod"/>
            </a:pPr>
            <a:r>
              <a:rPr b="1" lang="en-GB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Position Conditioned Policy (PCP)</a:t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98" name="Google Shape;198;p17"/>
          <p:cNvSpPr/>
          <p:nvPr/>
        </p:nvSpPr>
        <p:spPr>
          <a:xfrm rot="691">
            <a:off x="4060546" y="1588276"/>
            <a:ext cx="1492500" cy="7869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9" name="Google Shape;19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0475" y="1622822"/>
            <a:ext cx="766505" cy="76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0" name="Google Shape;20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48981" y="2037182"/>
            <a:ext cx="454822" cy="454825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7"/>
          <p:cNvSpPr/>
          <p:nvPr/>
        </p:nvSpPr>
        <p:spPr>
          <a:xfrm rot="5400000">
            <a:off x="4125721" y="1789092"/>
            <a:ext cx="385800" cy="402300"/>
          </a:xfrm>
          <a:prstGeom prst="ellipse">
            <a:avLst/>
          </a:prstGeom>
          <a:solidFill>
            <a:srgbClr val="FFE599"/>
          </a:solidFill>
          <a:ln cap="flat" cmpd="sng" w="1905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latin typeface="Roboto Mono"/>
              <a:ea typeface="Roboto Mono"/>
              <a:cs typeface="Roboto Mono"/>
              <a:sym typeface="Roboto Mono"/>
            </a:endParaRPr>
          </a:p>
        </p:txBody>
      </p:sp>
      <p:pic>
        <p:nvPicPr>
          <p:cNvPr id="202" name="Google Shape;202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61070" y="1695887"/>
            <a:ext cx="571667" cy="5716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03" name="Google Shape;203;p17"/>
          <p:cNvGrpSpPr/>
          <p:nvPr/>
        </p:nvGrpSpPr>
        <p:grpSpPr>
          <a:xfrm>
            <a:off x="1676596" y="1668153"/>
            <a:ext cx="518014" cy="766527"/>
            <a:chOff x="1509700" y="6722601"/>
            <a:chExt cx="454518" cy="629850"/>
          </a:xfrm>
        </p:grpSpPr>
        <p:sp>
          <p:nvSpPr>
            <p:cNvPr id="204" name="Google Shape;204;p17"/>
            <p:cNvSpPr/>
            <p:nvPr/>
          </p:nvSpPr>
          <p:spPr>
            <a:xfrm>
              <a:off x="1509700" y="6722601"/>
              <a:ext cx="57600" cy="629700"/>
            </a:xfrm>
            <a:prstGeom prst="leftBracket">
              <a:avLst>
                <a:gd fmla="val 8333" name="adj"/>
              </a:avLst>
            </a:prstGeom>
            <a:noFill/>
            <a:ln cap="flat" cmpd="sng" w="2857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7850" lIns="87850" spcFirstLastPara="1" rIns="87850" wrap="square" tIns="87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00"/>
            </a:p>
          </p:txBody>
        </p:sp>
        <p:sp>
          <p:nvSpPr>
            <p:cNvPr id="205" name="Google Shape;205;p17"/>
            <p:cNvSpPr/>
            <p:nvPr/>
          </p:nvSpPr>
          <p:spPr>
            <a:xfrm rot="10800000">
              <a:off x="1897018" y="6722751"/>
              <a:ext cx="67200" cy="629700"/>
            </a:xfrm>
            <a:prstGeom prst="leftBracket">
              <a:avLst>
                <a:gd fmla="val 8333" name="adj"/>
              </a:avLst>
            </a:prstGeom>
            <a:noFill/>
            <a:ln cap="flat" cmpd="sng" w="2857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7850" lIns="87850" spcFirstLastPara="1" rIns="87850" wrap="square" tIns="87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00"/>
            </a:p>
          </p:txBody>
        </p:sp>
      </p:grpSp>
      <p:sp>
        <p:nvSpPr>
          <p:cNvPr id="206" name="Google Shape;206;p17"/>
          <p:cNvSpPr/>
          <p:nvPr/>
        </p:nvSpPr>
        <p:spPr>
          <a:xfrm rot="5400000">
            <a:off x="5029223" y="1670059"/>
            <a:ext cx="310800" cy="308700"/>
          </a:xfrm>
          <a:prstGeom prst="ellipse">
            <a:avLst/>
          </a:prstGeom>
          <a:solidFill>
            <a:srgbClr val="FFE599"/>
          </a:solidFill>
          <a:ln cap="flat" cmpd="sng" w="1905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8675" lIns="88675" spcFirstLastPara="1" rIns="88675" wrap="square" tIns="88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7" name="Google Shape;207;p17"/>
          <p:cNvSpPr/>
          <p:nvPr/>
        </p:nvSpPr>
        <p:spPr>
          <a:xfrm rot="5400000">
            <a:off x="5109707" y="1952748"/>
            <a:ext cx="310800" cy="308700"/>
          </a:xfrm>
          <a:prstGeom prst="ellipse">
            <a:avLst/>
          </a:prstGeom>
          <a:solidFill>
            <a:srgbClr val="FFE599"/>
          </a:solidFill>
          <a:ln cap="flat" cmpd="sng" w="1905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88675" lIns="88675" spcFirstLastPara="1" rIns="88675" wrap="square" tIns="88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8" name="Google Shape;208;p17"/>
          <p:cNvSpPr/>
          <p:nvPr/>
        </p:nvSpPr>
        <p:spPr>
          <a:xfrm rot="5400000">
            <a:off x="4908361" y="1833734"/>
            <a:ext cx="310800" cy="308700"/>
          </a:xfrm>
          <a:prstGeom prst="ellipse">
            <a:avLst/>
          </a:prstGeom>
          <a:solidFill>
            <a:srgbClr val="FFE599"/>
          </a:solidFill>
          <a:ln cap="flat" cmpd="sng" w="1905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8675" lIns="88675" spcFirstLastPara="1" rIns="88675" wrap="square" tIns="88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09" name="Google Shape;209;p17"/>
          <p:cNvSpPr txBox="1"/>
          <p:nvPr/>
        </p:nvSpPr>
        <p:spPr>
          <a:xfrm>
            <a:off x="4553351" y="1822453"/>
            <a:ext cx="442800" cy="2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latin typeface="Roboto Mono Medium"/>
                <a:ea typeface="Roboto Mono Medium"/>
                <a:cs typeface="Roboto Mono Medium"/>
                <a:sym typeface="Roboto Mono Medium"/>
              </a:rPr>
              <a:t>or</a:t>
            </a:r>
            <a:endParaRPr sz="900">
              <a:latin typeface="Roboto Mono Medium"/>
              <a:ea typeface="Roboto Mono Medium"/>
              <a:cs typeface="Roboto Mono Medium"/>
              <a:sym typeface="Roboto Mono Medium"/>
            </a:endParaRPr>
          </a:p>
        </p:txBody>
      </p:sp>
      <p:grpSp>
        <p:nvGrpSpPr>
          <p:cNvPr id="210" name="Google Shape;210;p17"/>
          <p:cNvGrpSpPr/>
          <p:nvPr/>
        </p:nvGrpSpPr>
        <p:grpSpPr>
          <a:xfrm>
            <a:off x="7592490" y="1510666"/>
            <a:ext cx="942111" cy="942121"/>
            <a:chOff x="6098665" y="2659453"/>
            <a:chExt cx="942111" cy="942121"/>
          </a:xfrm>
        </p:grpSpPr>
        <p:pic>
          <p:nvPicPr>
            <p:cNvPr id="211" name="Google Shape;211;p17"/>
            <p:cNvPicPr preferRelativeResize="0"/>
            <p:nvPr/>
          </p:nvPicPr>
          <p:blipFill rotWithShape="1">
            <a:blip r:embed="rId6">
              <a:alphaModFix/>
            </a:blip>
            <a:srcRect b="17545" l="11105" r="62930" t="28032"/>
            <a:stretch/>
          </p:blipFill>
          <p:spPr>
            <a:xfrm rot="19">
              <a:off x="6098665" y="2659456"/>
              <a:ext cx="942111" cy="942116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212" name="Google Shape;212;p17"/>
            <p:cNvPicPr preferRelativeResize="0"/>
            <p:nvPr/>
          </p:nvPicPr>
          <p:blipFill rotWithShape="1">
            <a:blip r:embed="rId7">
              <a:alphaModFix/>
            </a:blip>
            <a:srcRect b="26814" l="5544" r="50485" t="29285"/>
            <a:stretch/>
          </p:blipFill>
          <p:spPr>
            <a:xfrm>
              <a:off x="6718284" y="3286894"/>
              <a:ext cx="287913" cy="2879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13" name="Google Shape;213;p17"/>
          <p:cNvPicPr preferRelativeResize="0"/>
          <p:nvPr/>
        </p:nvPicPr>
        <p:blipFill rotWithShape="1">
          <a:blip r:embed="rId8">
            <a:alphaModFix/>
          </a:blip>
          <a:srcRect b="13685" l="30954" r="55703" t="29265"/>
          <a:stretch/>
        </p:blipFill>
        <p:spPr>
          <a:xfrm>
            <a:off x="632825" y="1588124"/>
            <a:ext cx="941343" cy="94135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4" name="Google Shape;214;p17"/>
          <p:cNvPicPr preferRelativeResize="0"/>
          <p:nvPr/>
        </p:nvPicPr>
        <p:blipFill rotWithShape="1">
          <a:blip r:embed="rId9">
            <a:alphaModFix/>
          </a:blip>
          <a:srcRect b="0" l="27134" r="49152" t="0"/>
          <a:stretch/>
        </p:blipFill>
        <p:spPr>
          <a:xfrm>
            <a:off x="7121002" y="1878691"/>
            <a:ext cx="228667" cy="206072"/>
          </a:xfrm>
          <a:prstGeom prst="rect">
            <a:avLst/>
          </a:prstGeom>
          <a:noFill/>
          <a:ln>
            <a:noFill/>
          </a:ln>
        </p:spPr>
      </p:pic>
      <p:sp>
        <p:nvSpPr>
          <p:cNvPr id="215" name="Google Shape;215;p17"/>
          <p:cNvSpPr/>
          <p:nvPr/>
        </p:nvSpPr>
        <p:spPr>
          <a:xfrm rot="7199774">
            <a:off x="3151331" y="961516"/>
            <a:ext cx="941507" cy="941507"/>
          </a:xfrm>
          <a:prstGeom prst="arc">
            <a:avLst>
              <a:gd fmla="val 16357319" name="adj1"/>
              <a:gd fmla="val 19418892" name="adj2"/>
            </a:avLst>
          </a:prstGeom>
          <a:noFill/>
          <a:ln cap="flat" cmpd="sng" w="19050">
            <a:solidFill>
              <a:srgbClr val="666666"/>
            </a:solidFill>
            <a:prstDash val="dash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17"/>
          <p:cNvSpPr/>
          <p:nvPr/>
        </p:nvSpPr>
        <p:spPr>
          <a:xfrm flipH="1" rot="3600226">
            <a:off x="3147242" y="2052872"/>
            <a:ext cx="941507" cy="941507"/>
          </a:xfrm>
          <a:prstGeom prst="arc">
            <a:avLst>
              <a:gd fmla="val 16357319" name="adj1"/>
              <a:gd fmla="val 19418892" name="adj2"/>
            </a:avLst>
          </a:prstGeom>
          <a:noFill/>
          <a:ln cap="flat" cmpd="sng" w="19050">
            <a:solidFill>
              <a:srgbClr val="666666"/>
            </a:solidFill>
            <a:prstDash val="dash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17"/>
          <p:cNvSpPr txBox="1"/>
          <p:nvPr/>
        </p:nvSpPr>
        <p:spPr>
          <a:xfrm>
            <a:off x="4898728" y="1758630"/>
            <a:ext cx="58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s</a:t>
            </a:r>
            <a:r>
              <a:rPr baseline="30000" lang="en-GB" sz="1800">
                <a:latin typeface="Roboto Mono"/>
                <a:ea typeface="Roboto Mono"/>
                <a:cs typeface="Roboto Mono"/>
                <a:sym typeface="Roboto Mono"/>
              </a:rPr>
              <a:t>obj</a:t>
            </a:r>
            <a:endParaRPr baseline="-25000"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18" name="Google Shape;218;p17"/>
          <p:cNvSpPr txBox="1"/>
          <p:nvPr/>
        </p:nvSpPr>
        <p:spPr>
          <a:xfrm>
            <a:off x="4064734" y="1760250"/>
            <a:ext cx="50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s</a:t>
            </a:r>
            <a:endParaRPr baseline="-25000"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19" name="Google Shape;219;p17"/>
          <p:cNvGrpSpPr/>
          <p:nvPr/>
        </p:nvGrpSpPr>
        <p:grpSpPr>
          <a:xfrm>
            <a:off x="5305616" y="2450475"/>
            <a:ext cx="979249" cy="451095"/>
            <a:chOff x="1227615" y="4063449"/>
            <a:chExt cx="940500" cy="433246"/>
          </a:xfrm>
        </p:grpSpPr>
        <p:sp>
          <p:nvSpPr>
            <p:cNvPr id="220" name="Google Shape;220;p17"/>
            <p:cNvSpPr txBox="1"/>
            <p:nvPr/>
          </p:nvSpPr>
          <p:spPr>
            <a:xfrm>
              <a:off x="1227615" y="4067995"/>
              <a:ext cx="940500" cy="42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700">
                  <a:latin typeface="Roboto Mono"/>
                  <a:ea typeface="Roboto Mono"/>
                  <a:cs typeface="Roboto Mono"/>
                  <a:sym typeface="Roboto Mono"/>
                </a:rPr>
                <a:t>p</a:t>
              </a:r>
              <a:r>
                <a:rPr b="1" baseline="30000" lang="en-GB" sz="1700">
                  <a:latin typeface="Roboto Mono"/>
                  <a:ea typeface="Roboto Mono"/>
                  <a:cs typeface="Roboto Mono"/>
                  <a:sym typeface="Roboto Mono"/>
                </a:rPr>
                <a:t>obj</a:t>
              </a:r>
              <a:endParaRPr b="1" baseline="-25000" sz="1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21" name="Google Shape;221;p17"/>
            <p:cNvSpPr txBox="1"/>
            <p:nvPr/>
          </p:nvSpPr>
          <p:spPr>
            <a:xfrm>
              <a:off x="1545052" y="4063449"/>
              <a:ext cx="273900" cy="42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baseline="-25000" lang="en-GB" sz="1700">
                  <a:latin typeface="Roboto Mono"/>
                  <a:ea typeface="Roboto Mono"/>
                  <a:cs typeface="Roboto Mono"/>
                  <a:sym typeface="Roboto Mono"/>
                </a:rPr>
                <a:t>g</a:t>
              </a:r>
              <a:endParaRPr b="1" baseline="-25000" sz="1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sp>
        <p:nvSpPr>
          <p:cNvPr id="222" name="Google Shape;222;p17"/>
          <p:cNvSpPr txBox="1"/>
          <p:nvPr/>
        </p:nvSpPr>
        <p:spPr>
          <a:xfrm>
            <a:off x="1445783" y="1975354"/>
            <a:ext cx="97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p</a:t>
            </a:r>
            <a:r>
              <a:rPr baseline="30000" lang="en-GB" sz="18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obj</a:t>
            </a:r>
            <a:endParaRPr baseline="-25000" sz="18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23" name="Google Shape;223;p17"/>
          <p:cNvSpPr txBox="1"/>
          <p:nvPr/>
        </p:nvSpPr>
        <p:spPr>
          <a:xfrm>
            <a:off x="1433177" y="1636543"/>
            <a:ext cx="97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q</a:t>
            </a:r>
            <a:endParaRPr baseline="-25000" sz="18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24" name="Google Shape;224;p17"/>
          <p:cNvCxnSpPr/>
          <p:nvPr/>
        </p:nvCxnSpPr>
        <p:spPr>
          <a:xfrm>
            <a:off x="2345004" y="2006065"/>
            <a:ext cx="4314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25" name="Google Shape;225;p17"/>
          <p:cNvCxnSpPr/>
          <p:nvPr/>
        </p:nvCxnSpPr>
        <p:spPr>
          <a:xfrm>
            <a:off x="5771529" y="2006065"/>
            <a:ext cx="4314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6" name="Google Shape;226;p17"/>
          <p:cNvSpPr/>
          <p:nvPr/>
        </p:nvSpPr>
        <p:spPr>
          <a:xfrm rot="691">
            <a:off x="4061614" y="3340876"/>
            <a:ext cx="1492500" cy="786900"/>
          </a:xfrm>
          <a:prstGeom prst="roundRect">
            <a:avLst>
              <a:gd fmla="val 16667" name="adj"/>
            </a:avLst>
          </a:prstGeom>
          <a:solidFill>
            <a:srgbClr val="FFF2CC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27" name="Google Shape;22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1543" y="3375422"/>
            <a:ext cx="766505" cy="766509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50050" y="3789782"/>
            <a:ext cx="454822" cy="454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362138" y="3448487"/>
            <a:ext cx="571667" cy="5716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0" name="Google Shape;230;p17"/>
          <p:cNvGrpSpPr/>
          <p:nvPr/>
        </p:nvGrpSpPr>
        <p:grpSpPr>
          <a:xfrm>
            <a:off x="1677664" y="3420753"/>
            <a:ext cx="518014" cy="766527"/>
            <a:chOff x="1509700" y="6722601"/>
            <a:chExt cx="454518" cy="629850"/>
          </a:xfrm>
        </p:grpSpPr>
        <p:sp>
          <p:nvSpPr>
            <p:cNvPr id="231" name="Google Shape;231;p17"/>
            <p:cNvSpPr/>
            <p:nvPr/>
          </p:nvSpPr>
          <p:spPr>
            <a:xfrm>
              <a:off x="1509700" y="6722601"/>
              <a:ext cx="57600" cy="629700"/>
            </a:xfrm>
            <a:prstGeom prst="leftBracket">
              <a:avLst>
                <a:gd fmla="val 8333" name="adj"/>
              </a:avLst>
            </a:prstGeom>
            <a:noFill/>
            <a:ln cap="flat" cmpd="sng" w="2857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7850" lIns="87850" spcFirstLastPara="1" rIns="87850" wrap="square" tIns="87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00"/>
            </a:p>
          </p:txBody>
        </p:sp>
        <p:sp>
          <p:nvSpPr>
            <p:cNvPr id="232" name="Google Shape;232;p17"/>
            <p:cNvSpPr/>
            <p:nvPr/>
          </p:nvSpPr>
          <p:spPr>
            <a:xfrm rot="10800000">
              <a:off x="1897018" y="6722751"/>
              <a:ext cx="67200" cy="629700"/>
            </a:xfrm>
            <a:prstGeom prst="leftBracket">
              <a:avLst>
                <a:gd fmla="val 8333" name="adj"/>
              </a:avLst>
            </a:prstGeom>
            <a:noFill/>
            <a:ln cap="flat" cmpd="sng" w="28575">
              <a:solidFill>
                <a:srgbClr val="434343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7850" lIns="87850" spcFirstLastPara="1" rIns="87850" wrap="square" tIns="8785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00"/>
            </a:p>
          </p:txBody>
        </p:sp>
      </p:grpSp>
      <p:sp>
        <p:nvSpPr>
          <p:cNvPr id="233" name="Google Shape;233;p17"/>
          <p:cNvSpPr/>
          <p:nvPr/>
        </p:nvSpPr>
        <p:spPr>
          <a:xfrm rot="5400000">
            <a:off x="4684899" y="3422659"/>
            <a:ext cx="310800" cy="308700"/>
          </a:xfrm>
          <a:prstGeom prst="ellipse">
            <a:avLst/>
          </a:prstGeom>
          <a:solidFill>
            <a:srgbClr val="FFE599"/>
          </a:solidFill>
          <a:ln cap="flat" cmpd="sng" w="1905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8675" lIns="88675" spcFirstLastPara="1" rIns="88675" wrap="square" tIns="88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4" name="Google Shape;234;p17"/>
          <p:cNvSpPr/>
          <p:nvPr/>
        </p:nvSpPr>
        <p:spPr>
          <a:xfrm rot="5400000">
            <a:off x="4765383" y="3705348"/>
            <a:ext cx="310800" cy="308700"/>
          </a:xfrm>
          <a:prstGeom prst="ellipse">
            <a:avLst/>
          </a:prstGeom>
          <a:solidFill>
            <a:srgbClr val="FFE599"/>
          </a:solidFill>
          <a:ln cap="flat" cmpd="sng" w="1905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  <p:txBody>
          <a:bodyPr anchorCtr="0" anchor="ctr" bIns="88675" lIns="88675" spcFirstLastPara="1" rIns="88675" wrap="square" tIns="88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35" name="Google Shape;235;p17"/>
          <p:cNvSpPr/>
          <p:nvPr/>
        </p:nvSpPr>
        <p:spPr>
          <a:xfrm rot="5400000">
            <a:off x="4564037" y="3586334"/>
            <a:ext cx="310800" cy="308700"/>
          </a:xfrm>
          <a:prstGeom prst="ellipse">
            <a:avLst/>
          </a:prstGeom>
          <a:solidFill>
            <a:srgbClr val="FFE599"/>
          </a:solidFill>
          <a:ln cap="flat" cmpd="sng" w="19050">
            <a:solidFill>
              <a:srgbClr val="F1C23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88675" lIns="88675" spcFirstLastPara="1" rIns="88675" wrap="square" tIns="8867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400">
              <a:latin typeface="Roboto Mono"/>
              <a:ea typeface="Roboto Mono"/>
              <a:cs typeface="Roboto Mono"/>
              <a:sym typeface="Roboto Mono"/>
            </a:endParaRPr>
          </a:p>
        </p:txBody>
      </p:sp>
      <p:grpSp>
        <p:nvGrpSpPr>
          <p:cNvPr id="236" name="Google Shape;236;p17"/>
          <p:cNvGrpSpPr/>
          <p:nvPr/>
        </p:nvGrpSpPr>
        <p:grpSpPr>
          <a:xfrm>
            <a:off x="7593558" y="3263266"/>
            <a:ext cx="942111" cy="942121"/>
            <a:chOff x="6098665" y="2659453"/>
            <a:chExt cx="942111" cy="942121"/>
          </a:xfrm>
        </p:grpSpPr>
        <p:pic>
          <p:nvPicPr>
            <p:cNvPr id="237" name="Google Shape;237;p17"/>
            <p:cNvPicPr preferRelativeResize="0"/>
            <p:nvPr/>
          </p:nvPicPr>
          <p:blipFill rotWithShape="1">
            <a:blip r:embed="rId6">
              <a:alphaModFix/>
            </a:blip>
            <a:srcRect b="17545" l="11105" r="62930" t="28032"/>
            <a:stretch/>
          </p:blipFill>
          <p:spPr>
            <a:xfrm rot="19">
              <a:off x="6098665" y="2659456"/>
              <a:ext cx="942111" cy="942116"/>
            </a:xfrm>
            <a:prstGeom prst="rect">
              <a:avLst/>
            </a:prstGeom>
            <a:noFill/>
            <a:ln cap="flat" cmpd="sng" w="1905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</p:pic>
        <p:pic>
          <p:nvPicPr>
            <p:cNvPr id="238" name="Google Shape;238;p17"/>
            <p:cNvPicPr preferRelativeResize="0"/>
            <p:nvPr/>
          </p:nvPicPr>
          <p:blipFill rotWithShape="1">
            <a:blip r:embed="rId7">
              <a:alphaModFix/>
            </a:blip>
            <a:srcRect b="26814" l="5544" r="50485" t="29285"/>
            <a:stretch/>
          </p:blipFill>
          <p:spPr>
            <a:xfrm>
              <a:off x="6718284" y="3286894"/>
              <a:ext cx="287913" cy="28791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39" name="Google Shape;239;p17"/>
          <p:cNvPicPr preferRelativeResize="0"/>
          <p:nvPr/>
        </p:nvPicPr>
        <p:blipFill rotWithShape="1">
          <a:blip r:embed="rId8">
            <a:alphaModFix/>
          </a:blip>
          <a:srcRect b="13685" l="30954" r="55703" t="29265"/>
          <a:stretch/>
        </p:blipFill>
        <p:spPr>
          <a:xfrm>
            <a:off x="633893" y="3340724"/>
            <a:ext cx="941343" cy="941354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40" name="Google Shape;240;p17"/>
          <p:cNvSpPr/>
          <p:nvPr/>
        </p:nvSpPr>
        <p:spPr>
          <a:xfrm rot="6110611">
            <a:off x="5572044" y="3592723"/>
            <a:ext cx="941339" cy="941339"/>
          </a:xfrm>
          <a:prstGeom prst="arc">
            <a:avLst>
              <a:gd fmla="val 16357319" name="adj1"/>
              <a:gd fmla="val 19765844" name="adj2"/>
            </a:avLst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triangl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1" name="Google Shape;241;p17"/>
          <p:cNvPicPr preferRelativeResize="0"/>
          <p:nvPr/>
        </p:nvPicPr>
        <p:blipFill rotWithShape="1">
          <a:blip r:embed="rId9">
            <a:alphaModFix/>
          </a:blip>
          <a:srcRect b="0" l="27134" r="49152" t="0"/>
          <a:stretch/>
        </p:blipFill>
        <p:spPr>
          <a:xfrm>
            <a:off x="7122070" y="3631291"/>
            <a:ext cx="228667" cy="206072"/>
          </a:xfrm>
          <a:prstGeom prst="rect">
            <a:avLst/>
          </a:prstGeom>
          <a:noFill/>
          <a:ln>
            <a:noFill/>
          </a:ln>
        </p:spPr>
      </p:pic>
      <p:sp>
        <p:nvSpPr>
          <p:cNvPr id="242" name="Google Shape;242;p17"/>
          <p:cNvSpPr/>
          <p:nvPr/>
        </p:nvSpPr>
        <p:spPr>
          <a:xfrm rot="7199774">
            <a:off x="3152399" y="2714116"/>
            <a:ext cx="941507" cy="941507"/>
          </a:xfrm>
          <a:prstGeom prst="arc">
            <a:avLst>
              <a:gd fmla="val 16357319" name="adj1"/>
              <a:gd fmla="val 19418892" name="adj2"/>
            </a:avLst>
          </a:prstGeom>
          <a:noFill/>
          <a:ln cap="flat" cmpd="sng" w="19050">
            <a:solidFill>
              <a:srgbClr val="666666"/>
            </a:solidFill>
            <a:prstDash val="dash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p17"/>
          <p:cNvSpPr/>
          <p:nvPr/>
        </p:nvSpPr>
        <p:spPr>
          <a:xfrm flipH="1" rot="3600226">
            <a:off x="3148310" y="3805472"/>
            <a:ext cx="941507" cy="941507"/>
          </a:xfrm>
          <a:prstGeom prst="arc">
            <a:avLst>
              <a:gd fmla="val 16357319" name="adj1"/>
              <a:gd fmla="val 19418892" name="adj2"/>
            </a:avLst>
          </a:prstGeom>
          <a:noFill/>
          <a:ln cap="flat" cmpd="sng" w="19050">
            <a:solidFill>
              <a:srgbClr val="666666"/>
            </a:solidFill>
            <a:prstDash val="dash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4" name="Google Shape;244;p17"/>
          <p:cNvSpPr txBox="1"/>
          <p:nvPr/>
        </p:nvSpPr>
        <p:spPr>
          <a:xfrm>
            <a:off x="4554404" y="3511230"/>
            <a:ext cx="58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Roboto Mono"/>
                <a:ea typeface="Roboto Mono"/>
                <a:cs typeface="Roboto Mono"/>
                <a:sym typeface="Roboto Mono"/>
              </a:rPr>
              <a:t>s</a:t>
            </a:r>
            <a:r>
              <a:rPr baseline="30000" lang="en-GB" sz="1800">
                <a:latin typeface="Roboto Mono"/>
                <a:ea typeface="Roboto Mono"/>
                <a:cs typeface="Roboto Mono"/>
                <a:sym typeface="Roboto Mono"/>
              </a:rPr>
              <a:t>obj</a:t>
            </a:r>
            <a:endParaRPr baseline="-25000" sz="18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5" name="Google Shape;245;p17"/>
          <p:cNvSpPr txBox="1"/>
          <p:nvPr/>
        </p:nvSpPr>
        <p:spPr>
          <a:xfrm>
            <a:off x="1446851" y="3727954"/>
            <a:ext cx="97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p</a:t>
            </a:r>
            <a:r>
              <a:rPr baseline="30000" lang="en-GB" sz="18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obj</a:t>
            </a:r>
            <a:endParaRPr baseline="-25000" sz="18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46" name="Google Shape;246;p17"/>
          <p:cNvSpPr txBox="1"/>
          <p:nvPr/>
        </p:nvSpPr>
        <p:spPr>
          <a:xfrm>
            <a:off x="1434245" y="3389143"/>
            <a:ext cx="979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solidFill>
                  <a:srgbClr val="434343"/>
                </a:solidFill>
                <a:latin typeface="Roboto Mono"/>
                <a:ea typeface="Roboto Mono"/>
                <a:cs typeface="Roboto Mono"/>
                <a:sym typeface="Roboto Mono"/>
              </a:rPr>
              <a:t>q</a:t>
            </a:r>
            <a:endParaRPr baseline="-25000" sz="1800">
              <a:solidFill>
                <a:srgbClr val="434343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  <p:cxnSp>
        <p:nvCxnSpPr>
          <p:cNvPr id="247" name="Google Shape;247;p17"/>
          <p:cNvCxnSpPr/>
          <p:nvPr/>
        </p:nvCxnSpPr>
        <p:spPr>
          <a:xfrm>
            <a:off x="2346072" y="3758665"/>
            <a:ext cx="4314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248" name="Google Shape;248;p17"/>
          <p:cNvCxnSpPr/>
          <p:nvPr/>
        </p:nvCxnSpPr>
        <p:spPr>
          <a:xfrm>
            <a:off x="5772597" y="3758665"/>
            <a:ext cx="4314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grpSp>
        <p:nvGrpSpPr>
          <p:cNvPr id="249" name="Google Shape;249;p17"/>
          <p:cNvGrpSpPr/>
          <p:nvPr/>
        </p:nvGrpSpPr>
        <p:grpSpPr>
          <a:xfrm>
            <a:off x="3627082" y="4394835"/>
            <a:ext cx="979249" cy="451095"/>
            <a:chOff x="1227615" y="4063449"/>
            <a:chExt cx="940500" cy="433246"/>
          </a:xfrm>
        </p:grpSpPr>
        <p:sp>
          <p:nvSpPr>
            <p:cNvPr id="250" name="Google Shape;250;p17"/>
            <p:cNvSpPr txBox="1"/>
            <p:nvPr/>
          </p:nvSpPr>
          <p:spPr>
            <a:xfrm>
              <a:off x="1227615" y="4067995"/>
              <a:ext cx="940500" cy="42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700">
                  <a:latin typeface="Roboto Mono"/>
                  <a:ea typeface="Roboto Mono"/>
                  <a:cs typeface="Roboto Mono"/>
                  <a:sym typeface="Roboto Mono"/>
                </a:rPr>
                <a:t>p</a:t>
              </a:r>
              <a:r>
                <a:rPr b="1" baseline="30000" lang="en-GB" sz="1700">
                  <a:latin typeface="Roboto Mono"/>
                  <a:ea typeface="Roboto Mono"/>
                  <a:cs typeface="Roboto Mono"/>
                  <a:sym typeface="Roboto Mono"/>
                </a:rPr>
                <a:t>obj</a:t>
              </a:r>
              <a:endParaRPr b="1" baseline="-25000" sz="1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1" name="Google Shape;251;p17"/>
            <p:cNvSpPr txBox="1"/>
            <p:nvPr/>
          </p:nvSpPr>
          <p:spPr>
            <a:xfrm>
              <a:off x="1545052" y="4063449"/>
              <a:ext cx="273900" cy="428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baseline="-25000" lang="en-GB" sz="1700">
                  <a:latin typeface="Roboto Mono"/>
                  <a:ea typeface="Roboto Mono"/>
                  <a:cs typeface="Roboto Mono"/>
                  <a:sym typeface="Roboto Mono"/>
                </a:rPr>
                <a:t>g</a:t>
              </a:r>
              <a:endParaRPr b="1" baseline="-25000" sz="1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grpSp>
        <p:nvGrpSpPr>
          <p:cNvPr id="252" name="Google Shape;252;p17"/>
          <p:cNvGrpSpPr/>
          <p:nvPr/>
        </p:nvGrpSpPr>
        <p:grpSpPr>
          <a:xfrm>
            <a:off x="5585597" y="4336009"/>
            <a:ext cx="588900" cy="593490"/>
            <a:chOff x="5585597" y="4259809"/>
            <a:chExt cx="588900" cy="593490"/>
          </a:xfrm>
        </p:grpSpPr>
        <p:sp>
          <p:nvSpPr>
            <p:cNvPr id="253" name="Google Shape;253;p17"/>
            <p:cNvSpPr/>
            <p:nvPr/>
          </p:nvSpPr>
          <p:spPr>
            <a:xfrm rot="5400000">
              <a:off x="5716092" y="4260859"/>
              <a:ext cx="310800" cy="308700"/>
            </a:xfrm>
            <a:prstGeom prst="ellipse">
              <a:avLst/>
            </a:prstGeom>
            <a:solidFill>
              <a:srgbClr val="FFE599"/>
            </a:solidFill>
            <a:ln cap="flat" cmpd="sng" w="19050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8675" lIns="88675" spcFirstLastPara="1" rIns="88675" wrap="square" tIns="886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4" name="Google Shape;254;p17"/>
            <p:cNvSpPr/>
            <p:nvPr/>
          </p:nvSpPr>
          <p:spPr>
            <a:xfrm rot="5400000">
              <a:off x="5796575" y="4543548"/>
              <a:ext cx="310800" cy="308700"/>
            </a:xfrm>
            <a:prstGeom prst="ellipse">
              <a:avLst/>
            </a:prstGeom>
            <a:solidFill>
              <a:srgbClr val="FFE599"/>
            </a:solidFill>
            <a:ln cap="flat" cmpd="sng" w="19050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  <a:effectLst>
              <a:outerShdw blurRad="57150" rotWithShape="0" algn="bl" dir="5400000" dist="19050">
                <a:srgbClr val="000000">
                  <a:alpha val="50000"/>
                </a:srgbClr>
              </a:outerShdw>
            </a:effectLst>
          </p:spPr>
          <p:txBody>
            <a:bodyPr anchorCtr="0" anchor="ctr" bIns="88675" lIns="88675" spcFirstLastPara="1" rIns="88675" wrap="square" tIns="886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5" name="Google Shape;255;p17"/>
            <p:cNvSpPr/>
            <p:nvPr/>
          </p:nvSpPr>
          <p:spPr>
            <a:xfrm rot="5400000">
              <a:off x="5595230" y="4424534"/>
              <a:ext cx="310800" cy="308700"/>
            </a:xfrm>
            <a:prstGeom prst="ellipse">
              <a:avLst/>
            </a:prstGeom>
            <a:solidFill>
              <a:srgbClr val="FFE599"/>
            </a:solidFill>
            <a:ln cap="flat" cmpd="sng" w="19050">
              <a:solidFill>
                <a:srgbClr val="F1C232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88675" lIns="88675" spcFirstLastPara="1" rIns="88675" wrap="square" tIns="8867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14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6" name="Google Shape;256;p17"/>
            <p:cNvSpPr txBox="1"/>
            <p:nvPr/>
          </p:nvSpPr>
          <p:spPr>
            <a:xfrm>
              <a:off x="5585597" y="4349430"/>
              <a:ext cx="5889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 sz="1800">
                  <a:latin typeface="Roboto Mono"/>
                  <a:ea typeface="Roboto Mono"/>
                  <a:cs typeface="Roboto Mono"/>
                  <a:sym typeface="Roboto Mono"/>
                </a:rPr>
                <a:t>s</a:t>
              </a:r>
              <a:r>
                <a:rPr b="1" baseline="30000" lang="en-GB" sz="1800">
                  <a:latin typeface="Roboto Mono"/>
                  <a:ea typeface="Roboto Mono"/>
                  <a:cs typeface="Roboto Mono"/>
                  <a:sym typeface="Roboto Mono"/>
                </a:rPr>
                <a:t>obj</a:t>
              </a:r>
              <a:endParaRPr b="1" baseline="-25000" sz="18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  <p:sp>
          <p:nvSpPr>
            <p:cNvPr id="257" name="Google Shape;257;p17"/>
            <p:cNvSpPr txBox="1"/>
            <p:nvPr/>
          </p:nvSpPr>
          <p:spPr>
            <a:xfrm>
              <a:off x="5809332" y="4352675"/>
              <a:ext cx="285300" cy="446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baseline="-25000" lang="en-GB" sz="1700">
                  <a:latin typeface="Roboto Mono"/>
                  <a:ea typeface="Roboto Mono"/>
                  <a:cs typeface="Roboto Mono"/>
                  <a:sym typeface="Roboto Mono"/>
                </a:rPr>
                <a:t>g</a:t>
              </a:r>
              <a:endParaRPr b="1" baseline="-25000" sz="1700">
                <a:latin typeface="Roboto Mono"/>
                <a:ea typeface="Roboto Mono"/>
                <a:cs typeface="Roboto Mono"/>
                <a:sym typeface="Roboto Mono"/>
              </a:endParaRPr>
            </a:p>
          </p:txBody>
        </p:sp>
      </p:grpSp>
      <p:cxnSp>
        <p:nvCxnSpPr>
          <p:cNvPr id="258" name="Google Shape;258;p17"/>
          <p:cNvCxnSpPr/>
          <p:nvPr/>
        </p:nvCxnSpPr>
        <p:spPr>
          <a:xfrm>
            <a:off x="5054922" y="4652065"/>
            <a:ext cx="431400" cy="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59" name="Google Shape;259;p17"/>
          <p:cNvSpPr/>
          <p:nvPr/>
        </p:nvSpPr>
        <p:spPr>
          <a:xfrm rot="5400000">
            <a:off x="4262934" y="4421950"/>
            <a:ext cx="830700" cy="469200"/>
          </a:xfrm>
          <a:prstGeom prst="trapezoid">
            <a:avLst>
              <a:gd fmla="val 49662" name="adj"/>
            </a:avLst>
          </a:prstGeom>
          <a:solidFill>
            <a:srgbClr val="D9EAD3"/>
          </a:solidFill>
          <a:ln cap="flat" cmpd="sng" w="19050">
            <a:solidFill>
              <a:srgbClr val="38761D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0" name="Google Shape;260;p17"/>
          <p:cNvSpPr txBox="1"/>
          <p:nvPr/>
        </p:nvSpPr>
        <p:spPr>
          <a:xfrm flipH="1">
            <a:off x="4409746" y="4333014"/>
            <a:ext cx="5889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latin typeface="Roboto Mono"/>
                <a:ea typeface="Roboto Mono"/>
                <a:cs typeface="Roboto Mono"/>
                <a:sym typeface="Roboto Mono"/>
              </a:rPr>
              <a:t>Pos </a:t>
            </a:r>
            <a:endParaRPr b="1" sz="1500">
              <a:latin typeface="Roboto Mono"/>
              <a:ea typeface="Roboto Mono"/>
              <a:cs typeface="Roboto Mono"/>
              <a:sym typeface="Roboto Mon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500">
                <a:latin typeface="Roboto Mono"/>
                <a:ea typeface="Roboto Mono"/>
                <a:cs typeface="Roboto Mono"/>
                <a:sym typeface="Roboto Mono"/>
              </a:rPr>
              <a:t>Enc</a:t>
            </a:r>
            <a:endParaRPr b="1" sz="1500">
              <a:latin typeface="Roboto Mono"/>
              <a:ea typeface="Roboto Mono"/>
              <a:cs typeface="Roboto Mono"/>
              <a:sym typeface="Roboto Mono"/>
            </a:endParaRPr>
          </a:p>
        </p:txBody>
      </p:sp>
      <p:sp>
        <p:nvSpPr>
          <p:cNvPr id="261" name="Google Shape;261;p17"/>
          <p:cNvSpPr/>
          <p:nvPr/>
        </p:nvSpPr>
        <p:spPr>
          <a:xfrm rot="6110611">
            <a:off x="5495844" y="1763923"/>
            <a:ext cx="941339" cy="941339"/>
          </a:xfrm>
          <a:prstGeom prst="arc">
            <a:avLst>
              <a:gd fmla="val 16357319" name="adj1"/>
              <a:gd fmla="val 19765844" name="adj2"/>
            </a:avLst>
          </a:prstGeom>
          <a:noFill/>
          <a:ln cap="flat" cmpd="sng" w="38100">
            <a:solidFill>
              <a:srgbClr val="434343"/>
            </a:solidFill>
            <a:prstDash val="solid"/>
            <a:round/>
            <a:headEnd len="sm" w="sm" type="triangl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2" name="Google Shape;262;p17"/>
          <p:cNvSpPr txBox="1"/>
          <p:nvPr/>
        </p:nvSpPr>
        <p:spPr>
          <a:xfrm>
            <a:off x="311694" y="2778800"/>
            <a:ext cx="7420200" cy="7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2.	Latent</a:t>
            </a:r>
            <a:r>
              <a:rPr b="1" lang="en-GB" sz="16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Conditioned Policy (LCP)</a:t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