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58"/>
  </p:normalViewPr>
  <p:slideViewPr>
    <p:cSldViewPr snapToGrid="0" snapToObjects="1">
      <p:cViewPr varScale="1">
        <p:scale>
          <a:sx n="120" d="100"/>
          <a:sy n="120" d="100"/>
        </p:scale>
        <p:origin x="1944"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CAD085-E8A6-8845-BD4E-CB4CCA059FC4}" type="datetimeFigureOut">
              <a:rPr lang="en-US" smtClean="0"/>
              <a:t>8/19/25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8/19/25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8/19/25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8/19/25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defRPr sz="4400" b="1">
                <a:solidFill>
                  <a:srgbClr val="00B050"/>
                </a:solidFill>
              </a:defRPr>
            </a:pPr>
            <a:r>
              <a:t>Q3 2025 Compliance Audit Insights</a:t>
            </a:r>
          </a:p>
        </p:txBody>
      </p:sp>
      <p:sp>
        <p:nvSpPr>
          <p:cNvPr id="3" name="Subtitle 2"/>
          <p:cNvSpPr>
            <a:spLocks noGrp="1"/>
          </p:cNvSpPr>
          <p:nvPr>
            <p:ph type="subTitle" idx="1"/>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B050"/>
                </a:solidFill>
              </a:defRPr>
            </a:pPr>
            <a:r>
              <a:t>Introduction</a:t>
            </a:r>
          </a:p>
        </p:txBody>
      </p:sp>
      <p:sp>
        <p:nvSpPr>
          <p:cNvPr id="3" name="Content Placeholder 2"/>
          <p:cNvSpPr>
            <a:spLocks noGrp="1"/>
          </p:cNvSpPr>
          <p:nvPr>
            <p:ph idx="1"/>
          </p:nvPr>
        </p:nvSpPr>
        <p:spPr/>
        <p:txBody>
          <a:bodyPr/>
          <a:lstStyle/>
          <a:p>
            <a:endParaRPr/>
          </a:p>
          <a:p>
            <a:pPr>
              <a:spcAft>
                <a:spcPts val="800"/>
              </a:spcAft>
              <a:defRPr sz="1800">
                <a:solidFill>
                  <a:srgbClr val="404040"/>
                </a:solidFill>
              </a:defRPr>
            </a:pPr>
            <a:r>
              <a:t>This presentation provides an overview of MediConn Solutions' financial and operational performance in relation to legal compliance audits for the third quarter of 2025. We aim to assess the costs associated with maintaining regulatory standards while ensuring efficient healthcare service delivery.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B050"/>
                </a:solidFill>
              </a:defRPr>
            </a:pPr>
            <a:r>
              <a:t>Overview of Regulatory Compliance Strategies</a:t>
            </a:r>
          </a:p>
        </p:txBody>
      </p:sp>
      <p:sp>
        <p:nvSpPr>
          <p:cNvPr id="3" name="Content Placeholder 2"/>
          <p:cNvSpPr>
            <a:spLocks noGrp="1"/>
          </p:cNvSpPr>
          <p:nvPr>
            <p:ph idx="1"/>
          </p:nvPr>
        </p:nvSpPr>
        <p:spPr>
          <a:xfrm>
            <a:off x="457200" y="1818167"/>
            <a:ext cx="4114800" cy="3657600"/>
          </a:xfrm>
        </p:spPr>
        <p:txBody>
          <a:bodyPr>
            <a:normAutofit fontScale="70000" lnSpcReduction="20000"/>
          </a:bodyPr>
          <a:lstStyle/>
          <a:p>
            <a:endParaRPr dirty="0"/>
          </a:p>
          <a:p>
            <a:pPr>
              <a:spcAft>
                <a:spcPts val="400"/>
              </a:spcAft>
              <a:defRPr sz="1600">
                <a:solidFill>
                  <a:srgbClr val="404040"/>
                </a:solidFill>
              </a:defRPr>
            </a:pPr>
            <a:r>
              <a:rPr dirty="0"/>
              <a:t>Our compliance framework emphasizes data privacy, focusing on encryption and secure data transmission protocols.</a:t>
            </a:r>
          </a:p>
          <a:p>
            <a:pPr>
              <a:spcAft>
                <a:spcPts val="400"/>
              </a:spcAft>
              <a:defRPr sz="1600">
                <a:solidFill>
                  <a:srgbClr val="404040"/>
                </a:solidFill>
              </a:defRPr>
            </a:pPr>
            <a:r>
              <a:rPr dirty="0"/>
              <a:t>We have partnered with legal consultants to develop compliance training programs for staff, improving awareness and adherence.</a:t>
            </a:r>
          </a:p>
          <a:p>
            <a:pPr>
              <a:spcAft>
                <a:spcPts val="400"/>
              </a:spcAft>
              <a:defRPr sz="1600">
                <a:solidFill>
                  <a:srgbClr val="FF8243"/>
                </a:solidFill>
              </a:defRPr>
            </a:pPr>
            <a:r>
              <a:rPr dirty="0"/>
              <a:t>Regular updates to our compliance policies ensure alignment with evolving Canadian healthcare regulations.</a:t>
            </a:r>
          </a:p>
          <a:p>
            <a:pPr>
              <a:spcAft>
                <a:spcPts val="400"/>
              </a:spcAft>
              <a:defRPr sz="1600">
                <a:solidFill>
                  <a:srgbClr val="404040"/>
                </a:solidFill>
              </a:defRPr>
            </a:pPr>
            <a:r>
              <a:rPr dirty="0"/>
              <a:t>A dedicated compliance officer oversees quarterly reviews to identify potential areas for regulatory improvement.</a:t>
            </a:r>
          </a:p>
          <a:p>
            <a:pPr>
              <a:spcAft>
                <a:spcPts val="400"/>
              </a:spcAft>
              <a:defRPr sz="1600">
                <a:solidFill>
                  <a:srgbClr val="404040"/>
                </a:solidFill>
              </a:defRPr>
            </a:pPr>
            <a:r>
              <a:rPr dirty="0"/>
              <a:t>Investment in compliance tools has increased by 20% over the last year to enhance monitoring capabilities.</a:t>
            </a:r>
          </a:p>
          <a:p>
            <a:pPr>
              <a:spcAft>
                <a:spcPts val="400"/>
              </a:spcAft>
              <a:defRPr sz="1600">
                <a:solidFill>
                  <a:srgbClr val="FF8243"/>
                </a:solidFill>
              </a:defRPr>
            </a:pPr>
            <a:r>
              <a:rPr dirty="0"/>
              <a:t>Cross-departmental workshops are conducted to foster a company-wide culture of compliance and ethical standards.</a:t>
            </a:r>
          </a:p>
          <a:p>
            <a:pPr>
              <a:spcAft>
                <a:spcPts val="400"/>
              </a:spcAft>
              <a:defRPr sz="1600">
                <a:solidFill>
                  <a:srgbClr val="404040"/>
                </a:solidFill>
              </a:defRPr>
            </a:pPr>
            <a:r>
              <a:rPr dirty="0"/>
              <a:t>Adoption of ISO standards has strengthened our compliance strategies, enhancing our reputation and credibility.</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B050"/>
                </a:solidFill>
              </a:defRPr>
            </a:pPr>
            <a:r>
              <a:t>Financial Impact on Operational Budgets</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Allocation for compliance-related technology has grown by 15% to support infrastructure updates and system resilience.</a:t>
            </a:r>
          </a:p>
          <a:p>
            <a:pPr>
              <a:spcAft>
                <a:spcPts val="600"/>
              </a:spcAft>
              <a:defRPr sz="1800">
                <a:solidFill>
                  <a:srgbClr val="404040"/>
                </a:solidFill>
              </a:defRPr>
            </a:pPr>
            <a:r>
              <a:t>Operational budgets have been adjusted to accommodate increased staffing in compliance and legal departments.</a:t>
            </a:r>
          </a:p>
          <a:p>
            <a:pPr>
              <a:spcAft>
                <a:spcPts val="600"/>
              </a:spcAft>
              <a:defRPr sz="1800">
                <a:solidFill>
                  <a:srgbClr val="FF8243"/>
                </a:solidFill>
              </a:defRPr>
            </a:pPr>
            <a:r>
              <a:t>Historical trends show a steady 10% annual increase in compliance-related expenses due to expanding regulations.</a:t>
            </a:r>
          </a:p>
          <a:p>
            <a:pPr>
              <a:spcAft>
                <a:spcPts val="600"/>
              </a:spcAft>
              <a:defRPr sz="1800">
                <a:solidFill>
                  <a:srgbClr val="404040"/>
                </a:solidFill>
              </a:defRPr>
            </a:pPr>
            <a:r>
              <a:t>The finance team collaborates with legal to project future compliance costs over the next five years.</a:t>
            </a:r>
          </a:p>
          <a:p>
            <a:pPr>
              <a:spcAft>
                <a:spcPts val="600"/>
              </a:spcAft>
              <a:defRPr sz="1800">
                <a:solidFill>
                  <a:srgbClr val="404040"/>
                </a:solidFill>
              </a:defRPr>
            </a:pPr>
            <a:r>
              <a:t>Budget reallocations have been made to strengthen partnerships with third-party compliance experts.</a:t>
            </a:r>
          </a:p>
          <a:p>
            <a:pPr>
              <a:spcAft>
                <a:spcPts val="600"/>
              </a:spcAft>
              <a:defRPr sz="1800">
                <a:solidFill>
                  <a:srgbClr val="FF8243"/>
                </a:solidFill>
              </a:defRPr>
            </a:pPr>
            <a:r>
              <a:t>A 5% contingency fund is maintained for unexpected regulatory changes impacting operational costs.</a:t>
            </a:r>
          </a:p>
          <a:p>
            <a:pPr>
              <a:spcAft>
                <a:spcPts val="600"/>
              </a:spcAft>
              <a:defRPr sz="1800">
                <a:solidFill>
                  <a:srgbClr val="404040"/>
                </a:solidFill>
              </a:defRPr>
            </a:pPr>
            <a:r>
              <a:t>Cost-benefit analyses are conducted quarterly to assess the return on investment for compliance initiatives.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B050"/>
                </a:solidFill>
              </a:defRPr>
            </a:pPr>
            <a:r>
              <a:t>Q3 2025 Legal Audit Cost Analysis</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Our internal audit processes have been refined to ensure thoroughness and adherence to best practice standards.</a:t>
            </a:r>
          </a:p>
          <a:p>
            <a:pPr>
              <a:spcAft>
                <a:spcPts val="600"/>
              </a:spcAft>
              <a:defRPr sz="1800">
                <a:solidFill>
                  <a:srgbClr val="404040"/>
                </a:solidFill>
              </a:defRPr>
            </a:pPr>
            <a:r>
              <a:t>The legal team has enhanced its documentation practices, improving data accuracy and compliance reporting.</a:t>
            </a:r>
          </a:p>
          <a:p>
            <a:pPr>
              <a:spcAft>
                <a:spcPts val="600"/>
              </a:spcAft>
              <a:defRPr sz="1800">
                <a:solidFill>
                  <a:srgbClr val="FF8243"/>
                </a:solidFill>
              </a:defRPr>
            </a:pPr>
            <a:r>
              <a:t>Feedback from previous audits has been utilized to optimize current compliance procedures.</a:t>
            </a:r>
          </a:p>
          <a:p>
            <a:pPr>
              <a:spcAft>
                <a:spcPts val="600"/>
              </a:spcAft>
              <a:defRPr sz="1800">
                <a:solidFill>
                  <a:srgbClr val="404040"/>
                </a:solidFill>
              </a:defRPr>
            </a:pPr>
            <a:r>
              <a:t>Collaboration with external auditors has strengthened our understanding of industry benchmarks and expectations.</a:t>
            </a:r>
          </a:p>
          <a:p>
            <a:pPr>
              <a:spcAft>
                <a:spcPts val="600"/>
              </a:spcAft>
              <a:defRPr sz="1800">
                <a:solidFill>
                  <a:srgbClr val="404040"/>
                </a:solidFill>
              </a:defRPr>
            </a:pPr>
            <a:r>
              <a:t>Our strategic focus remains on reducing audit preparation times by streamlining internal processes.</a:t>
            </a:r>
          </a:p>
          <a:p>
            <a:pPr>
              <a:spcAft>
                <a:spcPts val="600"/>
              </a:spcAft>
              <a:defRPr sz="1800">
                <a:solidFill>
                  <a:srgbClr val="FF8243"/>
                </a:solidFill>
              </a:defRPr>
            </a:pPr>
            <a:r>
              <a:t>Training sessions for staff have been increased, focusing on audit readiness and documentation accuracy.</a:t>
            </a:r>
          </a:p>
          <a:p>
            <a:pPr>
              <a:spcAft>
                <a:spcPts val="600"/>
              </a:spcAft>
              <a:defRPr sz="1800">
                <a:solidFill>
                  <a:srgbClr val="404040"/>
                </a:solidFill>
              </a:defRPr>
            </a:pPr>
            <a:r>
              <a:t>Enhanced communication channels between departments have improved data collection and audit efficiency.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B050"/>
                </a:solidFill>
              </a:defRPr>
            </a:pPr>
            <a:r>
              <a:t>Future Compliance and Cost Optimization</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Future investments in AI-driven compliance tools aim to enhance predictive monitoring and risk assessment capabilities.</a:t>
            </a:r>
          </a:p>
          <a:p>
            <a:pPr>
              <a:spcAft>
                <a:spcPts val="600"/>
              </a:spcAft>
              <a:defRPr sz="1800">
                <a:solidFill>
                  <a:srgbClr val="404040"/>
                </a:solidFill>
              </a:defRPr>
            </a:pPr>
            <a:r>
              <a:t>Continuous improvement initiatives are planned to streamline compliance workflows, reducing time and resource expenditure.</a:t>
            </a:r>
          </a:p>
          <a:p>
            <a:pPr>
              <a:spcAft>
                <a:spcPts val="600"/>
              </a:spcAft>
              <a:defRPr sz="1800">
                <a:solidFill>
                  <a:srgbClr val="FF8243"/>
                </a:solidFill>
              </a:defRPr>
            </a:pPr>
            <a:r>
              <a:t>Scenario planning exercises are conducted to anticipate potential regulatory shifts and their financial implications.</a:t>
            </a:r>
          </a:p>
          <a:p>
            <a:pPr>
              <a:spcAft>
                <a:spcPts val="600"/>
              </a:spcAft>
              <a:defRPr sz="1800">
                <a:solidFill>
                  <a:srgbClr val="404040"/>
                </a:solidFill>
              </a:defRPr>
            </a:pPr>
            <a:r>
              <a:t>The implementation of blockchain technology is under consideration to improve data transparency and audit trails.</a:t>
            </a:r>
          </a:p>
          <a:p>
            <a:pPr>
              <a:spcAft>
                <a:spcPts val="600"/>
              </a:spcAft>
              <a:defRPr sz="1800">
                <a:solidFill>
                  <a:srgbClr val="404040"/>
                </a:solidFill>
              </a:defRPr>
            </a:pPr>
            <a:r>
              <a:t>Partnerships with tech innovators are being explored to leverage advanced analytics for compliance optimization.</a:t>
            </a:r>
          </a:p>
          <a:p>
            <a:pPr>
              <a:spcAft>
                <a:spcPts val="600"/>
              </a:spcAft>
              <a:defRPr sz="1800">
                <a:solidFill>
                  <a:srgbClr val="FF8243"/>
                </a:solidFill>
              </a:defRPr>
            </a:pPr>
            <a:r>
              <a:t>A focus on sustainability in compliance practices aligns with our broader corporate responsibility goals.</a:t>
            </a:r>
          </a:p>
          <a:p>
            <a:pPr>
              <a:spcAft>
                <a:spcPts val="600"/>
              </a:spcAft>
              <a:defRPr sz="1800">
                <a:solidFill>
                  <a:srgbClr val="404040"/>
                </a:solidFill>
              </a:defRPr>
            </a:pPr>
            <a:r>
              <a:t>Long-term cost optimization strategies include renegotiating contracts with compliance service providers.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B050"/>
                </a:solidFill>
              </a:defRPr>
            </a:pPr>
            <a:r>
              <a:t>Conclusion</a:t>
            </a:r>
          </a:p>
        </p:txBody>
      </p:sp>
      <p:sp>
        <p:nvSpPr>
          <p:cNvPr id="3" name="Content Placeholder 2"/>
          <p:cNvSpPr>
            <a:spLocks noGrp="1"/>
          </p:cNvSpPr>
          <p:nvPr>
            <p:ph idx="1"/>
          </p:nvPr>
        </p:nvSpPr>
        <p:spPr/>
        <p:txBody>
          <a:bodyPr/>
          <a:lstStyle/>
          <a:p>
            <a:endParaRPr/>
          </a:p>
          <a:p>
            <a:pPr>
              <a:spcAft>
                <a:spcPts val="800"/>
              </a:spcAft>
              <a:defRPr sz="1800" b="1">
                <a:solidFill>
                  <a:srgbClr val="FF8243"/>
                </a:solidFill>
              </a:defRPr>
            </a:pPr>
            <a:r>
              <a:t>In conclusion, understanding the financial implications of our compliance efforts is crucial for future strategic planning. We recommend optimizing our compliance processes to enhance cost efficiency while ensuring regulatory adherence.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535</Words>
  <Application>Microsoft Macintosh PowerPoint</Application>
  <PresentationFormat>On-screen Show (4:3)</PresentationFormat>
  <Paragraphs>43</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Q3 2025 Compliance Audit Insights</vt:lpstr>
      <vt:lpstr>Introduction</vt:lpstr>
      <vt:lpstr>Overview of Regulatory Compliance Strategies</vt:lpstr>
      <vt:lpstr>Financial Impact on Operational Budgets</vt:lpstr>
      <vt:lpstr>Q3 2025 Legal Audit Cost Analysis</vt:lpstr>
      <vt:lpstr>Future Compliance and Cost Optimization</vt:lpstr>
      <vt:lpstr>Conclusion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Amirhossein Abaskohi</cp:lastModifiedBy>
  <cp:revision>2</cp:revision>
  <dcterms:created xsi:type="dcterms:W3CDTF">2013-01-27T09:14:16Z</dcterms:created>
  <dcterms:modified xsi:type="dcterms:W3CDTF">2025-08-19T20:08:58Z</dcterms:modified>
  <cp:category/>
</cp:coreProperties>
</file>