
<file path=[Content_Types].xml><?xml version="1.0" encoding="utf-8"?>
<Types xmlns="http://schemas.openxmlformats.org/package/2006/content-types">
  <Default Extension="bin" ContentType="application/vnd.openxmlformats-officedocument.presentationml.printerSettings"/>
  <Default Extension="jpeg" ContentType="image/jpeg"/>
  <Default Extension="jp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7"/>
    <p:sldId id="257" r:id="rId8"/>
    <p:sldId id="258" r:id="rId9"/>
    <p:sldId id="259" r:id="rId10"/>
    <p:sldId id="260" r:id="rId11"/>
    <p:sldId id="261" r:id="rId12"/>
    <p:sldId id="262" r:id="rId13"/>
    <p:sldId id="263" r:id="rId1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124" d="100"/>
          <a:sy n="124" d="100"/>
        </p:scale>
        <p:origin x="-1512" y="-1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printerSettings" Target="printerSettings/printerSettings1.bin"/><Relationship Id="rId3" Type="http://schemas.openxmlformats.org/officeDocument/2006/relationships/presProps" Target="presProps.xml"/><Relationship Id="rId4" Type="http://schemas.openxmlformats.org/officeDocument/2006/relationships/viewProps" Target="viewProps.xml"/><Relationship Id="rId5" Type="http://schemas.openxmlformats.org/officeDocument/2006/relationships/theme" Target="theme/theme1.xml"/><Relationship Id="rId6" Type="http://schemas.openxmlformats.org/officeDocument/2006/relationships/tableStyles" Target="tableStyles.xml"/><Relationship Id="rId7" Type="http://schemas.openxmlformats.org/officeDocument/2006/relationships/slide" Target="slides/slide1.xml"/><Relationship Id="rId8" Type="http://schemas.openxmlformats.org/officeDocument/2006/relationships/slide" Target="slides/slide2.xml"/><Relationship Id="rId9" Type="http://schemas.openxmlformats.org/officeDocument/2006/relationships/slide" Target="slides/slide3.xml"/><Relationship Id="rId10" Type="http://schemas.openxmlformats.org/officeDocument/2006/relationships/slide" Target="slides/slide4.xml"/><Relationship Id="rId11" Type="http://schemas.openxmlformats.org/officeDocument/2006/relationships/slide" Target="slides/slide5.xml"/><Relationship Id="rId12" Type="http://schemas.openxmlformats.org/officeDocument/2006/relationships/slide" Target="slides/slide6.xml"/><Relationship Id="rId13" Type="http://schemas.openxmlformats.org/officeDocument/2006/relationships/slide" Target="slides/slide7.xml"/><Relationship Id="rId14" Type="http://schemas.openxmlformats.org/officeDocument/2006/relationships/slide" Target="slides/slide8.xml"/></Relationships>
</file>

<file path=ppt/media/image1.jp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1680755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9109279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6122237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6143142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606483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7822449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BCAD085-E8A6-8845-BD4E-CB4CCA059FC4}" type="datetimeFigureOut">
              <a:rPr lang="en-US" smtClean="0"/>
              <a:t>1/27/13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90158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BCAD085-E8A6-8845-BD4E-CB4CCA059FC4}" type="datetimeFigureOut">
              <a:rPr lang="en-US" smtClean="0"/>
              <a:t>1/27/13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727027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BCAD085-E8A6-8845-BD4E-CB4CCA059FC4}" type="datetimeFigureOut">
              <a:rPr lang="en-US" smtClean="0"/>
              <a:t>1/27/13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2129998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8407265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889236939"/>
      </p:ext>
    </p:extLst>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BCAD085-E8A6-8845-BD4E-CB4CCA059FC4}" type="datetimeFigureOut">
              <a:rPr lang="en-US" smtClean="0"/>
              <a:t>1/27/13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FF6DA9-008F-8B48-92A6-B652298478BF}" type="slidenum">
              <a:rPr lang="en-US" smtClean="0"/>
              <a:t>‹#›</a:t>
            </a:fld>
            <a:endParaRPr lang="en-US"/>
          </a:p>
        </p:txBody>
      </p:sp>
    </p:spTree>
    <p:extLst>
      <p:ext uri="{BB962C8B-B14F-4D97-AF65-F5344CB8AC3E}">
        <p14:creationId xmlns:p14="http://schemas.microsoft.com/office/powerpoint/2010/main" val="220997751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jpg"/></Relationships>
</file>

<file path=ppt/slides/slide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ctrTitle"/>
          </p:nvPr>
        </p:nvSpPr>
        <p:spPr/>
        <p:txBody>
          <a:bodyPr/>
          <a:lstStyle/>
          <a:p>
            <a:pPr>
              <a:defRPr sz="4400" b="1">
                <a:solidFill>
                  <a:srgbClr val="228B22"/>
                </a:solidFill>
              </a:defRPr>
            </a:pPr>
            <a:r>
              <a:t>Q1 2024 Workforce Analytics Overview</a:t>
            </a:r>
          </a:p>
        </p:txBody>
      </p:sp>
      <p:sp>
        <p:nvSpPr>
          <p:cNvPr id="3" name="Subtitle 2"/>
          <p:cNvSpPr>
            <a:spLocks noGrp="1"/>
          </p:cNvSpPr>
          <p:nvPr>
            <p:ph type="subTitle" idx="1"/>
          </p:nvPr>
        </p:nvSpPr>
        <p:spPr/>
        <p:txBody>
          <a:bodyPr/>
          <a:lstStyle/>
          <a:p/>
        </p:txBody>
      </p:sp>
    </p:spTree>
  </p:cSld>
  <p:clrMapOvr>
    <a:masterClrMapping/>
  </p:clrMapOvr>
</p:sld>
</file>

<file path=ppt/slides/slide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pPr>
              <a:defRPr sz="3200" b="1">
                <a:solidFill>
                  <a:srgbClr val="228B22"/>
                </a:solidFill>
              </a:defRPr>
            </a:pPr>
            <a:r>
              <a:t>Introduction</a:t>
            </a:r>
          </a:p>
        </p:txBody>
      </p:sp>
      <p:sp>
        <p:nvSpPr>
          <p:cNvPr id="3" name="Content Placeholder 2"/>
          <p:cNvSpPr>
            <a:spLocks noGrp="1"/>
          </p:cNvSpPr>
          <p:nvPr>
            <p:ph idx="1"/>
          </p:nvPr>
        </p:nvSpPr>
        <p:spPr/>
        <p:txBody>
          <a:bodyPr/>
          <a:lstStyle/>
          <a:p/>
          <a:p>
            <a:pPr>
              <a:spcAft>
                <a:spcPts val="800"/>
              </a:spcAft>
              <a:defRPr sz="1800">
                <a:solidFill>
                  <a:srgbClr val="404040"/>
                </a:solidFill>
              </a:defRPr>
            </a:pPr>
            <a:r>
              <a:t>This presentation provides an in-depth analysis of our workforce dynamics in Q1 2024, focusing on key factors influencing employee retention and engagement. Our goal is to identify trends and implement strategies to enhance staff stability.</a:t>
            </a:r>
          </a:p>
        </p:txBody>
      </p:sp>
    </p:spTree>
  </p:cSld>
  <p:clrMapOvr>
    <a:masterClrMapping/>
  </p:clrMapOvr>
</p:sld>
</file>

<file path=ppt/slides/slide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pPr>
              <a:defRPr sz="3200" b="1">
                <a:solidFill>
                  <a:srgbClr val="228B22"/>
                </a:solidFill>
              </a:defRPr>
            </a:pPr>
            <a:r>
              <a:t>Current Workforce Demographics</a:t>
            </a:r>
          </a:p>
        </p:txBody>
      </p:sp>
      <p:sp>
        <p:nvSpPr>
          <p:cNvPr id="3" name="Content Placeholder 2"/>
          <p:cNvSpPr>
            <a:spLocks noGrp="1"/>
          </p:cNvSpPr>
          <p:nvPr>
            <p:ph idx="1"/>
          </p:nvPr>
        </p:nvSpPr>
        <p:spPr/>
        <p:txBody>
          <a:bodyPr/>
          <a:lstStyle/>
          <a:p/>
          <a:p>
            <a:pPr>
              <a:spcAft>
                <a:spcPts val="600"/>
              </a:spcAft>
              <a:defRPr sz="1800">
                <a:solidFill>
                  <a:srgbClr val="404040"/>
                </a:solidFill>
              </a:defRPr>
            </a:pPr>
            <a:r>
              <a:t>Our workforce comprises 60% female and 40% male employees across various departments</a:t>
            </a:r>
          </a:p>
          <a:p>
            <a:pPr>
              <a:spcAft>
                <a:spcPts val="600"/>
              </a:spcAft>
              <a:defRPr sz="1800">
                <a:solidFill>
                  <a:srgbClr val="404040"/>
                </a:solidFill>
              </a:defRPr>
            </a:pPr>
            <a:r>
              <a:t>70% of our staff are millennials, enhancing our digital-first approach</a:t>
            </a:r>
          </a:p>
          <a:p>
            <a:pPr>
              <a:spcAft>
                <a:spcPts val="600"/>
              </a:spcAft>
              <a:defRPr sz="1800">
                <a:solidFill>
                  <a:srgbClr val="FF8C00"/>
                </a:solidFill>
              </a:defRPr>
            </a:pPr>
            <a:r>
              <a:t>The largest department is technology, with 30% of the total workforce</a:t>
            </a:r>
          </a:p>
          <a:p>
            <a:pPr>
              <a:spcAft>
                <a:spcPts val="600"/>
              </a:spcAft>
              <a:defRPr sz="1800">
                <a:solidFill>
                  <a:srgbClr val="404040"/>
                </a:solidFill>
              </a:defRPr>
            </a:pPr>
            <a:r>
              <a:t>Over 50% of employees have been with the company for more than two years</a:t>
            </a:r>
          </a:p>
          <a:p>
            <a:pPr>
              <a:spcAft>
                <a:spcPts val="600"/>
              </a:spcAft>
              <a:defRPr sz="1800">
                <a:solidFill>
                  <a:srgbClr val="404040"/>
                </a:solidFill>
              </a:defRPr>
            </a:pPr>
            <a:r>
              <a:t>Most employees possess a minimum of a bachelor's degree, ensuring a skilled team</a:t>
            </a:r>
          </a:p>
          <a:p>
            <a:pPr>
              <a:spcAft>
                <a:spcPts val="600"/>
              </a:spcAft>
              <a:defRPr sz="1800">
                <a:solidFill>
                  <a:srgbClr val="FF8C00"/>
                </a:solidFill>
              </a:defRPr>
            </a:pPr>
            <a:r>
              <a:t>We have a diverse cultural background with employees from over ten different countries</a:t>
            </a:r>
          </a:p>
        </p:txBody>
      </p:sp>
    </p:spTree>
  </p:cSld>
  <p:clrMapOvr>
    <a:masterClrMapping/>
  </p:clrMapOvr>
</p:sld>
</file>

<file path=ppt/slides/slide4.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pPr>
              <a:defRPr sz="3200" b="1">
                <a:solidFill>
                  <a:srgbClr val="228B22"/>
                </a:solidFill>
              </a:defRPr>
            </a:pPr>
            <a:r>
              <a:t>Employee Engagement Metrics</a:t>
            </a:r>
          </a:p>
        </p:txBody>
      </p:sp>
      <p:sp>
        <p:nvSpPr>
          <p:cNvPr id="3" name="Content Placeholder 2"/>
          <p:cNvSpPr>
            <a:spLocks noGrp="1"/>
          </p:cNvSpPr>
          <p:nvPr>
            <p:ph idx="1"/>
          </p:nvPr>
        </p:nvSpPr>
        <p:spPr/>
        <p:txBody>
          <a:bodyPr/>
          <a:lstStyle/>
          <a:p/>
          <a:p>
            <a:pPr>
              <a:spcAft>
                <a:spcPts val="600"/>
              </a:spcAft>
              <a:defRPr sz="1800">
                <a:solidFill>
                  <a:srgbClr val="404040"/>
                </a:solidFill>
              </a:defRPr>
            </a:pPr>
            <a:r>
              <a:t>Our eNPS score improved by 15% compared to the previous year, indicating rising satisfaction</a:t>
            </a:r>
          </a:p>
          <a:p>
            <a:pPr>
              <a:spcAft>
                <a:spcPts val="600"/>
              </a:spcAft>
              <a:defRPr sz="1800">
                <a:solidFill>
                  <a:srgbClr val="404040"/>
                </a:solidFill>
              </a:defRPr>
            </a:pPr>
            <a:r>
              <a:t>Monthly virtual town halls have an 80% employee participation rate</a:t>
            </a:r>
          </a:p>
          <a:p>
            <a:pPr>
              <a:spcAft>
                <a:spcPts val="600"/>
              </a:spcAft>
              <a:defRPr sz="1800">
                <a:solidFill>
                  <a:srgbClr val="FF8C00"/>
                </a:solidFill>
              </a:defRPr>
            </a:pPr>
            <a:r>
              <a:t>The average engagement score for our digital platform training was 85/100</a:t>
            </a:r>
          </a:p>
          <a:p>
            <a:pPr>
              <a:spcAft>
                <a:spcPts val="600"/>
              </a:spcAft>
              <a:defRPr sz="1800">
                <a:solidFill>
                  <a:srgbClr val="404040"/>
                </a:solidFill>
              </a:defRPr>
            </a:pPr>
            <a:r>
              <a:t>Over 65% of employees participate in voluntary wellness programs</a:t>
            </a:r>
          </a:p>
          <a:p>
            <a:pPr>
              <a:spcAft>
                <a:spcPts val="600"/>
              </a:spcAft>
              <a:defRPr sz="1800">
                <a:solidFill>
                  <a:srgbClr val="404040"/>
                </a:solidFill>
              </a:defRPr>
            </a:pPr>
            <a:r>
              <a:t>Feedback from quarterly surveys resulted in a new mentorship program</a:t>
            </a:r>
          </a:p>
          <a:p>
            <a:pPr>
              <a:spcAft>
                <a:spcPts val="600"/>
              </a:spcAft>
              <a:defRPr sz="1800">
                <a:solidFill>
                  <a:srgbClr val="FF8C00"/>
                </a:solidFill>
              </a:defRPr>
            </a:pPr>
            <a:r>
              <a:t>Team collaboration software usage increased by 20% in Q1 2024</a:t>
            </a:r>
          </a:p>
        </p:txBody>
      </p:sp>
    </p:spTree>
  </p:cSld>
  <p:clrMapOvr>
    <a:masterClrMapping/>
  </p:clrMapOvr>
</p:sld>
</file>

<file path=ppt/slides/slide5.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pPr>
              <a:defRPr sz="3200" b="1">
                <a:solidFill>
                  <a:srgbClr val="228B22"/>
                </a:solidFill>
              </a:defRPr>
            </a:pPr>
            <a:r>
              <a:t>Q1 2024 Turnover Insights</a:t>
            </a:r>
          </a:p>
        </p:txBody>
      </p:sp>
      <p:sp>
        <p:nvSpPr>
          <p:cNvPr id="3" name="Content Placeholder 2"/>
          <p:cNvSpPr>
            <a:spLocks noGrp="1"/>
          </p:cNvSpPr>
          <p:nvPr>
            <p:ph idx="1"/>
          </p:nvPr>
        </p:nvSpPr>
        <p:spPr>
          <a:xfrm>
            <a:off x="457200" y="1828800"/>
            <a:ext cx="4114800" cy="3657600"/>
          </a:xfrm>
        </p:spPr>
        <p:txBody>
          <a:bodyPr/>
          <a:lstStyle/>
          <a:p/>
          <a:p>
            <a:pPr>
              <a:spcAft>
                <a:spcPts val="400"/>
              </a:spcAft>
              <a:defRPr sz="1600">
                <a:solidFill>
                  <a:srgbClr val="404040"/>
                </a:solidFill>
              </a:defRPr>
            </a:pPr>
            <a:r>
              <a:t>Analysis of exit interviews shows a trend of employees seeking skill development</a:t>
            </a:r>
          </a:p>
          <a:p>
            <a:pPr>
              <a:spcAft>
                <a:spcPts val="400"/>
              </a:spcAft>
              <a:defRPr sz="1600">
                <a:solidFill>
                  <a:srgbClr val="404040"/>
                </a:solidFill>
              </a:defRPr>
            </a:pPr>
            <a:r>
              <a:t>The majority of exits were from the customer service department</a:t>
            </a:r>
          </a:p>
          <a:p>
            <a:pPr>
              <a:spcAft>
                <a:spcPts val="400"/>
              </a:spcAft>
              <a:defRPr sz="1600">
                <a:solidFill>
                  <a:srgbClr val="FF8C00"/>
                </a:solidFill>
              </a:defRPr>
            </a:pPr>
            <a:r>
              <a:t>Turnover was highest among employees with less than one year of tenure</a:t>
            </a:r>
          </a:p>
          <a:p>
            <a:pPr>
              <a:spcAft>
                <a:spcPts val="400"/>
              </a:spcAft>
              <a:defRPr sz="1600">
                <a:solidFill>
                  <a:srgbClr val="404040"/>
                </a:solidFill>
              </a:defRPr>
            </a:pPr>
            <a:r>
              <a:t>Exit interview satisfaction scores averaged 7/10, highlighting positive departures</a:t>
            </a:r>
          </a:p>
          <a:p>
            <a:pPr>
              <a:spcAft>
                <a:spcPts val="400"/>
              </a:spcAft>
              <a:defRPr sz="1600">
                <a:solidFill>
                  <a:srgbClr val="404040"/>
                </a:solidFill>
              </a:defRPr>
            </a:pPr>
            <a:r>
              <a:t>External consultant reviews suggest aligning leadership with employee expectations</a:t>
            </a:r>
          </a:p>
          <a:p>
            <a:pPr>
              <a:spcAft>
                <a:spcPts val="400"/>
              </a:spcAft>
              <a:defRPr sz="1600">
                <a:solidFill>
                  <a:srgbClr val="FF8C00"/>
                </a:solidFill>
              </a:defRPr>
            </a:pPr>
            <a:r>
              <a:t>Regional differences show higher retention in urban areas versus rural</a:t>
            </a:r>
          </a:p>
        </p:txBody>
      </p:sp>
      <p:pic>
        <p:nvPicPr>
          <p:cNvPr id="4" name="Picture 3" descr="image.jpg"/>
          <p:cNvPicPr>
            <a:picLocks noChangeAspect="1"/>
          </p:cNvPicPr>
          <p:nvPr/>
        </p:nvPicPr>
        <p:blipFill>
          <a:blip r:embed="rId2"/>
          <a:stretch>
            <a:fillRect/>
          </a:stretch>
        </p:blipFill>
        <p:spPr>
          <a:xfrm>
            <a:off x="5029200" y="1828800"/>
            <a:ext cx="3200400" cy="3200400"/>
          </a:xfrm>
          <a:prstGeom prst="rect">
            <a:avLst/>
          </a:prstGeom>
        </p:spPr>
      </p:pic>
    </p:spTree>
  </p:cSld>
  <p:clrMapOvr>
    <a:masterClrMapping/>
  </p:clrMapOvr>
</p:sld>
</file>

<file path=ppt/slides/slide6.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pPr>
              <a:defRPr sz="3200" b="1">
                <a:solidFill>
                  <a:srgbClr val="228B22"/>
                </a:solidFill>
              </a:defRPr>
            </a:pPr>
            <a:r>
              <a:t>Retention Strategies in Virtual Healthcare</a:t>
            </a:r>
          </a:p>
        </p:txBody>
      </p:sp>
      <p:sp>
        <p:nvSpPr>
          <p:cNvPr id="3" name="Content Placeholder 2"/>
          <p:cNvSpPr>
            <a:spLocks noGrp="1"/>
          </p:cNvSpPr>
          <p:nvPr>
            <p:ph idx="1"/>
          </p:nvPr>
        </p:nvSpPr>
        <p:spPr/>
        <p:txBody>
          <a:bodyPr/>
          <a:lstStyle/>
          <a:p/>
          <a:p>
            <a:pPr>
              <a:spcAft>
                <a:spcPts val="600"/>
              </a:spcAft>
              <a:defRPr sz="1800">
                <a:solidFill>
                  <a:srgbClr val="404040"/>
                </a:solidFill>
              </a:defRPr>
            </a:pPr>
            <a:r>
              <a:t>Implemented flexible work schedules to accommodate diverse employee needs</a:t>
            </a:r>
          </a:p>
          <a:p>
            <a:pPr>
              <a:spcAft>
                <a:spcPts val="600"/>
              </a:spcAft>
              <a:defRPr sz="1800">
                <a:solidFill>
                  <a:srgbClr val="404040"/>
                </a:solidFill>
              </a:defRPr>
            </a:pPr>
            <a:r>
              <a:t>Expanded career development workshops to enhance professional growth</a:t>
            </a:r>
          </a:p>
          <a:p>
            <a:pPr>
              <a:spcAft>
                <a:spcPts val="600"/>
              </a:spcAft>
              <a:defRPr sz="1800">
                <a:solidFill>
                  <a:srgbClr val="FF8C00"/>
                </a:solidFill>
              </a:defRPr>
            </a:pPr>
            <a:r>
              <a:t>Launched new recognition programs for remote employees to acknowledge achievements</a:t>
            </a:r>
          </a:p>
          <a:p>
            <a:pPr>
              <a:spcAft>
                <a:spcPts val="600"/>
              </a:spcAft>
              <a:defRPr sz="1800">
                <a:solidFill>
                  <a:srgbClr val="404040"/>
                </a:solidFill>
              </a:defRPr>
            </a:pPr>
            <a:r>
              <a:t>Collaborated with industry experts to refine our digital onboarding process</a:t>
            </a:r>
          </a:p>
          <a:p>
            <a:pPr>
              <a:spcAft>
                <a:spcPts val="600"/>
              </a:spcAft>
              <a:defRPr sz="1800">
                <a:solidFill>
                  <a:srgbClr val="404040"/>
                </a:solidFill>
              </a:defRPr>
            </a:pPr>
            <a:r>
              <a:t>Increased investment in mental health resources accessible via our platform</a:t>
            </a:r>
          </a:p>
          <a:p>
            <a:pPr>
              <a:spcAft>
                <a:spcPts val="600"/>
              </a:spcAft>
              <a:defRPr sz="1800">
                <a:solidFill>
                  <a:srgbClr val="FF8C00"/>
                </a:solidFill>
              </a:defRPr>
            </a:pPr>
            <a:r>
              <a:t>Began cross-departmental initiatives to foster stronger team connections</a:t>
            </a:r>
          </a:p>
        </p:txBody>
      </p:sp>
    </p:spTree>
  </p:cSld>
  <p:clrMapOvr>
    <a:masterClrMapping/>
  </p:clrMapOvr>
</p:sld>
</file>

<file path=ppt/slides/slide7.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pPr>
              <a:defRPr sz="3200" b="1">
                <a:solidFill>
                  <a:srgbClr val="228B22"/>
                </a:solidFill>
              </a:defRPr>
            </a:pPr>
            <a:r>
              <a:t>Future Workforce Planning Approaches</a:t>
            </a:r>
          </a:p>
        </p:txBody>
      </p:sp>
      <p:sp>
        <p:nvSpPr>
          <p:cNvPr id="3" name="Content Placeholder 2"/>
          <p:cNvSpPr>
            <a:spLocks noGrp="1"/>
          </p:cNvSpPr>
          <p:nvPr>
            <p:ph idx="1"/>
          </p:nvPr>
        </p:nvSpPr>
        <p:spPr/>
        <p:txBody>
          <a:bodyPr/>
          <a:lstStyle/>
          <a:p/>
          <a:p>
            <a:pPr>
              <a:spcAft>
                <a:spcPts val="600"/>
              </a:spcAft>
              <a:defRPr sz="1800">
                <a:solidFill>
                  <a:srgbClr val="404040"/>
                </a:solidFill>
              </a:defRPr>
            </a:pPr>
            <a:r>
              <a:t>Predictive analytics used to forecast employee skill needs for future projects</a:t>
            </a:r>
          </a:p>
          <a:p>
            <a:pPr>
              <a:spcAft>
                <a:spcPts val="600"/>
              </a:spcAft>
              <a:defRPr sz="1800">
                <a:solidFill>
                  <a:srgbClr val="404040"/>
                </a:solidFill>
              </a:defRPr>
            </a:pPr>
            <a:r>
              <a:t>Partnerships established with universities for a robust talent pipeline</a:t>
            </a:r>
          </a:p>
          <a:p>
            <a:pPr>
              <a:spcAft>
                <a:spcPts val="600"/>
              </a:spcAft>
              <a:defRPr sz="1800">
                <a:solidFill>
                  <a:srgbClr val="FF8C00"/>
                </a:solidFill>
              </a:defRPr>
            </a:pPr>
            <a:r>
              <a:t>Development of a five-year strategic workforce plan aligned with business goals</a:t>
            </a:r>
          </a:p>
          <a:p>
            <a:pPr>
              <a:spcAft>
                <a:spcPts val="600"/>
              </a:spcAft>
              <a:defRPr sz="1800">
                <a:solidFill>
                  <a:srgbClr val="404040"/>
                </a:solidFill>
              </a:defRPr>
            </a:pPr>
            <a:r>
              <a:t>Focus on automation to enhance operational efficiency and reduce manual tasks</a:t>
            </a:r>
          </a:p>
          <a:p>
            <a:pPr>
              <a:spcAft>
                <a:spcPts val="600"/>
              </a:spcAft>
              <a:defRPr sz="1800">
                <a:solidFill>
                  <a:srgbClr val="404040"/>
                </a:solidFill>
              </a:defRPr>
            </a:pPr>
            <a:r>
              <a:t>Anticipated 10% growth in the telemedicine sector influencing hiring plans</a:t>
            </a:r>
          </a:p>
          <a:p>
            <a:pPr>
              <a:spcAft>
                <a:spcPts val="600"/>
              </a:spcAft>
              <a:defRPr sz="1800">
                <a:solidFill>
                  <a:srgbClr val="FF8C00"/>
                </a:solidFill>
              </a:defRPr>
            </a:pPr>
            <a:r>
              <a:t>Continuous evaluation of remote work policies to ensure competitiveness</a:t>
            </a:r>
          </a:p>
        </p:txBody>
      </p:sp>
    </p:spTree>
  </p:cSld>
  <p:clrMapOvr>
    <a:masterClrMapping/>
  </p:clrMapOvr>
</p:sld>
</file>

<file path=ppt/slides/slide8.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pPr>
              <a:defRPr sz="3200" b="1">
                <a:solidFill>
                  <a:srgbClr val="228B22"/>
                </a:solidFill>
              </a:defRPr>
            </a:pPr>
            <a:r>
              <a:t>Conclusion</a:t>
            </a:r>
          </a:p>
        </p:txBody>
      </p:sp>
      <p:sp>
        <p:nvSpPr>
          <p:cNvPr id="3" name="Content Placeholder 2"/>
          <p:cNvSpPr>
            <a:spLocks noGrp="1"/>
          </p:cNvSpPr>
          <p:nvPr>
            <p:ph idx="1"/>
          </p:nvPr>
        </p:nvSpPr>
        <p:spPr>
          <a:xfrm>
            <a:off x="457200" y="1828800"/>
            <a:ext cx="4114800" cy="3657600"/>
          </a:xfrm>
        </p:spPr>
        <p:txBody>
          <a:bodyPr/>
          <a:lstStyle/>
          <a:p/>
          <a:p>
            <a:pPr>
              <a:spcAft>
                <a:spcPts val="800"/>
              </a:spcAft>
              <a:defRPr sz="1800" b="1">
                <a:solidFill>
                  <a:srgbClr val="FF8C00"/>
                </a:solidFill>
              </a:defRPr>
            </a:pPr>
            <a:r>
              <a:t>The analysis highlights critical turnover insights and suggests strategic actions to improve retention. Moving forward, we recommend focusing on enhancing engagement and refining our retention strategies to ensure workforce stability.</a:t>
            </a:r>
          </a:p>
        </p:txBody>
      </p:sp>
      <p:pic>
        <p:nvPicPr>
          <p:cNvPr id="4" name="Picture 3" descr="image.jpg"/>
          <p:cNvPicPr>
            <a:picLocks noChangeAspect="1"/>
          </p:cNvPicPr>
          <p:nvPr/>
        </p:nvPicPr>
        <p:blipFill>
          <a:blip r:embed="rId2"/>
          <a:stretch>
            <a:fillRect/>
          </a:stretch>
        </p:blipFill>
        <p:spPr>
          <a:xfrm>
            <a:off x="5029200" y="1828800"/>
            <a:ext cx="3200400" cy="3200400"/>
          </a:xfrm>
          <a:prstGeom prst="rect">
            <a:avLst/>
          </a:prstGeom>
        </p:spPr>
      </p:pic>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TotalTime>
  <Words>0</Words>
  <Application>Microsoft Macintosh PowerPoint</Application>
  <PresentationFormat>On-screen Show (4:3)</PresentationFormat>
  <Paragraphs>0</Paragraphs>
  <Slides>0</Slides>
  <Notes>0</Notes>
  <HiddenSlides>0</HiddenSlides>
  <MMClips>0</MMClips>
  <ScaleCrop>false</ScaleCrop>
  <HeadingPairs>
    <vt:vector size="4" baseType="variant">
      <vt:variant>
        <vt:lpstr>Theme</vt:lpstr>
      </vt:variant>
      <vt:variant>
        <vt:i4>1</vt:i4>
      </vt:variant>
      <vt:variant>
        <vt:lpstr>Slide Titles</vt:lpstr>
      </vt:variant>
      <vt:variant>
        <vt:i4>0</vt:i4>
      </vt:variant>
    </vt:vector>
  </HeadingPairs>
  <TitlesOfParts>
    <vt:vector size="1" baseType="lpstr">
      <vt:lpstr>Office Theme</vt:lpstr>
    </vt:vector>
  </TitlesOfParts>
  <Manager/>
  <Company/>
  <LinksUpToDate>false</LinksUpToDate>
  <SharedDoc>false</SharedDoc>
  <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subject/>
  <dc:creator/>
  <cp:keywords/>
  <dc:description>generated using python-pptx</dc:description>
  <cp:lastModifiedBy>Steve Canny</cp:lastModifiedBy>
  <cp:revision>1</cp:revision>
  <dcterms:created xsi:type="dcterms:W3CDTF">2013-01-27T09:14:16Z</dcterms:created>
  <dcterms:modified xsi:type="dcterms:W3CDTF">2013-01-27T09:15:58Z</dcterms:modified>
  <cp:category/>
</cp:coreProperties>
</file>

<file path=docProps/thumbnail.jpeg>
</file>