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B050"/>
                </a:solidFill>
              </a:defRPr>
            </a:pPr>
            <a:r>
              <a:t>Analyzing Q1 2025 IT Support Expenditures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reviews our IT support costs for Q1 2025, providing insights into expenditure trends and their impact on our operational efficiency. Our aim is to align IT investments with our strategic goals in virtual healthcare delivery.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Virtual Healthcare IT Infrastructure Overview</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MediConn Solutions supports over 200 virtual healthcare systems with enhanced encryption protocols.</a:t>
            </a:r>
          </a:p>
          <a:p>
            <a:pPr>
              <a:spcAft>
                <a:spcPts val="600"/>
              </a:spcAft>
              <a:defRPr sz="1800">
                <a:solidFill>
                  <a:srgbClr val="404040"/>
                </a:solidFill>
              </a:defRPr>
            </a:pPr>
            <a:r>
              <a:t>Our network architecture includes redundant data centers across five Canadian provinces.</a:t>
            </a:r>
          </a:p>
          <a:p>
            <a:pPr>
              <a:spcAft>
                <a:spcPts val="600"/>
              </a:spcAft>
              <a:defRPr sz="1800">
                <a:solidFill>
                  <a:srgbClr val="FF8243"/>
                </a:solidFill>
              </a:defRPr>
            </a:pPr>
            <a:r>
              <a:t>Implementing AI-driven diagnostic tools increased our system's predictive maintenance by 30%.</a:t>
            </a:r>
          </a:p>
          <a:p>
            <a:pPr>
              <a:spcAft>
                <a:spcPts val="600"/>
              </a:spcAft>
              <a:defRPr sz="1800">
                <a:solidFill>
                  <a:srgbClr val="404040"/>
                </a:solidFill>
              </a:defRPr>
            </a:pPr>
            <a:r>
              <a:t>The integration of telehealth platforms with EMR systems was completed in Q3 2024.</a:t>
            </a:r>
          </a:p>
          <a:p>
            <a:pPr>
              <a:spcAft>
                <a:spcPts val="600"/>
              </a:spcAft>
              <a:defRPr sz="1800">
                <a:solidFill>
                  <a:srgbClr val="404040"/>
                </a:solidFill>
              </a:defRPr>
            </a:pPr>
            <a:r>
              <a:t>We maintain 24/7 uptime with a robust SLA, ensuring 99.8% availability.</a:t>
            </a:r>
          </a:p>
          <a:p>
            <a:pPr>
              <a:spcAft>
                <a:spcPts val="600"/>
              </a:spcAft>
              <a:defRPr sz="1800">
                <a:solidFill>
                  <a:srgbClr val="FF8243"/>
                </a:solidFill>
              </a:defRPr>
            </a:pPr>
            <a:r>
              <a:t>Investments in cloud computing have led to a 25% reduction in physical server costs.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Cost Efficiency in Digital Platforms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Transitioning to open-source software reduced licensing fees by 40% in 2024.</a:t>
            </a:r>
          </a:p>
          <a:p>
            <a:pPr>
              <a:spcAft>
                <a:spcPts val="600"/>
              </a:spcAft>
              <a:defRPr sz="1800">
                <a:solidFill>
                  <a:srgbClr val="404040"/>
                </a:solidFill>
              </a:defRPr>
            </a:pPr>
            <a:r>
              <a:t>Automation of administrative processes saved 15,000 labor hours last year.</a:t>
            </a:r>
          </a:p>
          <a:p>
            <a:pPr>
              <a:spcAft>
                <a:spcPts val="600"/>
              </a:spcAft>
              <a:defRPr sz="1800">
                <a:solidFill>
                  <a:srgbClr val="FF8243"/>
                </a:solidFill>
              </a:defRPr>
            </a:pPr>
            <a:r>
              <a:t>Enhanced user interface design decreased patient onboarding time by 20%.</a:t>
            </a:r>
          </a:p>
          <a:p>
            <a:pPr>
              <a:spcAft>
                <a:spcPts val="600"/>
              </a:spcAft>
              <a:defRPr sz="1800">
                <a:solidFill>
                  <a:srgbClr val="404040"/>
                </a:solidFill>
              </a:defRPr>
            </a:pPr>
            <a:r>
              <a:t>Leveraged bulk purchasing agreements for software licenses, saving 5% annually.</a:t>
            </a:r>
          </a:p>
          <a:p>
            <a:pPr>
              <a:spcAft>
                <a:spcPts val="600"/>
              </a:spcAft>
              <a:defRPr sz="1800">
                <a:solidFill>
                  <a:srgbClr val="404040"/>
                </a:solidFill>
              </a:defRPr>
            </a:pPr>
            <a:r>
              <a:t>Consolidated multiple vendor contracts into a single agreement for additional cost savings.</a:t>
            </a:r>
          </a:p>
          <a:p>
            <a:pPr>
              <a:spcAft>
                <a:spcPts val="600"/>
              </a:spcAft>
              <a:defRPr sz="1800">
                <a:solidFill>
                  <a:srgbClr val="FF8243"/>
                </a:solidFill>
              </a:defRPr>
            </a:pPr>
            <a:r>
              <a:t>Migrated to a scalable cloud platform, reducing hardware expenses by 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Q1 2025 IT Support Expenditure Analysis</a:t>
            </a:r>
          </a:p>
        </p:txBody>
      </p:sp>
      <p:sp>
        <p:nvSpPr>
          <p:cNvPr id="3" name="Content Placeholder 2"/>
          <p:cNvSpPr>
            <a:spLocks noGrp="1"/>
          </p:cNvSpPr>
          <p:nvPr>
            <p:ph idx="1"/>
          </p:nvPr>
        </p:nvSpPr>
        <p:spPr>
          <a:xfrm>
            <a:off x="457200" y="1818167"/>
            <a:ext cx="4114800" cy="3657600"/>
          </a:xfrm>
        </p:spPr>
        <p:txBody>
          <a:bodyPr>
            <a:normAutofit fontScale="85000" lnSpcReduction="20000"/>
          </a:bodyPr>
          <a:lstStyle/>
          <a:p>
            <a:endParaRPr dirty="0"/>
          </a:p>
          <a:p>
            <a:pPr>
              <a:spcAft>
                <a:spcPts val="400"/>
              </a:spcAft>
              <a:defRPr sz="1600">
                <a:solidFill>
                  <a:srgbClr val="404040"/>
                </a:solidFill>
              </a:defRPr>
            </a:pPr>
            <a:r>
              <a:rPr dirty="0"/>
              <a:t>Our IT department implemented a new ticketing system in January 2025 for better issue tracking.</a:t>
            </a:r>
          </a:p>
          <a:p>
            <a:pPr>
              <a:spcAft>
                <a:spcPts val="400"/>
              </a:spcAft>
              <a:defRPr sz="1600">
                <a:solidFill>
                  <a:srgbClr val="404040"/>
                </a:solidFill>
              </a:defRPr>
            </a:pPr>
            <a:r>
              <a:rPr dirty="0"/>
              <a:t>Increased focus on cybersecurity initiatives began in February 2025, improving data breach prevention.</a:t>
            </a:r>
          </a:p>
          <a:p>
            <a:pPr>
              <a:spcAft>
                <a:spcPts val="400"/>
              </a:spcAft>
              <a:defRPr sz="1600">
                <a:solidFill>
                  <a:srgbClr val="FF8243"/>
                </a:solidFill>
              </a:defRPr>
            </a:pPr>
            <a:r>
              <a:rPr dirty="0"/>
              <a:t>Expanded remote support capabilities allowed for faster response times across all service regions.</a:t>
            </a:r>
          </a:p>
          <a:p>
            <a:pPr>
              <a:spcAft>
                <a:spcPts val="400"/>
              </a:spcAft>
              <a:defRPr sz="1600">
                <a:solidFill>
                  <a:srgbClr val="404040"/>
                </a:solidFill>
              </a:defRPr>
            </a:pPr>
            <a:r>
              <a:rPr dirty="0"/>
              <a:t>Regular IT training sessions held in March 2025 enhanced staff proficiency and system usage.</a:t>
            </a:r>
          </a:p>
          <a:p>
            <a:pPr>
              <a:spcAft>
                <a:spcPts val="400"/>
              </a:spcAft>
              <a:defRPr sz="1600">
                <a:solidFill>
                  <a:srgbClr val="404040"/>
                </a:solidFill>
              </a:defRPr>
            </a:pPr>
            <a:r>
              <a:rPr dirty="0"/>
              <a:t>Collaboration with third-party vendors improved through standardized communication protocols.</a:t>
            </a:r>
          </a:p>
          <a:p>
            <a:pPr>
              <a:spcAft>
                <a:spcPts val="400"/>
              </a:spcAft>
              <a:defRPr sz="1600">
                <a:solidFill>
                  <a:srgbClr val="FF8243"/>
                </a:solidFill>
              </a:defRPr>
            </a:pPr>
            <a:r>
              <a:rPr dirty="0"/>
              <a:t>New helpdesk software integration completed in Q1 2025 streamlined incident management.</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Impact of IT Investments on Patient Experience</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Patient satisfaction scores improved by 12% following the rollout of a new mobile app in 2024.</a:t>
            </a:r>
          </a:p>
          <a:p>
            <a:pPr>
              <a:spcAft>
                <a:spcPts val="600"/>
              </a:spcAft>
              <a:defRPr sz="1800">
                <a:solidFill>
                  <a:srgbClr val="404040"/>
                </a:solidFill>
              </a:defRPr>
            </a:pPr>
            <a:r>
              <a:t>Integration of chatbots in 2024 reduced call center volume by 25%.</a:t>
            </a:r>
          </a:p>
          <a:p>
            <a:pPr>
              <a:spcAft>
                <a:spcPts val="600"/>
              </a:spcAft>
              <a:defRPr sz="1800">
                <a:solidFill>
                  <a:srgbClr val="FF8243"/>
                </a:solidFill>
              </a:defRPr>
            </a:pPr>
            <a:r>
              <a:t>Implemented telehealth kiosks in rural areas, increasing access by 30%.</a:t>
            </a:r>
          </a:p>
          <a:p>
            <a:pPr>
              <a:spcAft>
                <a:spcPts val="600"/>
              </a:spcAft>
              <a:defRPr sz="1800">
                <a:solidFill>
                  <a:srgbClr val="404040"/>
                </a:solidFill>
              </a:defRPr>
            </a:pPr>
            <a:r>
              <a:t>Enhanced video call quality led to a 20% reduction in appointment cancellations.</a:t>
            </a:r>
          </a:p>
          <a:p>
            <a:pPr>
              <a:spcAft>
                <a:spcPts val="600"/>
              </a:spcAft>
              <a:defRPr sz="1800">
                <a:solidFill>
                  <a:srgbClr val="404040"/>
                </a:solidFill>
              </a:defRPr>
            </a:pPr>
            <a:r>
              <a:t>Personalized health dashboards introduced, receiving positive feedback from 85% of users.</a:t>
            </a:r>
          </a:p>
          <a:p>
            <a:pPr>
              <a:spcAft>
                <a:spcPts val="600"/>
              </a:spcAft>
              <a:defRPr sz="1800">
                <a:solidFill>
                  <a:srgbClr val="FF8243"/>
                </a:solidFill>
              </a:defRPr>
            </a:pPr>
            <a:r>
              <a:t>Streamlined appointment scheduling decreased wait times by 15 minutes on average.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Strategies for Optimizing IT Resource Allocation</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Adopted a hybrid workforce model, optimizing IT resource deployment.</a:t>
            </a:r>
          </a:p>
          <a:p>
            <a:pPr>
              <a:spcAft>
                <a:spcPts val="600"/>
              </a:spcAft>
              <a:defRPr sz="1800">
                <a:solidFill>
                  <a:srgbClr val="404040"/>
                </a:solidFill>
              </a:defRPr>
            </a:pPr>
            <a:r>
              <a:t>Prioritized projects based on strategic alignment and potential ROI.</a:t>
            </a:r>
          </a:p>
          <a:p>
            <a:pPr>
              <a:spcAft>
                <a:spcPts val="600"/>
              </a:spcAft>
              <a:defRPr sz="1800">
                <a:solidFill>
                  <a:srgbClr val="FF8243"/>
                </a:solidFill>
              </a:defRPr>
            </a:pPr>
            <a:r>
              <a:t>Implemented a new resource management tool for better tracking of IT assets.</a:t>
            </a:r>
          </a:p>
          <a:p>
            <a:pPr>
              <a:spcAft>
                <a:spcPts val="600"/>
              </a:spcAft>
              <a:defRPr sz="1800">
                <a:solidFill>
                  <a:srgbClr val="404040"/>
                </a:solidFill>
              </a:defRPr>
            </a:pPr>
            <a:r>
              <a:t>Quarterly reviews of IT resource utilization led to a more balanced workload distribution.</a:t>
            </a:r>
          </a:p>
          <a:p>
            <a:pPr>
              <a:spcAft>
                <a:spcPts val="600"/>
              </a:spcAft>
              <a:defRPr sz="1800">
                <a:solidFill>
                  <a:srgbClr val="404040"/>
                </a:solidFill>
              </a:defRPr>
            </a:pPr>
            <a:r>
              <a:t>Developed cross-functional teams to leverage IT expertise across departments.</a:t>
            </a:r>
          </a:p>
          <a:p>
            <a:pPr>
              <a:spcAft>
                <a:spcPts val="600"/>
              </a:spcAft>
              <a:defRPr sz="1800">
                <a:solidFill>
                  <a:srgbClr val="FF8243"/>
                </a:solidFill>
              </a:defRPr>
            </a:pPr>
            <a:r>
              <a:t>Instituted a continuous improvement framework to enhance IT service delivery.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8243"/>
                </a:solidFill>
              </a:defRPr>
            </a:pPr>
            <a:r>
              <a:t>Our analysis of Q1 2025 IT support costs highlights key areas for cost optimization and strategic investment. Moving forward, we will focus on enhancing IT efficiency to support our mission of accessible virtual healthcare.</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502</Words>
  <Application>Microsoft Macintosh PowerPoint</Application>
  <PresentationFormat>On-screen Show (4:3)</PresentationFormat>
  <Paragraphs>47</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Analyzing Q1 2025 IT Support Expenditures</vt:lpstr>
      <vt:lpstr>Introduction</vt:lpstr>
      <vt:lpstr>Virtual Healthcare IT Infrastructure Overview</vt:lpstr>
      <vt:lpstr>Cost Efficiency in Digital Platforms</vt:lpstr>
      <vt:lpstr>Q1 2025 IT Support Expenditure Analysis</vt:lpstr>
      <vt:lpstr>Impact of IT Investments on Patient Experience</vt:lpstr>
      <vt:lpstr>Strategies for Optimizing IT Resource Allocation</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2025-08-19T20:08:24Z</dcterms:modified>
  <cp:category/>
</cp:coreProperties>
</file>