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63" r:id="rId3"/>
    <p:sldId id="259" r:id="rId4"/>
    <p:sldId id="260" r:id="rId5"/>
    <p:sldId id="272" r:id="rId6"/>
    <p:sldId id="273" r:id="rId7"/>
    <p:sldId id="274" r:id="rId8"/>
    <p:sldId id="275" r:id="rId9"/>
    <p:sldId id="277" r:id="rId10"/>
    <p:sldId id="261" r:id="rId11"/>
    <p:sldId id="278" r:id="rId12"/>
    <p:sldId id="279" r:id="rId13"/>
    <p:sldId id="262" r:id="rId14"/>
    <p:sldId id="280" r:id="rId15"/>
    <p:sldId id="268" r:id="rId16"/>
    <p:sldId id="27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1C22"/>
    <a:srgbClr val="73A939"/>
    <a:srgbClr val="7030A0"/>
    <a:srgbClr val="0066B2"/>
    <a:srgbClr val="013C73"/>
    <a:srgbClr val="EBF0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71"/>
    <p:restoredTop sz="94571"/>
  </p:normalViewPr>
  <p:slideViewPr>
    <p:cSldViewPr snapToGrid="0">
      <p:cViewPr varScale="1">
        <p:scale>
          <a:sx n="115" d="100"/>
          <a:sy n="115" d="100"/>
        </p:scale>
        <p:origin x="72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9CC605-C5A9-1248-B44A-4E5CAF6C4537}" type="datetimeFigureOut">
              <a:rPr lang="en-US" smtClean="0"/>
              <a:t>10/11/25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EB93BD-514A-8D4D-B50D-1D6A434F998C}" type="slidenum">
              <a:rPr lang="en-US" smtClean="0"/>
              <a:t>‹#›</a:t>
            </a:fld>
            <a:endParaRPr lang="en-US"/>
          </a:p>
        </p:txBody>
      </p:sp>
    </p:spTree>
    <p:extLst>
      <p:ext uri="{BB962C8B-B14F-4D97-AF65-F5344CB8AC3E}">
        <p14:creationId xmlns:p14="http://schemas.microsoft.com/office/powerpoint/2010/main" val="25604516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definition of harm is highly task-specific. The goal of the pictures at the bottom is to consider two scenarios:</a:t>
            </a:r>
          </a:p>
          <a:p>
            <a:r>
              <a:rPr lang="en-US" dirty="0"/>
              <a:t>  - </a:t>
            </a:r>
            <a:r>
              <a:rPr lang="en-US" b="1" dirty="0"/>
              <a:t>Colon cancer screening via colonoscopy</a:t>
            </a:r>
            <a:r>
              <a:rPr lang="en-US" dirty="0"/>
              <a:t>: a false positive is accidentally removing a polyp that ends up not being cancerous (not too bad). A false negative is leaving a suspicious lesion that ends up being cancerous (very bad!). In this case, a false negative is much worse than a false positive, so we should choose to use false negative here as our definition of harm.</a:t>
            </a:r>
          </a:p>
          <a:p>
            <a:r>
              <a:rPr lang="en-US" dirty="0"/>
              <a:t>  - </a:t>
            </a:r>
            <a:r>
              <a:rPr lang="en-US" b="1" dirty="0"/>
              <a:t>Accusing a med student of cheating</a:t>
            </a:r>
            <a:r>
              <a:rPr lang="en-US" b="0" dirty="0"/>
              <a:t>: a false positive is accusing a student of cheating when they didn’t, which could potentially ruin their academic career. A false negative is missing a student that actually did cheat on a test. Which one is worse? Which would you choose to be the “better” definition of harm? Is there a different definition you would use other than false positive vs false negative?</a:t>
            </a:r>
          </a:p>
        </p:txBody>
      </p:sp>
      <p:sp>
        <p:nvSpPr>
          <p:cNvPr id="4" name="Slide Number Placeholder 3"/>
          <p:cNvSpPr>
            <a:spLocks noGrp="1"/>
          </p:cNvSpPr>
          <p:nvPr>
            <p:ph type="sldNum" sz="quarter" idx="5"/>
          </p:nvPr>
        </p:nvSpPr>
        <p:spPr/>
        <p:txBody>
          <a:bodyPr/>
          <a:lstStyle/>
          <a:p>
            <a:fld id="{7AEB93BD-514A-8D4D-B50D-1D6A434F998C}" type="slidenum">
              <a:rPr lang="en-US" smtClean="0"/>
              <a:t>3</a:t>
            </a:fld>
            <a:endParaRPr lang="en-US"/>
          </a:p>
        </p:txBody>
      </p:sp>
    </p:spTree>
    <p:extLst>
      <p:ext uri="{BB962C8B-B14F-4D97-AF65-F5344CB8AC3E}">
        <p14:creationId xmlns:p14="http://schemas.microsoft.com/office/powerpoint/2010/main" val="36246209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en.wikipedia.org</a:t>
            </a:r>
            <a:r>
              <a:rPr lang="en-US" dirty="0"/>
              <a:t>/wiki/</a:t>
            </a:r>
            <a:r>
              <a:rPr lang="en-US" dirty="0" err="1"/>
              <a:t>Receiver_operating_characteristic</a:t>
            </a:r>
            <a:endParaRPr lang="en-US" dirty="0"/>
          </a:p>
        </p:txBody>
      </p:sp>
      <p:sp>
        <p:nvSpPr>
          <p:cNvPr id="4" name="Slide Number Placeholder 3"/>
          <p:cNvSpPr>
            <a:spLocks noGrp="1"/>
          </p:cNvSpPr>
          <p:nvPr>
            <p:ph type="sldNum" sz="quarter" idx="5"/>
          </p:nvPr>
        </p:nvSpPr>
        <p:spPr/>
        <p:txBody>
          <a:bodyPr/>
          <a:lstStyle/>
          <a:p>
            <a:fld id="{7AEB93BD-514A-8D4D-B50D-1D6A434F998C}" type="slidenum">
              <a:rPr lang="en-US" smtClean="0"/>
              <a:t>12</a:t>
            </a:fld>
            <a:endParaRPr lang="en-US"/>
          </a:p>
        </p:txBody>
      </p:sp>
    </p:spTree>
    <p:extLst>
      <p:ext uri="{BB962C8B-B14F-4D97-AF65-F5344CB8AC3E}">
        <p14:creationId xmlns:p14="http://schemas.microsoft.com/office/powerpoint/2010/main" val="51950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goal of slides 13 and 14 is to show that </a:t>
            </a:r>
            <a:r>
              <a:rPr lang="en-US" b="1" dirty="0"/>
              <a:t>fairness doesn’t stack</a:t>
            </a:r>
            <a:r>
              <a:rPr lang="en-US" b="0" dirty="0"/>
              <a:t>. This means that if you make sure that an algorithm isn’t biased against males or females, and also that it isn’t biased against Black and White patients, the algorithm could still be biased against Black Males or White Females (or other subgroup combinations)!</a:t>
            </a:r>
            <a:endParaRPr lang="en-US" dirty="0"/>
          </a:p>
        </p:txBody>
      </p:sp>
      <p:sp>
        <p:nvSpPr>
          <p:cNvPr id="4" name="Slide Number Placeholder 3"/>
          <p:cNvSpPr>
            <a:spLocks noGrp="1"/>
          </p:cNvSpPr>
          <p:nvPr>
            <p:ph type="sldNum" sz="quarter" idx="5"/>
          </p:nvPr>
        </p:nvSpPr>
        <p:spPr/>
        <p:txBody>
          <a:bodyPr/>
          <a:lstStyle/>
          <a:p>
            <a:fld id="{7AEB93BD-514A-8D4D-B50D-1D6A434F998C}" type="slidenum">
              <a:rPr lang="en-US" smtClean="0"/>
              <a:t>13</a:t>
            </a:fld>
            <a:endParaRPr lang="en-US"/>
          </a:p>
        </p:txBody>
      </p:sp>
    </p:spTree>
    <p:extLst>
      <p:ext uri="{BB962C8B-B14F-4D97-AF65-F5344CB8AC3E}">
        <p14:creationId xmlns:p14="http://schemas.microsoft.com/office/powerpoint/2010/main" val="29737867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EB93BD-514A-8D4D-B50D-1D6A434F998C}" type="slidenum">
              <a:rPr lang="en-US" smtClean="0"/>
              <a:t>14</a:t>
            </a:fld>
            <a:endParaRPr lang="en-US"/>
          </a:p>
        </p:txBody>
      </p:sp>
    </p:spTree>
    <p:extLst>
      <p:ext uri="{BB962C8B-B14F-4D97-AF65-F5344CB8AC3E}">
        <p14:creationId xmlns:p14="http://schemas.microsoft.com/office/powerpoint/2010/main" val="32240732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meant to be a discussion slide.</a:t>
            </a:r>
          </a:p>
        </p:txBody>
      </p:sp>
      <p:sp>
        <p:nvSpPr>
          <p:cNvPr id="4" name="Slide Number Placeholder 3"/>
          <p:cNvSpPr>
            <a:spLocks noGrp="1"/>
          </p:cNvSpPr>
          <p:nvPr>
            <p:ph type="sldNum" sz="quarter" idx="5"/>
          </p:nvPr>
        </p:nvSpPr>
        <p:spPr/>
        <p:txBody>
          <a:bodyPr/>
          <a:lstStyle/>
          <a:p>
            <a:fld id="{7AEB93BD-514A-8D4D-B50D-1D6A434F998C}" type="slidenum">
              <a:rPr lang="en-US" smtClean="0"/>
              <a:t>15</a:t>
            </a:fld>
            <a:endParaRPr lang="en-US"/>
          </a:p>
        </p:txBody>
      </p:sp>
    </p:spTree>
    <p:extLst>
      <p:ext uri="{BB962C8B-B14F-4D97-AF65-F5344CB8AC3E}">
        <p14:creationId xmlns:p14="http://schemas.microsoft.com/office/powerpoint/2010/main" val="33252442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EB93BD-514A-8D4D-B50D-1D6A434F998C}" type="slidenum">
              <a:rPr lang="en-US" smtClean="0"/>
              <a:t>16</a:t>
            </a:fld>
            <a:endParaRPr lang="en-US"/>
          </a:p>
        </p:txBody>
      </p:sp>
    </p:spTree>
    <p:extLst>
      <p:ext uri="{BB962C8B-B14F-4D97-AF65-F5344CB8AC3E}">
        <p14:creationId xmlns:p14="http://schemas.microsoft.com/office/powerpoint/2010/main" val="3320093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open-ended discussion slide – students should think about what things might “cause” an algorithm to be biased. We discuss examples of those things in the next few slides (slides 5-8).</a:t>
            </a:r>
          </a:p>
        </p:txBody>
      </p:sp>
      <p:sp>
        <p:nvSpPr>
          <p:cNvPr id="4" name="Slide Number Placeholder 3"/>
          <p:cNvSpPr>
            <a:spLocks noGrp="1"/>
          </p:cNvSpPr>
          <p:nvPr>
            <p:ph type="sldNum" sz="quarter" idx="5"/>
          </p:nvPr>
        </p:nvSpPr>
        <p:spPr/>
        <p:txBody>
          <a:bodyPr/>
          <a:lstStyle/>
          <a:p>
            <a:fld id="{7AEB93BD-514A-8D4D-B50D-1D6A434F998C}" type="slidenum">
              <a:rPr lang="en-US" smtClean="0"/>
              <a:t>4</a:t>
            </a:fld>
            <a:endParaRPr lang="en-US"/>
          </a:p>
        </p:txBody>
      </p:sp>
    </p:spTree>
    <p:extLst>
      <p:ext uri="{BB962C8B-B14F-4D97-AF65-F5344CB8AC3E}">
        <p14:creationId xmlns:p14="http://schemas.microsoft.com/office/powerpoint/2010/main" val="34007453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 lot of clinical trials, the patients recruited are not representative of the general population. For example in many cardiology studies, many more male participants are included over female – as a result, our ability to diagnose and manage things like coronary heart disease is more limited for females because we don’t have a lot of data for female patients!</a:t>
            </a:r>
          </a:p>
        </p:txBody>
      </p:sp>
      <p:sp>
        <p:nvSpPr>
          <p:cNvPr id="4" name="Slide Number Placeholder 3"/>
          <p:cNvSpPr>
            <a:spLocks noGrp="1"/>
          </p:cNvSpPr>
          <p:nvPr>
            <p:ph type="sldNum" sz="quarter" idx="5"/>
          </p:nvPr>
        </p:nvSpPr>
        <p:spPr/>
        <p:txBody>
          <a:bodyPr/>
          <a:lstStyle/>
          <a:p>
            <a:fld id="{7AEB93BD-514A-8D4D-B50D-1D6A434F998C}" type="slidenum">
              <a:rPr lang="en-US" smtClean="0"/>
              <a:t>5</a:t>
            </a:fld>
            <a:endParaRPr lang="en-US"/>
          </a:p>
        </p:txBody>
      </p:sp>
    </p:spTree>
    <p:extLst>
      <p:ext uri="{BB962C8B-B14F-4D97-AF65-F5344CB8AC3E}">
        <p14:creationId xmlns:p14="http://schemas.microsoft.com/office/powerpoint/2010/main" val="3265844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pathophysiology of disease could simply be different between different groups, and so it might not always make sense to fit a single model for two populations.</a:t>
            </a:r>
          </a:p>
          <a:p>
            <a:endParaRPr lang="en-US" dirty="0"/>
          </a:p>
          <a:p>
            <a:r>
              <a:rPr lang="en-US" dirty="0"/>
              <a:t>As an example, the NIH is requiring researchers to think about how sex might affect experimental outcomes in grant applications.</a:t>
            </a:r>
          </a:p>
        </p:txBody>
      </p:sp>
      <p:sp>
        <p:nvSpPr>
          <p:cNvPr id="4" name="Slide Number Placeholder 3"/>
          <p:cNvSpPr>
            <a:spLocks noGrp="1"/>
          </p:cNvSpPr>
          <p:nvPr>
            <p:ph type="sldNum" sz="quarter" idx="5"/>
          </p:nvPr>
        </p:nvSpPr>
        <p:spPr/>
        <p:txBody>
          <a:bodyPr/>
          <a:lstStyle/>
          <a:p>
            <a:fld id="{7AEB93BD-514A-8D4D-B50D-1D6A434F998C}" type="slidenum">
              <a:rPr lang="en-US" smtClean="0"/>
              <a:t>6</a:t>
            </a:fld>
            <a:endParaRPr lang="en-US"/>
          </a:p>
        </p:txBody>
      </p:sp>
    </p:spTree>
    <p:extLst>
      <p:ext uri="{BB962C8B-B14F-4D97-AF65-F5344CB8AC3E}">
        <p14:creationId xmlns:p14="http://schemas.microsoft.com/office/powerpoint/2010/main" val="481374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quality of data might be different. For example, data from a SOTA 7T MRI might lead to more accurate diagnoses than data from an older 1.5T scanner.</a:t>
            </a:r>
          </a:p>
        </p:txBody>
      </p:sp>
      <p:sp>
        <p:nvSpPr>
          <p:cNvPr id="4" name="Slide Number Placeholder 3"/>
          <p:cNvSpPr>
            <a:spLocks noGrp="1"/>
          </p:cNvSpPr>
          <p:nvPr>
            <p:ph type="sldNum" sz="quarter" idx="5"/>
          </p:nvPr>
        </p:nvSpPr>
        <p:spPr/>
        <p:txBody>
          <a:bodyPr/>
          <a:lstStyle/>
          <a:p>
            <a:fld id="{7AEB93BD-514A-8D4D-B50D-1D6A434F998C}" type="slidenum">
              <a:rPr lang="en-US" smtClean="0"/>
              <a:t>7</a:t>
            </a:fld>
            <a:endParaRPr lang="en-US"/>
          </a:p>
        </p:txBody>
      </p:sp>
    </p:spTree>
    <p:extLst>
      <p:ext uri="{BB962C8B-B14F-4D97-AF65-F5344CB8AC3E}">
        <p14:creationId xmlns:p14="http://schemas.microsoft.com/office/powerpoint/2010/main" val="374590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online surveys, having a gender field that requires only male or female will systematically exclude participants that don’t necessarily identify with either gender.</a:t>
            </a:r>
          </a:p>
          <a:p>
            <a:endParaRPr lang="en-US" dirty="0"/>
          </a:p>
          <a:p>
            <a:r>
              <a:rPr lang="en-US" dirty="0"/>
              <a:t>Surveys conducted on the street will only capture individuals (1) with the time to participate (meaning they aren’t in a rush); and (2) aren’t too shy to participate and talk with strangers. This could bias the generalizability of survey results.</a:t>
            </a:r>
          </a:p>
        </p:txBody>
      </p:sp>
      <p:sp>
        <p:nvSpPr>
          <p:cNvPr id="4" name="Slide Number Placeholder 3"/>
          <p:cNvSpPr>
            <a:spLocks noGrp="1"/>
          </p:cNvSpPr>
          <p:nvPr>
            <p:ph type="sldNum" sz="quarter" idx="5"/>
          </p:nvPr>
        </p:nvSpPr>
        <p:spPr/>
        <p:txBody>
          <a:bodyPr/>
          <a:lstStyle/>
          <a:p>
            <a:fld id="{7AEB93BD-514A-8D4D-B50D-1D6A434F998C}" type="slidenum">
              <a:rPr lang="en-US" smtClean="0"/>
              <a:t>8</a:t>
            </a:fld>
            <a:endParaRPr lang="en-US"/>
          </a:p>
        </p:txBody>
      </p:sp>
    </p:spTree>
    <p:extLst>
      <p:ext uri="{BB962C8B-B14F-4D97-AF65-F5344CB8AC3E}">
        <p14:creationId xmlns:p14="http://schemas.microsoft.com/office/powerpoint/2010/main" val="3276744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Hands-on activity – students should click on the Demo link and go through the exercises.</a:t>
            </a:r>
          </a:p>
        </p:txBody>
      </p:sp>
      <p:sp>
        <p:nvSpPr>
          <p:cNvPr id="4" name="Slide Number Placeholder 3"/>
          <p:cNvSpPr>
            <a:spLocks noGrp="1"/>
          </p:cNvSpPr>
          <p:nvPr>
            <p:ph type="sldNum" sz="quarter" idx="5"/>
          </p:nvPr>
        </p:nvSpPr>
        <p:spPr/>
        <p:txBody>
          <a:bodyPr/>
          <a:lstStyle/>
          <a:p>
            <a:fld id="{7AEB93BD-514A-8D4D-B50D-1D6A434F998C}" type="slidenum">
              <a:rPr lang="en-US" smtClean="0"/>
              <a:t>9</a:t>
            </a:fld>
            <a:endParaRPr lang="en-US"/>
          </a:p>
        </p:txBody>
      </p:sp>
    </p:spTree>
    <p:extLst>
      <p:ext uri="{BB962C8B-B14F-4D97-AF65-F5344CB8AC3E}">
        <p14:creationId xmlns:p14="http://schemas.microsoft.com/office/powerpoint/2010/main" val="26363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example from medicine – using race neutral spirometry improved the detection of asthma in Black children without significantly affecting asthma detection in White children.</a:t>
            </a:r>
          </a:p>
        </p:txBody>
      </p:sp>
      <p:sp>
        <p:nvSpPr>
          <p:cNvPr id="4" name="Slide Number Placeholder 3"/>
          <p:cNvSpPr>
            <a:spLocks noGrp="1"/>
          </p:cNvSpPr>
          <p:nvPr>
            <p:ph type="sldNum" sz="quarter" idx="5"/>
          </p:nvPr>
        </p:nvSpPr>
        <p:spPr/>
        <p:txBody>
          <a:bodyPr/>
          <a:lstStyle/>
          <a:p>
            <a:fld id="{7AEB93BD-514A-8D4D-B50D-1D6A434F998C}" type="slidenum">
              <a:rPr lang="en-US" smtClean="0"/>
              <a:t>10</a:t>
            </a:fld>
            <a:endParaRPr lang="en-US"/>
          </a:p>
        </p:txBody>
      </p:sp>
    </p:spTree>
    <p:extLst>
      <p:ext uri="{BB962C8B-B14F-4D97-AF65-F5344CB8AC3E}">
        <p14:creationId xmlns:p14="http://schemas.microsoft.com/office/powerpoint/2010/main" val="1340262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Comparing eGFR calculations using race-sensitive and race-neutral eGFR calculation methods. What definition of harm would you use here – bias, P30, or correct classification? Depending on your definition of harm, you might arrive at different conclusions in terms of which algorithm is “less-biased.”</a:t>
            </a:r>
          </a:p>
          <a:p>
            <a:endParaRPr lang="en-US" dirty="0"/>
          </a:p>
          <a:p>
            <a:r>
              <a:rPr lang="en-US" dirty="0"/>
              <a:t>The original N Eng J Med study hyperlinked here should be read by the instructor first, as it provides a lot of helpful context and discussion to provide to the students for this slide.</a:t>
            </a:r>
          </a:p>
        </p:txBody>
      </p:sp>
      <p:sp>
        <p:nvSpPr>
          <p:cNvPr id="4" name="Slide Number Placeholder 3"/>
          <p:cNvSpPr>
            <a:spLocks noGrp="1"/>
          </p:cNvSpPr>
          <p:nvPr>
            <p:ph type="sldNum" sz="quarter" idx="5"/>
          </p:nvPr>
        </p:nvSpPr>
        <p:spPr/>
        <p:txBody>
          <a:bodyPr/>
          <a:lstStyle/>
          <a:p>
            <a:fld id="{7AEB93BD-514A-8D4D-B50D-1D6A434F998C}" type="slidenum">
              <a:rPr lang="en-US" smtClean="0"/>
              <a:t>11</a:t>
            </a:fld>
            <a:endParaRPr lang="en-US"/>
          </a:p>
        </p:txBody>
      </p:sp>
    </p:spTree>
    <p:extLst>
      <p:ext uri="{BB962C8B-B14F-4D97-AF65-F5344CB8AC3E}">
        <p14:creationId xmlns:p14="http://schemas.microsoft.com/office/powerpoint/2010/main" val="20776594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C553E-3EF3-7AA6-E610-6EA0F97400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86FBBE9-40C3-E9FC-5CBB-51B22551F8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D85258-10C9-C843-6468-BA92D6F21389}"/>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26501026-1FB7-1282-047F-F0F7AD75CA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DBF405-D9AA-112D-BE5B-4A5393070447}"/>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2051081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AA188-09DC-352B-3087-D952B5E9C27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3B63DB7-BF6E-8671-2A8B-93AACC9EA0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F70CA6-4F4F-33DA-FB38-C604B4D0D353}"/>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E4652A87-499E-B077-79A7-9C222B2D7E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E35533-D2DC-2CE0-A4CC-71A91C670276}"/>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711680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011C97-8F43-16E8-1B83-991F0DE734F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0F238D1-7CF1-E2B1-A3F7-90B6C7B1F8B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45F64D-07BC-B757-06BA-24126322835F}"/>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FDBD5188-AE9A-2437-6192-719373590D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A1818F-47AF-7A0C-62CC-11097D7F4355}"/>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2939252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51A05-71AD-1EC3-154A-B55AD83551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F50877-22D9-37E8-453C-76F65E1A6B2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3FFE52-75AA-E5F9-2BD8-B34A6B131D98}"/>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44D510F6-4E13-2D7A-A227-DC865A077A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76A9E5-C18C-8A9F-CFA3-82FA875B7944}"/>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2263860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8BBA4-8527-84C9-6E0F-EFDD1AFADCA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6B95792-2BBF-EEE3-99E5-73A574ACAE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625A9B4-1116-F738-E217-2121CECF3C1D}"/>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382230D6-8C61-9FB4-8382-43629DB00F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FE35A5-0B80-21B3-62CE-666D8D759057}"/>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2770604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BCAF3-22E2-F544-283F-A889865288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E69C9FD-CA1F-97EE-1495-9E96FB34758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1DB9FA2-D1D6-4F7D-72D6-4C0EF24E7D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362904E-744B-9CCB-475A-0E489E5449A8}"/>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6" name="Footer Placeholder 5">
            <a:extLst>
              <a:ext uri="{FF2B5EF4-FFF2-40B4-BE49-F238E27FC236}">
                <a16:creationId xmlns:a16="http://schemas.microsoft.com/office/drawing/2014/main" id="{61D75F98-D645-105D-3B74-25D921CE130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BF8397-2284-0B63-A9A7-A89177C236AC}"/>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3449650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DFB86-5C74-8B95-E540-35490A2D7C0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6CBDF00-57CA-E7CC-9C52-E23BD5B290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50BA713-157F-19A1-D939-4EB3FE1CED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4D2B258-5955-AA58-8EEA-20A4CE90CC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CFF1D0-31BE-FA4B-E165-820BBCB570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9F72C1-1C2F-282B-6BE3-E2F53C19A20B}"/>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8" name="Footer Placeholder 7">
            <a:extLst>
              <a:ext uri="{FF2B5EF4-FFF2-40B4-BE49-F238E27FC236}">
                <a16:creationId xmlns:a16="http://schemas.microsoft.com/office/drawing/2014/main" id="{CD1A1A66-A9D8-F2D1-F57F-635812327B3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BE4736A-9310-2D8C-8185-E31D092F21D2}"/>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3511304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D2493-5377-0381-81C1-446B95A5E14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EE0FBE8-14AA-39B8-DA49-81DDFE71576D}"/>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4" name="Footer Placeholder 3">
            <a:extLst>
              <a:ext uri="{FF2B5EF4-FFF2-40B4-BE49-F238E27FC236}">
                <a16:creationId xmlns:a16="http://schemas.microsoft.com/office/drawing/2014/main" id="{92802B6F-F0B2-24E1-FB21-1BA8798E059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DBFB5EE-23C0-88C7-DE29-EA04614E59FF}"/>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1342543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5066DD-597D-EFE8-DF8D-6C7ADF1182FB}"/>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3" name="Footer Placeholder 2">
            <a:extLst>
              <a:ext uri="{FF2B5EF4-FFF2-40B4-BE49-F238E27FC236}">
                <a16:creationId xmlns:a16="http://schemas.microsoft.com/office/drawing/2014/main" id="{0B7C0FB6-FC2F-6169-6495-232339386C3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4CF1689-6CE3-271F-635A-31E15CB39387}"/>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92322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9B1D4-8ED7-536E-70C7-E42AA0196D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6D0381-020E-9D56-30CB-42F7967A94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E10EF17-F795-0E87-CD3B-129D3B91C2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14BF810-AC70-08E1-8DDD-B1D42180E66D}"/>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6" name="Footer Placeholder 5">
            <a:extLst>
              <a:ext uri="{FF2B5EF4-FFF2-40B4-BE49-F238E27FC236}">
                <a16:creationId xmlns:a16="http://schemas.microsoft.com/office/drawing/2014/main" id="{A2247CD8-4D52-872E-522B-500B905F37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A80CED-8A08-2551-FAEE-AC17BD9EF133}"/>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3991397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949B7-1FA1-7DE8-C18E-70F549CACB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1FF2A0B-1172-6180-9104-6520A8F137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FA2B8EA-E477-973C-CA12-7F77B9B644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C2BCE47-BF3B-2FEE-39BA-ABEF9200D180}"/>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6" name="Footer Placeholder 5">
            <a:extLst>
              <a:ext uri="{FF2B5EF4-FFF2-40B4-BE49-F238E27FC236}">
                <a16:creationId xmlns:a16="http://schemas.microsoft.com/office/drawing/2014/main" id="{65B175F1-B984-8424-71A1-739BB22DC2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C889FB-9AF0-4A4D-5D63-CAD85CC7D5BF}"/>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3379197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E2A5FD-A109-0E75-8FA6-D6A983CE48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395929A-6C8C-DC71-E80A-20DB4DF886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3684EC-9536-4440-E35F-318635646A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6C1CCF7C-A59E-896A-6BE8-BD91219BCF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9455948-5EBD-6FDE-A493-4471CA5C7D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6703D8-A1E4-BD44-A79D-B3F503C5BBD4}" type="slidenum">
              <a:rPr lang="en-US" smtClean="0"/>
              <a:t>‹#›</a:t>
            </a:fld>
            <a:endParaRPr lang="en-US"/>
          </a:p>
        </p:txBody>
      </p:sp>
    </p:spTree>
    <p:extLst>
      <p:ext uri="{BB962C8B-B14F-4D97-AF65-F5344CB8AC3E}">
        <p14:creationId xmlns:p14="http://schemas.microsoft.com/office/powerpoint/2010/main" val="8107705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respiratory-research.biomedcentral.com/articles/10.1186/s12931-023-02505-3" TargetMode="External"/><Relationship Id="rId5" Type="http://schemas.openxmlformats.org/officeDocument/2006/relationships/image" Target="../media/image17.png"/><Relationship Id="rId4" Type="http://schemas.openxmlformats.org/officeDocument/2006/relationships/image" Target="../media/image4.sv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ww.nejm.org/doi/full/10.1056/NEJMoa2102953" TargetMode="External"/><Relationship Id="rId5" Type="http://schemas.openxmlformats.org/officeDocument/2006/relationships/image" Target="../media/image18.jpeg"/><Relationship Id="rId4" Type="http://schemas.openxmlformats.org/officeDocument/2006/relationships/image" Target="../media/image4.sv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4.svg"/></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3.png"/><Relationship Id="rId7"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4.svg"/></Relationships>
</file>

<file path=ppt/slides/_rels/slide1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3.png"/><Relationship Id="rId7"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4.sv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4.sv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4.sv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https://www.michaelsyao.com/oximetry"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www.nature.com/articles/d41586-022-03161-1" TargetMode="External"/><Relationship Id="rId5" Type="http://schemas.openxmlformats.org/officeDocument/2006/relationships/image" Target="../media/image16.png"/><Relationship Id="rId4" Type="http://schemas.openxmlformats.org/officeDocument/2006/relationships/image" Target="../media/image4.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66B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6D98D-7DBD-DD0C-F18A-01F1DF4D0BCC}"/>
              </a:ext>
            </a:extLst>
          </p:cNvPr>
          <p:cNvSpPr>
            <a:spLocks noGrp="1"/>
          </p:cNvSpPr>
          <p:nvPr>
            <p:ph type="ctrTitle"/>
          </p:nvPr>
        </p:nvSpPr>
        <p:spPr>
          <a:xfrm>
            <a:off x="1524000" y="3619500"/>
            <a:ext cx="9144000" cy="996434"/>
          </a:xfrm>
        </p:spPr>
        <p:txBody>
          <a:bodyPr/>
          <a:lstStyle/>
          <a:p>
            <a:r>
              <a:rPr lang="en-US" spc="100" dirty="0">
                <a:solidFill>
                  <a:schemeClr val="bg1"/>
                </a:solidFill>
                <a:latin typeface="Arial" panose="020B0604020202020204" pitchFamily="34" charset="0"/>
                <a:cs typeface="Arial" panose="020B0604020202020204" pitchFamily="34" charset="0"/>
              </a:rPr>
              <a:t>Bias and Fairness</a:t>
            </a:r>
          </a:p>
        </p:txBody>
      </p:sp>
      <p:pic>
        <p:nvPicPr>
          <p:cNvPr id="8" name="Graphic 7">
            <a:extLst>
              <a:ext uri="{FF2B5EF4-FFF2-40B4-BE49-F238E27FC236}">
                <a16:creationId xmlns:a16="http://schemas.microsoft.com/office/drawing/2014/main" id="{F6619DE4-5330-4E1B-7089-6EDF416EF78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050236" y="6202918"/>
            <a:ext cx="2019300" cy="571500"/>
          </a:xfrm>
          <a:prstGeom prst="rect">
            <a:avLst/>
          </a:prstGeom>
        </p:spPr>
      </p:pic>
      <p:sp>
        <p:nvSpPr>
          <p:cNvPr id="10" name="TextBox 9">
            <a:extLst>
              <a:ext uri="{FF2B5EF4-FFF2-40B4-BE49-F238E27FC236}">
                <a16:creationId xmlns:a16="http://schemas.microsoft.com/office/drawing/2014/main" id="{E5BDC3A7-B40E-46B5-AA41-D535D7DC0A34}"/>
              </a:ext>
            </a:extLst>
          </p:cNvPr>
          <p:cNvSpPr txBox="1"/>
          <p:nvPr/>
        </p:nvSpPr>
        <p:spPr>
          <a:xfrm>
            <a:off x="2575132" y="3200400"/>
            <a:ext cx="7041736" cy="523220"/>
          </a:xfrm>
          <a:prstGeom prst="rect">
            <a:avLst/>
          </a:prstGeom>
          <a:noFill/>
        </p:spPr>
        <p:txBody>
          <a:bodyPr wrap="none" rtlCol="0">
            <a:spAutoFit/>
          </a:bodyPr>
          <a:lstStyle/>
          <a:p>
            <a:pPr algn="ctr"/>
            <a:r>
              <a:rPr lang="en-US" sz="2800" dirty="0">
                <a:solidFill>
                  <a:schemeClr val="bg1"/>
                </a:solidFill>
                <a:latin typeface="Arial" panose="020B0604020202020204" pitchFamily="34" charset="0"/>
                <a:cs typeface="Arial" panose="020B0604020202020204" pitchFamily="34" charset="0"/>
              </a:rPr>
              <a:t>Ethical Algorithms for the Modern Clinician:</a:t>
            </a:r>
          </a:p>
        </p:txBody>
      </p:sp>
    </p:spTree>
    <p:extLst>
      <p:ext uri="{BB962C8B-B14F-4D97-AF65-F5344CB8AC3E}">
        <p14:creationId xmlns:p14="http://schemas.microsoft.com/office/powerpoint/2010/main" val="2055170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z="4000" spc="100" dirty="0">
                <a:solidFill>
                  <a:schemeClr val="bg1"/>
                </a:solidFill>
                <a:latin typeface="Arial" panose="020B0604020202020204" pitchFamily="34" charset="0"/>
                <a:cs typeface="Arial" panose="020B0604020202020204" pitchFamily="34" charset="0"/>
              </a:rPr>
              <a:t>American Thoracic Society (ATS) Guidelines</a:t>
            </a:r>
          </a:p>
        </p:txBody>
      </p:sp>
      <p:pic>
        <p:nvPicPr>
          <p:cNvPr id="7170" name="Picture 2" descr="Fig. 1">
            <a:extLst>
              <a:ext uri="{FF2B5EF4-FFF2-40B4-BE49-F238E27FC236}">
                <a16:creationId xmlns:a16="http://schemas.microsoft.com/office/drawing/2014/main" id="{1FF831C2-CBC6-51E9-655C-2CEC29C642F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99586" y="1492211"/>
            <a:ext cx="7592828" cy="499102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6585CE6-F8CC-C440-423D-902856B9199F}"/>
              </a:ext>
            </a:extLst>
          </p:cNvPr>
          <p:cNvSpPr txBox="1"/>
          <p:nvPr/>
        </p:nvSpPr>
        <p:spPr>
          <a:xfrm>
            <a:off x="2299586" y="6480607"/>
            <a:ext cx="3459473" cy="338554"/>
          </a:xfrm>
          <a:prstGeom prst="rect">
            <a:avLst/>
          </a:prstGeom>
          <a:noFill/>
        </p:spPr>
        <p:txBody>
          <a:bodyPr wrap="none" rtlCol="0">
            <a:spAutoFit/>
          </a:bodyPr>
          <a:lstStyle/>
          <a:p>
            <a:r>
              <a:rPr lang="en-US" sz="1600" dirty="0">
                <a:solidFill>
                  <a:schemeClr val="bg1">
                    <a:lumMod val="75000"/>
                  </a:schemeClr>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Burbank AJ et al. Resp Res (2023).</a:t>
            </a:r>
            <a:endParaRPr lang="en-US" sz="1600" dirty="0">
              <a:solidFill>
                <a:schemeClr val="bg1">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98237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pc="100" dirty="0">
                <a:solidFill>
                  <a:schemeClr val="bg1"/>
                </a:solidFill>
                <a:latin typeface="Arial" panose="020B0604020202020204" pitchFamily="34" charset="0"/>
                <a:cs typeface="Arial" panose="020B0604020202020204" pitchFamily="34" charset="0"/>
              </a:rPr>
              <a:t>eGFR Calculations</a:t>
            </a:r>
          </a:p>
        </p:txBody>
      </p:sp>
      <p:pic>
        <p:nvPicPr>
          <p:cNvPr id="8194" name="Picture 2">
            <a:extLst>
              <a:ext uri="{FF2B5EF4-FFF2-40B4-BE49-F238E27FC236}">
                <a16:creationId xmlns:a16="http://schemas.microsoft.com/office/drawing/2014/main" id="{FE48C6FF-8654-42DF-2E75-1B1F0352086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83" t="431" r="889" b="67509"/>
          <a:stretch/>
        </p:blipFill>
        <p:spPr bwMode="auto">
          <a:xfrm>
            <a:off x="1205132" y="1714939"/>
            <a:ext cx="9781735" cy="425248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E017DCD-8C67-0ED7-9BA4-6A8748B03E51}"/>
              </a:ext>
            </a:extLst>
          </p:cNvPr>
          <p:cNvSpPr txBox="1"/>
          <p:nvPr/>
        </p:nvSpPr>
        <p:spPr>
          <a:xfrm>
            <a:off x="1205132" y="5967424"/>
            <a:ext cx="2959465" cy="338554"/>
          </a:xfrm>
          <a:prstGeom prst="rect">
            <a:avLst/>
          </a:prstGeom>
          <a:noFill/>
        </p:spPr>
        <p:txBody>
          <a:bodyPr wrap="none" rtlCol="0">
            <a:spAutoFit/>
          </a:bodyPr>
          <a:lstStyle/>
          <a:p>
            <a:r>
              <a:rPr lang="en-US" sz="1600" dirty="0">
                <a:solidFill>
                  <a:schemeClr val="bg1">
                    <a:lumMod val="75000"/>
                  </a:schemeClr>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Inker LA. N </a:t>
            </a:r>
            <a:r>
              <a:rPr lang="en-US" sz="1600" dirty="0" err="1">
                <a:solidFill>
                  <a:schemeClr val="bg1">
                    <a:lumMod val="75000"/>
                  </a:schemeClr>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Eng</a:t>
            </a:r>
            <a:r>
              <a:rPr lang="en-US" sz="1600" dirty="0">
                <a:solidFill>
                  <a:schemeClr val="bg1">
                    <a:lumMod val="75000"/>
                  </a:schemeClr>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 J Med (2021).</a:t>
            </a:r>
            <a:endParaRPr lang="en-US" sz="1600" dirty="0">
              <a:solidFill>
                <a:schemeClr val="bg1">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255197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pc="100" dirty="0">
                <a:solidFill>
                  <a:schemeClr val="bg1"/>
                </a:solidFill>
                <a:latin typeface="Arial" panose="020B0604020202020204" pitchFamily="34" charset="0"/>
                <a:cs typeface="Arial" panose="020B0604020202020204" pitchFamily="34" charset="0"/>
              </a:rPr>
              <a:t>COMPAS/ProPublica</a:t>
            </a:r>
          </a:p>
        </p:txBody>
      </p:sp>
      <p:pic>
        <p:nvPicPr>
          <p:cNvPr id="6" name="Picture 5" descr="A screenshot of a graph&#10;&#10;Description automatically generated">
            <a:extLst>
              <a:ext uri="{FF2B5EF4-FFF2-40B4-BE49-F238E27FC236}">
                <a16:creationId xmlns:a16="http://schemas.microsoft.com/office/drawing/2014/main" id="{89D14464-0560-4814-7BCB-681E209997A5}"/>
              </a:ext>
            </a:extLst>
          </p:cNvPr>
          <p:cNvPicPr>
            <a:picLocks noChangeAspect="1"/>
          </p:cNvPicPr>
          <p:nvPr/>
        </p:nvPicPr>
        <p:blipFill>
          <a:blip r:embed="rId5"/>
          <a:stretch>
            <a:fillRect/>
          </a:stretch>
        </p:blipFill>
        <p:spPr>
          <a:xfrm>
            <a:off x="323556" y="1457542"/>
            <a:ext cx="4551425" cy="5203510"/>
          </a:xfrm>
          <a:prstGeom prst="rect">
            <a:avLst/>
          </a:prstGeom>
        </p:spPr>
      </p:pic>
      <p:pic>
        <p:nvPicPr>
          <p:cNvPr id="8" name="Picture 7" descr="A screenshot of a computer&#10;&#10;Description automatically generated">
            <a:extLst>
              <a:ext uri="{FF2B5EF4-FFF2-40B4-BE49-F238E27FC236}">
                <a16:creationId xmlns:a16="http://schemas.microsoft.com/office/drawing/2014/main" id="{1B2472B3-7C26-8F73-7E93-E1765DF25C36}"/>
              </a:ext>
            </a:extLst>
          </p:cNvPr>
          <p:cNvPicPr>
            <a:picLocks noChangeAspect="1"/>
          </p:cNvPicPr>
          <p:nvPr/>
        </p:nvPicPr>
        <p:blipFill>
          <a:blip r:embed="rId6"/>
          <a:stretch>
            <a:fillRect/>
          </a:stretch>
        </p:blipFill>
        <p:spPr>
          <a:xfrm>
            <a:off x="4925155" y="1457542"/>
            <a:ext cx="6943289" cy="1271590"/>
          </a:xfrm>
          <a:prstGeom prst="rect">
            <a:avLst/>
          </a:prstGeom>
        </p:spPr>
      </p:pic>
      <p:pic>
        <p:nvPicPr>
          <p:cNvPr id="10" name="Picture 9" descr="A table with numbers and text&#10;&#10;Description automatically generated">
            <a:extLst>
              <a:ext uri="{FF2B5EF4-FFF2-40B4-BE49-F238E27FC236}">
                <a16:creationId xmlns:a16="http://schemas.microsoft.com/office/drawing/2014/main" id="{8153EEFF-B2D5-76FB-C7B6-A5379FFCD3AE}"/>
              </a:ext>
            </a:extLst>
          </p:cNvPr>
          <p:cNvPicPr>
            <a:picLocks noChangeAspect="1"/>
          </p:cNvPicPr>
          <p:nvPr/>
        </p:nvPicPr>
        <p:blipFill>
          <a:blip r:embed="rId7"/>
          <a:stretch>
            <a:fillRect/>
          </a:stretch>
        </p:blipFill>
        <p:spPr>
          <a:xfrm>
            <a:off x="4989284" y="2861110"/>
            <a:ext cx="6879159" cy="3252489"/>
          </a:xfrm>
          <a:prstGeom prst="rect">
            <a:avLst/>
          </a:prstGeom>
        </p:spPr>
      </p:pic>
    </p:spTree>
    <p:extLst>
      <p:ext uri="{BB962C8B-B14F-4D97-AF65-F5344CB8AC3E}">
        <p14:creationId xmlns:p14="http://schemas.microsoft.com/office/powerpoint/2010/main" val="3646352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pc="100" dirty="0">
                <a:solidFill>
                  <a:schemeClr val="bg1"/>
                </a:solidFill>
                <a:latin typeface="Arial" panose="020B0604020202020204" pitchFamily="34" charset="0"/>
                <a:cs typeface="Arial" panose="020B0604020202020204" pitchFamily="34" charset="0"/>
              </a:rPr>
              <a:t>Does Fairness Stack?</a:t>
            </a:r>
          </a:p>
        </p:txBody>
      </p:sp>
      <p:pic>
        <p:nvPicPr>
          <p:cNvPr id="8" name="Picture 7" descr="A cartoon of a child with blue hair&#10;&#10;Description automatically generated">
            <a:extLst>
              <a:ext uri="{FF2B5EF4-FFF2-40B4-BE49-F238E27FC236}">
                <a16:creationId xmlns:a16="http://schemas.microsoft.com/office/drawing/2014/main" id="{446311EE-4DC7-574A-9CFC-82A204F3ACDF}"/>
              </a:ext>
            </a:extLst>
          </p:cNvPr>
          <p:cNvPicPr>
            <a:picLocks noChangeAspect="1"/>
          </p:cNvPicPr>
          <p:nvPr/>
        </p:nvPicPr>
        <p:blipFill>
          <a:blip r:embed="rId5"/>
          <a:stretch>
            <a:fillRect/>
          </a:stretch>
        </p:blipFill>
        <p:spPr>
          <a:xfrm>
            <a:off x="7226509" y="2635081"/>
            <a:ext cx="795528" cy="795528"/>
          </a:xfrm>
          <a:prstGeom prst="rect">
            <a:avLst/>
          </a:prstGeom>
        </p:spPr>
      </p:pic>
      <p:pic>
        <p:nvPicPr>
          <p:cNvPr id="11" name="Picture 10" descr="A cartoon of a child&#10;&#10;Description automatically generated">
            <a:extLst>
              <a:ext uri="{FF2B5EF4-FFF2-40B4-BE49-F238E27FC236}">
                <a16:creationId xmlns:a16="http://schemas.microsoft.com/office/drawing/2014/main" id="{A79A7A3A-C452-A75A-9FE3-74971EF68AF3}"/>
              </a:ext>
            </a:extLst>
          </p:cNvPr>
          <p:cNvPicPr>
            <a:picLocks noChangeAspect="1"/>
          </p:cNvPicPr>
          <p:nvPr/>
        </p:nvPicPr>
        <p:blipFill>
          <a:blip r:embed="rId6"/>
          <a:stretch>
            <a:fillRect/>
          </a:stretch>
        </p:blipFill>
        <p:spPr>
          <a:xfrm>
            <a:off x="1756202" y="4579435"/>
            <a:ext cx="795528" cy="795528"/>
          </a:xfrm>
          <a:prstGeom prst="rect">
            <a:avLst/>
          </a:prstGeom>
        </p:spPr>
      </p:pic>
      <p:pic>
        <p:nvPicPr>
          <p:cNvPr id="16" name="Picture 15" descr="A cartoon of a child&#10;&#10;Description automatically generated">
            <a:extLst>
              <a:ext uri="{FF2B5EF4-FFF2-40B4-BE49-F238E27FC236}">
                <a16:creationId xmlns:a16="http://schemas.microsoft.com/office/drawing/2014/main" id="{E661281A-99D8-5297-39F7-3B47BB74237F}"/>
              </a:ext>
            </a:extLst>
          </p:cNvPr>
          <p:cNvPicPr>
            <a:picLocks noChangeAspect="1"/>
          </p:cNvPicPr>
          <p:nvPr/>
        </p:nvPicPr>
        <p:blipFill>
          <a:blip r:embed="rId7"/>
          <a:stretch>
            <a:fillRect/>
          </a:stretch>
        </p:blipFill>
        <p:spPr>
          <a:xfrm>
            <a:off x="1756202" y="2635081"/>
            <a:ext cx="793919" cy="793919"/>
          </a:xfrm>
          <a:prstGeom prst="rect">
            <a:avLst/>
          </a:prstGeom>
        </p:spPr>
      </p:pic>
      <p:pic>
        <p:nvPicPr>
          <p:cNvPr id="19" name="Picture 18" descr="A cartoon of a person&#10;&#10;Description automatically generated">
            <a:extLst>
              <a:ext uri="{FF2B5EF4-FFF2-40B4-BE49-F238E27FC236}">
                <a16:creationId xmlns:a16="http://schemas.microsoft.com/office/drawing/2014/main" id="{E0BEBD9F-F54C-8B1C-DF59-69DBB426810D}"/>
              </a:ext>
            </a:extLst>
          </p:cNvPr>
          <p:cNvPicPr>
            <a:picLocks noChangeAspect="1"/>
          </p:cNvPicPr>
          <p:nvPr/>
        </p:nvPicPr>
        <p:blipFill>
          <a:blip r:embed="rId8"/>
          <a:stretch>
            <a:fillRect/>
          </a:stretch>
        </p:blipFill>
        <p:spPr>
          <a:xfrm>
            <a:off x="7231336" y="4579435"/>
            <a:ext cx="795528" cy="795528"/>
          </a:xfrm>
          <a:prstGeom prst="rect">
            <a:avLst/>
          </a:prstGeom>
        </p:spPr>
      </p:pic>
      <p:pic>
        <p:nvPicPr>
          <p:cNvPr id="20" name="Picture 19" descr="A cartoon of a child&#10;&#10;Description automatically generated">
            <a:extLst>
              <a:ext uri="{FF2B5EF4-FFF2-40B4-BE49-F238E27FC236}">
                <a16:creationId xmlns:a16="http://schemas.microsoft.com/office/drawing/2014/main" id="{38C4E0F1-D2DA-EE56-B48A-3541D43A76C3}"/>
              </a:ext>
            </a:extLst>
          </p:cNvPr>
          <p:cNvPicPr>
            <a:picLocks noChangeAspect="1"/>
          </p:cNvPicPr>
          <p:nvPr/>
        </p:nvPicPr>
        <p:blipFill>
          <a:blip r:embed="rId7"/>
          <a:stretch>
            <a:fillRect/>
          </a:stretch>
        </p:blipFill>
        <p:spPr>
          <a:xfrm>
            <a:off x="2550121" y="2635081"/>
            <a:ext cx="793919" cy="793919"/>
          </a:xfrm>
          <a:prstGeom prst="rect">
            <a:avLst/>
          </a:prstGeom>
        </p:spPr>
      </p:pic>
      <p:pic>
        <p:nvPicPr>
          <p:cNvPr id="21" name="Picture 20" descr="A cartoon of a child&#10;&#10;Description automatically generated">
            <a:extLst>
              <a:ext uri="{FF2B5EF4-FFF2-40B4-BE49-F238E27FC236}">
                <a16:creationId xmlns:a16="http://schemas.microsoft.com/office/drawing/2014/main" id="{DF3B9699-20E4-D0F4-280C-83CCABEF4030}"/>
              </a:ext>
            </a:extLst>
          </p:cNvPr>
          <p:cNvPicPr>
            <a:picLocks noChangeAspect="1"/>
          </p:cNvPicPr>
          <p:nvPr/>
        </p:nvPicPr>
        <p:blipFill>
          <a:blip r:embed="rId7"/>
          <a:stretch>
            <a:fillRect/>
          </a:stretch>
        </p:blipFill>
        <p:spPr>
          <a:xfrm>
            <a:off x="3344040" y="2635081"/>
            <a:ext cx="793919" cy="793919"/>
          </a:xfrm>
          <a:prstGeom prst="rect">
            <a:avLst/>
          </a:prstGeom>
        </p:spPr>
      </p:pic>
      <p:pic>
        <p:nvPicPr>
          <p:cNvPr id="22" name="Picture 21" descr="A cartoon of a child&#10;&#10;Description automatically generated">
            <a:extLst>
              <a:ext uri="{FF2B5EF4-FFF2-40B4-BE49-F238E27FC236}">
                <a16:creationId xmlns:a16="http://schemas.microsoft.com/office/drawing/2014/main" id="{16E920BE-2A56-2C4B-1E6A-29C4956961D9}"/>
              </a:ext>
            </a:extLst>
          </p:cNvPr>
          <p:cNvPicPr>
            <a:picLocks noChangeAspect="1"/>
          </p:cNvPicPr>
          <p:nvPr/>
        </p:nvPicPr>
        <p:blipFill>
          <a:blip r:embed="rId7"/>
          <a:stretch>
            <a:fillRect/>
          </a:stretch>
        </p:blipFill>
        <p:spPr>
          <a:xfrm>
            <a:off x="4137959" y="2635081"/>
            <a:ext cx="793919" cy="793919"/>
          </a:xfrm>
          <a:prstGeom prst="rect">
            <a:avLst/>
          </a:prstGeom>
        </p:spPr>
      </p:pic>
      <p:pic>
        <p:nvPicPr>
          <p:cNvPr id="23" name="Picture 22" descr="A cartoon of a child&#10;&#10;Description automatically generated">
            <a:extLst>
              <a:ext uri="{FF2B5EF4-FFF2-40B4-BE49-F238E27FC236}">
                <a16:creationId xmlns:a16="http://schemas.microsoft.com/office/drawing/2014/main" id="{6E61B41C-213E-BB9D-1CA6-978EE74B1117}"/>
              </a:ext>
            </a:extLst>
          </p:cNvPr>
          <p:cNvPicPr>
            <a:picLocks noChangeAspect="1"/>
          </p:cNvPicPr>
          <p:nvPr/>
        </p:nvPicPr>
        <p:blipFill>
          <a:blip r:embed="rId7"/>
          <a:stretch>
            <a:fillRect/>
          </a:stretch>
        </p:blipFill>
        <p:spPr>
          <a:xfrm>
            <a:off x="4931878" y="2635081"/>
            <a:ext cx="793919" cy="793919"/>
          </a:xfrm>
          <a:prstGeom prst="rect">
            <a:avLst/>
          </a:prstGeom>
        </p:spPr>
      </p:pic>
      <p:pic>
        <p:nvPicPr>
          <p:cNvPr id="24" name="Picture 23" descr="A cartoon of a child with blue hair&#10;&#10;Description automatically generated">
            <a:extLst>
              <a:ext uri="{FF2B5EF4-FFF2-40B4-BE49-F238E27FC236}">
                <a16:creationId xmlns:a16="http://schemas.microsoft.com/office/drawing/2014/main" id="{2BEFBE3B-83A1-B85E-FC32-8E738202E981}"/>
              </a:ext>
            </a:extLst>
          </p:cNvPr>
          <p:cNvPicPr>
            <a:picLocks noChangeAspect="1"/>
          </p:cNvPicPr>
          <p:nvPr/>
        </p:nvPicPr>
        <p:blipFill>
          <a:blip r:embed="rId5"/>
          <a:stretch>
            <a:fillRect/>
          </a:stretch>
        </p:blipFill>
        <p:spPr>
          <a:xfrm>
            <a:off x="8018819" y="2633472"/>
            <a:ext cx="795528" cy="795528"/>
          </a:xfrm>
          <a:prstGeom prst="rect">
            <a:avLst/>
          </a:prstGeom>
        </p:spPr>
      </p:pic>
      <p:pic>
        <p:nvPicPr>
          <p:cNvPr id="25" name="Picture 24" descr="A cartoon of a child with blue hair&#10;&#10;Description automatically generated">
            <a:extLst>
              <a:ext uri="{FF2B5EF4-FFF2-40B4-BE49-F238E27FC236}">
                <a16:creationId xmlns:a16="http://schemas.microsoft.com/office/drawing/2014/main" id="{2A9B0748-C3D1-A62A-DE23-CA7529AE1C64}"/>
              </a:ext>
            </a:extLst>
          </p:cNvPr>
          <p:cNvPicPr>
            <a:picLocks noChangeAspect="1"/>
          </p:cNvPicPr>
          <p:nvPr/>
        </p:nvPicPr>
        <p:blipFill>
          <a:blip r:embed="rId5"/>
          <a:stretch>
            <a:fillRect/>
          </a:stretch>
        </p:blipFill>
        <p:spPr>
          <a:xfrm>
            <a:off x="8812738" y="2633472"/>
            <a:ext cx="795528" cy="795528"/>
          </a:xfrm>
          <a:prstGeom prst="rect">
            <a:avLst/>
          </a:prstGeom>
        </p:spPr>
      </p:pic>
      <p:pic>
        <p:nvPicPr>
          <p:cNvPr id="26" name="Picture 25" descr="A cartoon of a child with blue hair&#10;&#10;Description automatically generated">
            <a:extLst>
              <a:ext uri="{FF2B5EF4-FFF2-40B4-BE49-F238E27FC236}">
                <a16:creationId xmlns:a16="http://schemas.microsoft.com/office/drawing/2014/main" id="{CD958B54-6F54-9EFD-72C7-6ED7141529B9}"/>
              </a:ext>
            </a:extLst>
          </p:cNvPr>
          <p:cNvPicPr>
            <a:picLocks noChangeAspect="1"/>
          </p:cNvPicPr>
          <p:nvPr/>
        </p:nvPicPr>
        <p:blipFill>
          <a:blip r:embed="rId5"/>
          <a:stretch>
            <a:fillRect/>
          </a:stretch>
        </p:blipFill>
        <p:spPr>
          <a:xfrm>
            <a:off x="9605048" y="2633472"/>
            <a:ext cx="795528" cy="795528"/>
          </a:xfrm>
          <a:prstGeom prst="rect">
            <a:avLst/>
          </a:prstGeom>
        </p:spPr>
      </p:pic>
      <p:pic>
        <p:nvPicPr>
          <p:cNvPr id="27" name="Picture 26" descr="A cartoon of a child with blue hair&#10;&#10;Description automatically generated">
            <a:extLst>
              <a:ext uri="{FF2B5EF4-FFF2-40B4-BE49-F238E27FC236}">
                <a16:creationId xmlns:a16="http://schemas.microsoft.com/office/drawing/2014/main" id="{FF9D9BB4-E509-5A12-5902-4D1EDBE38C82}"/>
              </a:ext>
            </a:extLst>
          </p:cNvPr>
          <p:cNvPicPr>
            <a:picLocks noChangeAspect="1"/>
          </p:cNvPicPr>
          <p:nvPr/>
        </p:nvPicPr>
        <p:blipFill>
          <a:blip r:embed="rId5"/>
          <a:stretch>
            <a:fillRect/>
          </a:stretch>
        </p:blipFill>
        <p:spPr>
          <a:xfrm>
            <a:off x="10398967" y="2633472"/>
            <a:ext cx="795528" cy="795528"/>
          </a:xfrm>
          <a:prstGeom prst="rect">
            <a:avLst/>
          </a:prstGeom>
        </p:spPr>
      </p:pic>
      <p:pic>
        <p:nvPicPr>
          <p:cNvPr id="28" name="Picture 27" descr="A cartoon of a child&#10;&#10;Description automatically generated">
            <a:extLst>
              <a:ext uri="{FF2B5EF4-FFF2-40B4-BE49-F238E27FC236}">
                <a16:creationId xmlns:a16="http://schemas.microsoft.com/office/drawing/2014/main" id="{030E09C2-0CA0-A1A8-5642-0E01006DC511}"/>
              </a:ext>
            </a:extLst>
          </p:cNvPr>
          <p:cNvPicPr>
            <a:picLocks noChangeAspect="1"/>
          </p:cNvPicPr>
          <p:nvPr/>
        </p:nvPicPr>
        <p:blipFill>
          <a:blip r:embed="rId6"/>
          <a:stretch>
            <a:fillRect/>
          </a:stretch>
        </p:blipFill>
        <p:spPr>
          <a:xfrm>
            <a:off x="2548512" y="4579435"/>
            <a:ext cx="795528" cy="795528"/>
          </a:xfrm>
          <a:prstGeom prst="rect">
            <a:avLst/>
          </a:prstGeom>
        </p:spPr>
      </p:pic>
      <p:pic>
        <p:nvPicPr>
          <p:cNvPr id="29" name="Picture 28" descr="A cartoon of a child&#10;&#10;Description automatically generated">
            <a:extLst>
              <a:ext uri="{FF2B5EF4-FFF2-40B4-BE49-F238E27FC236}">
                <a16:creationId xmlns:a16="http://schemas.microsoft.com/office/drawing/2014/main" id="{DAB5455B-BDCF-74B4-84BC-B54BB1BA14DD}"/>
              </a:ext>
            </a:extLst>
          </p:cNvPr>
          <p:cNvPicPr>
            <a:picLocks noChangeAspect="1"/>
          </p:cNvPicPr>
          <p:nvPr/>
        </p:nvPicPr>
        <p:blipFill>
          <a:blip r:embed="rId6"/>
          <a:stretch>
            <a:fillRect/>
          </a:stretch>
        </p:blipFill>
        <p:spPr>
          <a:xfrm>
            <a:off x="3340822" y="4579435"/>
            <a:ext cx="795528" cy="795528"/>
          </a:xfrm>
          <a:prstGeom prst="rect">
            <a:avLst/>
          </a:prstGeom>
        </p:spPr>
      </p:pic>
      <p:pic>
        <p:nvPicPr>
          <p:cNvPr id="30" name="Picture 29" descr="A cartoon of a child&#10;&#10;Description automatically generated">
            <a:extLst>
              <a:ext uri="{FF2B5EF4-FFF2-40B4-BE49-F238E27FC236}">
                <a16:creationId xmlns:a16="http://schemas.microsoft.com/office/drawing/2014/main" id="{8820BD7A-E590-8419-3559-F9453A700456}"/>
              </a:ext>
            </a:extLst>
          </p:cNvPr>
          <p:cNvPicPr>
            <a:picLocks noChangeAspect="1"/>
          </p:cNvPicPr>
          <p:nvPr/>
        </p:nvPicPr>
        <p:blipFill>
          <a:blip r:embed="rId6"/>
          <a:stretch>
            <a:fillRect/>
          </a:stretch>
        </p:blipFill>
        <p:spPr>
          <a:xfrm>
            <a:off x="4136350" y="4579435"/>
            <a:ext cx="795528" cy="795528"/>
          </a:xfrm>
          <a:prstGeom prst="rect">
            <a:avLst/>
          </a:prstGeom>
        </p:spPr>
      </p:pic>
      <p:pic>
        <p:nvPicPr>
          <p:cNvPr id="31" name="Picture 30" descr="A cartoon of a child&#10;&#10;Description automatically generated">
            <a:extLst>
              <a:ext uri="{FF2B5EF4-FFF2-40B4-BE49-F238E27FC236}">
                <a16:creationId xmlns:a16="http://schemas.microsoft.com/office/drawing/2014/main" id="{127D09B6-F075-732F-7574-5AA6FCFA1713}"/>
              </a:ext>
            </a:extLst>
          </p:cNvPr>
          <p:cNvPicPr>
            <a:picLocks noChangeAspect="1"/>
          </p:cNvPicPr>
          <p:nvPr/>
        </p:nvPicPr>
        <p:blipFill>
          <a:blip r:embed="rId6"/>
          <a:stretch>
            <a:fillRect/>
          </a:stretch>
        </p:blipFill>
        <p:spPr>
          <a:xfrm>
            <a:off x="4928660" y="4579435"/>
            <a:ext cx="795528" cy="795528"/>
          </a:xfrm>
          <a:prstGeom prst="rect">
            <a:avLst/>
          </a:prstGeom>
        </p:spPr>
      </p:pic>
      <p:pic>
        <p:nvPicPr>
          <p:cNvPr id="32" name="Picture 31" descr="A cartoon of a person&#10;&#10;Description automatically generated">
            <a:extLst>
              <a:ext uri="{FF2B5EF4-FFF2-40B4-BE49-F238E27FC236}">
                <a16:creationId xmlns:a16="http://schemas.microsoft.com/office/drawing/2014/main" id="{528017F4-62F9-A349-FD1C-FDE846D3298A}"/>
              </a:ext>
            </a:extLst>
          </p:cNvPr>
          <p:cNvPicPr>
            <a:picLocks noChangeAspect="1"/>
          </p:cNvPicPr>
          <p:nvPr/>
        </p:nvPicPr>
        <p:blipFill>
          <a:blip r:embed="rId8"/>
          <a:stretch>
            <a:fillRect/>
          </a:stretch>
        </p:blipFill>
        <p:spPr>
          <a:xfrm>
            <a:off x="8022037" y="4579435"/>
            <a:ext cx="795528" cy="795528"/>
          </a:xfrm>
          <a:prstGeom prst="rect">
            <a:avLst/>
          </a:prstGeom>
        </p:spPr>
      </p:pic>
      <p:pic>
        <p:nvPicPr>
          <p:cNvPr id="33" name="Picture 32" descr="A cartoon of a person&#10;&#10;Description automatically generated">
            <a:extLst>
              <a:ext uri="{FF2B5EF4-FFF2-40B4-BE49-F238E27FC236}">
                <a16:creationId xmlns:a16="http://schemas.microsoft.com/office/drawing/2014/main" id="{DDAC4986-1C05-6CCA-086B-A35E7AD619A0}"/>
              </a:ext>
            </a:extLst>
          </p:cNvPr>
          <p:cNvPicPr>
            <a:picLocks noChangeAspect="1"/>
          </p:cNvPicPr>
          <p:nvPr/>
        </p:nvPicPr>
        <p:blipFill>
          <a:blip r:embed="rId8"/>
          <a:stretch>
            <a:fillRect/>
          </a:stretch>
        </p:blipFill>
        <p:spPr>
          <a:xfrm>
            <a:off x="8812738" y="4579435"/>
            <a:ext cx="795528" cy="795528"/>
          </a:xfrm>
          <a:prstGeom prst="rect">
            <a:avLst/>
          </a:prstGeom>
        </p:spPr>
      </p:pic>
      <p:pic>
        <p:nvPicPr>
          <p:cNvPr id="34" name="Picture 33" descr="A cartoon of a person&#10;&#10;Description automatically generated">
            <a:extLst>
              <a:ext uri="{FF2B5EF4-FFF2-40B4-BE49-F238E27FC236}">
                <a16:creationId xmlns:a16="http://schemas.microsoft.com/office/drawing/2014/main" id="{1BED0525-7349-2613-D8FD-1ECAB35E4CCD}"/>
              </a:ext>
            </a:extLst>
          </p:cNvPr>
          <p:cNvPicPr>
            <a:picLocks noChangeAspect="1"/>
          </p:cNvPicPr>
          <p:nvPr/>
        </p:nvPicPr>
        <p:blipFill>
          <a:blip r:embed="rId8"/>
          <a:stretch>
            <a:fillRect/>
          </a:stretch>
        </p:blipFill>
        <p:spPr>
          <a:xfrm>
            <a:off x="9613093" y="4579435"/>
            <a:ext cx="795528" cy="795528"/>
          </a:xfrm>
          <a:prstGeom prst="rect">
            <a:avLst/>
          </a:prstGeom>
        </p:spPr>
      </p:pic>
      <p:pic>
        <p:nvPicPr>
          <p:cNvPr id="35" name="Picture 34" descr="A cartoon of a person&#10;&#10;Description automatically generated">
            <a:extLst>
              <a:ext uri="{FF2B5EF4-FFF2-40B4-BE49-F238E27FC236}">
                <a16:creationId xmlns:a16="http://schemas.microsoft.com/office/drawing/2014/main" id="{613925AA-3D83-6686-F419-357653FDDE22}"/>
              </a:ext>
            </a:extLst>
          </p:cNvPr>
          <p:cNvPicPr>
            <a:picLocks noChangeAspect="1"/>
          </p:cNvPicPr>
          <p:nvPr/>
        </p:nvPicPr>
        <p:blipFill>
          <a:blip r:embed="rId8"/>
          <a:stretch>
            <a:fillRect/>
          </a:stretch>
        </p:blipFill>
        <p:spPr>
          <a:xfrm>
            <a:off x="10403794" y="4579435"/>
            <a:ext cx="795528" cy="795528"/>
          </a:xfrm>
          <a:prstGeom prst="rect">
            <a:avLst/>
          </a:prstGeom>
        </p:spPr>
      </p:pic>
      <p:sp>
        <p:nvSpPr>
          <p:cNvPr id="36" name="TextBox 35">
            <a:extLst>
              <a:ext uri="{FF2B5EF4-FFF2-40B4-BE49-F238E27FC236}">
                <a16:creationId xmlns:a16="http://schemas.microsoft.com/office/drawing/2014/main" id="{379579F8-1028-1D28-1E30-8EEE4D4927F2}"/>
              </a:ext>
            </a:extLst>
          </p:cNvPr>
          <p:cNvSpPr txBox="1"/>
          <p:nvPr/>
        </p:nvSpPr>
        <p:spPr>
          <a:xfrm>
            <a:off x="352235" y="2800403"/>
            <a:ext cx="1007007" cy="461665"/>
          </a:xfrm>
          <a:prstGeom prst="rect">
            <a:avLst/>
          </a:prstGeom>
          <a:noFill/>
        </p:spPr>
        <p:txBody>
          <a:bodyPr wrap="none" rtlCol="0">
            <a:spAutoFit/>
          </a:bodyPr>
          <a:lstStyle/>
          <a:p>
            <a:pPr algn="r"/>
            <a:r>
              <a:rPr lang="en-US" sz="2400" b="1" dirty="0">
                <a:latin typeface="Arial" panose="020B0604020202020204" pitchFamily="34" charset="0"/>
                <a:cs typeface="Arial" panose="020B0604020202020204" pitchFamily="34" charset="0"/>
              </a:rPr>
              <a:t>Black</a:t>
            </a:r>
          </a:p>
        </p:txBody>
      </p:sp>
      <p:sp>
        <p:nvSpPr>
          <p:cNvPr id="37" name="TextBox 36">
            <a:extLst>
              <a:ext uri="{FF2B5EF4-FFF2-40B4-BE49-F238E27FC236}">
                <a16:creationId xmlns:a16="http://schemas.microsoft.com/office/drawing/2014/main" id="{5A7C6C2E-D818-03BC-E3C9-94C3672FA8DE}"/>
              </a:ext>
            </a:extLst>
          </p:cNvPr>
          <p:cNvSpPr txBox="1"/>
          <p:nvPr/>
        </p:nvSpPr>
        <p:spPr>
          <a:xfrm>
            <a:off x="337005" y="4746366"/>
            <a:ext cx="1021433" cy="461665"/>
          </a:xfrm>
          <a:prstGeom prst="rect">
            <a:avLst/>
          </a:prstGeom>
          <a:noFill/>
        </p:spPr>
        <p:txBody>
          <a:bodyPr wrap="none" rtlCol="0">
            <a:spAutoFit/>
          </a:bodyPr>
          <a:lstStyle/>
          <a:p>
            <a:pPr algn="r"/>
            <a:r>
              <a:rPr lang="en-US" sz="2400" b="1" dirty="0">
                <a:latin typeface="Arial" panose="020B0604020202020204" pitchFamily="34" charset="0"/>
                <a:cs typeface="Arial" panose="020B0604020202020204" pitchFamily="34" charset="0"/>
              </a:rPr>
              <a:t>White</a:t>
            </a:r>
          </a:p>
        </p:txBody>
      </p:sp>
      <p:sp>
        <p:nvSpPr>
          <p:cNvPr id="38" name="TextBox 37">
            <a:extLst>
              <a:ext uri="{FF2B5EF4-FFF2-40B4-BE49-F238E27FC236}">
                <a16:creationId xmlns:a16="http://schemas.microsoft.com/office/drawing/2014/main" id="{63315F57-5DA9-19C9-C80D-9ED63DCE3973}"/>
              </a:ext>
            </a:extLst>
          </p:cNvPr>
          <p:cNvSpPr txBox="1"/>
          <p:nvPr/>
        </p:nvSpPr>
        <p:spPr>
          <a:xfrm>
            <a:off x="3304011" y="1869598"/>
            <a:ext cx="869149" cy="461665"/>
          </a:xfrm>
          <a:prstGeom prst="rect">
            <a:avLst/>
          </a:prstGeom>
          <a:noFill/>
        </p:spPr>
        <p:txBody>
          <a:bodyPr wrap="none" rtlCol="0">
            <a:spAutoFit/>
          </a:bodyPr>
          <a:lstStyle/>
          <a:p>
            <a:pPr algn="ctr"/>
            <a:r>
              <a:rPr lang="en-US" sz="2400" b="1" dirty="0">
                <a:latin typeface="Arial" panose="020B0604020202020204" pitchFamily="34" charset="0"/>
                <a:cs typeface="Arial" panose="020B0604020202020204" pitchFamily="34" charset="0"/>
              </a:rPr>
              <a:t>Male</a:t>
            </a:r>
          </a:p>
        </p:txBody>
      </p:sp>
      <p:sp>
        <p:nvSpPr>
          <p:cNvPr id="39" name="TextBox 38">
            <a:extLst>
              <a:ext uri="{FF2B5EF4-FFF2-40B4-BE49-F238E27FC236}">
                <a16:creationId xmlns:a16="http://schemas.microsoft.com/office/drawing/2014/main" id="{2916715C-31C6-CCFD-120F-6128E300E218}"/>
              </a:ext>
            </a:extLst>
          </p:cNvPr>
          <p:cNvSpPr txBox="1"/>
          <p:nvPr/>
        </p:nvSpPr>
        <p:spPr>
          <a:xfrm>
            <a:off x="8587574" y="1869598"/>
            <a:ext cx="1245855" cy="461665"/>
          </a:xfrm>
          <a:prstGeom prst="rect">
            <a:avLst/>
          </a:prstGeom>
          <a:noFill/>
        </p:spPr>
        <p:txBody>
          <a:bodyPr wrap="none" rtlCol="0">
            <a:spAutoFit/>
          </a:bodyPr>
          <a:lstStyle/>
          <a:p>
            <a:pPr algn="ctr"/>
            <a:r>
              <a:rPr lang="en-US" sz="2400" b="1" dirty="0">
                <a:latin typeface="Arial" panose="020B0604020202020204" pitchFamily="34" charset="0"/>
                <a:cs typeface="Arial" panose="020B0604020202020204" pitchFamily="34" charset="0"/>
              </a:rPr>
              <a:t>Female</a:t>
            </a:r>
          </a:p>
        </p:txBody>
      </p:sp>
      <p:sp>
        <p:nvSpPr>
          <p:cNvPr id="40" name="Rectangle 39">
            <a:extLst>
              <a:ext uri="{FF2B5EF4-FFF2-40B4-BE49-F238E27FC236}">
                <a16:creationId xmlns:a16="http://schemas.microsoft.com/office/drawing/2014/main" id="{BE588D54-92CB-6BBE-3431-AB45D3CCD099}"/>
              </a:ext>
            </a:extLst>
          </p:cNvPr>
          <p:cNvSpPr/>
          <p:nvPr/>
        </p:nvSpPr>
        <p:spPr>
          <a:xfrm>
            <a:off x="1756202" y="2447778"/>
            <a:ext cx="792310" cy="1139484"/>
          </a:xfrm>
          <a:prstGeom prst="rect">
            <a:avLst/>
          </a:prstGeom>
          <a:noFill/>
          <a:ln w="28575">
            <a:solidFill>
              <a:srgbClr val="73A9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F5865730-4D19-7356-FD88-D63F2797ABBB}"/>
              </a:ext>
            </a:extLst>
          </p:cNvPr>
          <p:cNvSpPr/>
          <p:nvPr/>
        </p:nvSpPr>
        <p:spPr>
          <a:xfrm>
            <a:off x="2554948" y="2447778"/>
            <a:ext cx="792310" cy="1139484"/>
          </a:xfrm>
          <a:prstGeom prst="rect">
            <a:avLst/>
          </a:prstGeom>
          <a:noFill/>
          <a:ln w="28575">
            <a:solidFill>
              <a:srgbClr val="73A9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4304CAFE-1C90-FC57-E759-6D234E228FC8}"/>
              </a:ext>
            </a:extLst>
          </p:cNvPr>
          <p:cNvSpPr/>
          <p:nvPr/>
        </p:nvSpPr>
        <p:spPr>
          <a:xfrm>
            <a:off x="7220073" y="2474389"/>
            <a:ext cx="792310" cy="1139484"/>
          </a:xfrm>
          <a:prstGeom prst="rect">
            <a:avLst/>
          </a:prstGeom>
          <a:noFill/>
          <a:ln w="28575">
            <a:solidFill>
              <a:srgbClr val="73A9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B920AFE0-9F52-565E-B101-A4E7E291C6D3}"/>
              </a:ext>
            </a:extLst>
          </p:cNvPr>
          <p:cNvSpPr/>
          <p:nvPr/>
        </p:nvSpPr>
        <p:spPr>
          <a:xfrm>
            <a:off x="8010774" y="2474389"/>
            <a:ext cx="792310" cy="1139484"/>
          </a:xfrm>
          <a:prstGeom prst="rect">
            <a:avLst/>
          </a:prstGeom>
          <a:noFill/>
          <a:ln w="28575">
            <a:solidFill>
              <a:srgbClr val="73A9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B6BCD98F-308A-6DBB-7D07-0DFF194441F1}"/>
              </a:ext>
            </a:extLst>
          </p:cNvPr>
          <p:cNvSpPr/>
          <p:nvPr/>
        </p:nvSpPr>
        <p:spPr>
          <a:xfrm>
            <a:off x="1756202" y="4409921"/>
            <a:ext cx="792310" cy="1139484"/>
          </a:xfrm>
          <a:prstGeom prst="rect">
            <a:avLst/>
          </a:prstGeom>
          <a:noFill/>
          <a:ln w="28575">
            <a:solidFill>
              <a:srgbClr val="73A9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253CADE5-A6B4-1524-B4CF-C6392829FECA}"/>
              </a:ext>
            </a:extLst>
          </p:cNvPr>
          <p:cNvSpPr/>
          <p:nvPr/>
        </p:nvSpPr>
        <p:spPr>
          <a:xfrm>
            <a:off x="2554948" y="4409921"/>
            <a:ext cx="792310" cy="1139484"/>
          </a:xfrm>
          <a:prstGeom prst="rect">
            <a:avLst/>
          </a:prstGeom>
          <a:noFill/>
          <a:ln w="28575">
            <a:solidFill>
              <a:srgbClr val="73A9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97B1C082-A3FE-F33B-17D3-84A405470B5F}"/>
              </a:ext>
            </a:extLst>
          </p:cNvPr>
          <p:cNvSpPr/>
          <p:nvPr/>
        </p:nvSpPr>
        <p:spPr>
          <a:xfrm>
            <a:off x="7220073" y="4436532"/>
            <a:ext cx="792310" cy="1139484"/>
          </a:xfrm>
          <a:prstGeom prst="rect">
            <a:avLst/>
          </a:prstGeom>
          <a:noFill/>
          <a:ln w="28575">
            <a:solidFill>
              <a:srgbClr val="73A9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D5CCC7C2-7118-776D-197D-9D91260CDA79}"/>
              </a:ext>
            </a:extLst>
          </p:cNvPr>
          <p:cNvSpPr/>
          <p:nvPr/>
        </p:nvSpPr>
        <p:spPr>
          <a:xfrm>
            <a:off x="8010774" y="4436532"/>
            <a:ext cx="792310" cy="1139484"/>
          </a:xfrm>
          <a:prstGeom prst="rect">
            <a:avLst/>
          </a:prstGeom>
          <a:noFill/>
          <a:ln w="28575">
            <a:solidFill>
              <a:srgbClr val="73A9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6998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2"/>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3"/>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animBg="1"/>
      <p:bldP spid="41" grpId="0" animBg="1"/>
      <p:bldP spid="42" grpId="0" animBg="1"/>
      <p:bldP spid="43" grpId="0" animBg="1"/>
      <p:bldP spid="44" grpId="0" animBg="1"/>
      <p:bldP spid="45" grpId="0" animBg="1"/>
      <p:bldP spid="46" grpId="0" animBg="1"/>
      <p:bldP spid="4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pc="100" dirty="0">
                <a:solidFill>
                  <a:schemeClr val="bg1"/>
                </a:solidFill>
                <a:latin typeface="Arial" panose="020B0604020202020204" pitchFamily="34" charset="0"/>
                <a:cs typeface="Arial" panose="020B0604020202020204" pitchFamily="34" charset="0"/>
              </a:rPr>
              <a:t>Does Fairness Stack?</a:t>
            </a:r>
          </a:p>
        </p:txBody>
      </p:sp>
      <p:pic>
        <p:nvPicPr>
          <p:cNvPr id="8" name="Picture 7" descr="A cartoon of a child with blue hair&#10;&#10;Description automatically generated">
            <a:extLst>
              <a:ext uri="{FF2B5EF4-FFF2-40B4-BE49-F238E27FC236}">
                <a16:creationId xmlns:a16="http://schemas.microsoft.com/office/drawing/2014/main" id="{446311EE-4DC7-574A-9CFC-82A204F3ACDF}"/>
              </a:ext>
            </a:extLst>
          </p:cNvPr>
          <p:cNvPicPr>
            <a:picLocks noChangeAspect="1"/>
          </p:cNvPicPr>
          <p:nvPr/>
        </p:nvPicPr>
        <p:blipFill>
          <a:blip r:embed="rId5"/>
          <a:stretch>
            <a:fillRect/>
          </a:stretch>
        </p:blipFill>
        <p:spPr>
          <a:xfrm>
            <a:off x="7226509" y="2635081"/>
            <a:ext cx="795528" cy="795528"/>
          </a:xfrm>
          <a:prstGeom prst="rect">
            <a:avLst/>
          </a:prstGeom>
        </p:spPr>
      </p:pic>
      <p:pic>
        <p:nvPicPr>
          <p:cNvPr id="11" name="Picture 10" descr="A cartoon of a child&#10;&#10;Description automatically generated">
            <a:extLst>
              <a:ext uri="{FF2B5EF4-FFF2-40B4-BE49-F238E27FC236}">
                <a16:creationId xmlns:a16="http://schemas.microsoft.com/office/drawing/2014/main" id="{A79A7A3A-C452-A75A-9FE3-74971EF68AF3}"/>
              </a:ext>
            </a:extLst>
          </p:cNvPr>
          <p:cNvPicPr>
            <a:picLocks noChangeAspect="1"/>
          </p:cNvPicPr>
          <p:nvPr/>
        </p:nvPicPr>
        <p:blipFill>
          <a:blip r:embed="rId6"/>
          <a:stretch>
            <a:fillRect/>
          </a:stretch>
        </p:blipFill>
        <p:spPr>
          <a:xfrm>
            <a:off x="1756202" y="4579435"/>
            <a:ext cx="795528" cy="795528"/>
          </a:xfrm>
          <a:prstGeom prst="rect">
            <a:avLst/>
          </a:prstGeom>
        </p:spPr>
      </p:pic>
      <p:pic>
        <p:nvPicPr>
          <p:cNvPr id="16" name="Picture 15" descr="A cartoon of a child&#10;&#10;Description automatically generated">
            <a:extLst>
              <a:ext uri="{FF2B5EF4-FFF2-40B4-BE49-F238E27FC236}">
                <a16:creationId xmlns:a16="http://schemas.microsoft.com/office/drawing/2014/main" id="{E661281A-99D8-5297-39F7-3B47BB74237F}"/>
              </a:ext>
            </a:extLst>
          </p:cNvPr>
          <p:cNvPicPr>
            <a:picLocks noChangeAspect="1"/>
          </p:cNvPicPr>
          <p:nvPr/>
        </p:nvPicPr>
        <p:blipFill>
          <a:blip r:embed="rId7"/>
          <a:stretch>
            <a:fillRect/>
          </a:stretch>
        </p:blipFill>
        <p:spPr>
          <a:xfrm>
            <a:off x="1756202" y="2635081"/>
            <a:ext cx="793919" cy="793919"/>
          </a:xfrm>
          <a:prstGeom prst="rect">
            <a:avLst/>
          </a:prstGeom>
        </p:spPr>
      </p:pic>
      <p:pic>
        <p:nvPicPr>
          <p:cNvPr id="19" name="Picture 18" descr="A cartoon of a person&#10;&#10;Description automatically generated">
            <a:extLst>
              <a:ext uri="{FF2B5EF4-FFF2-40B4-BE49-F238E27FC236}">
                <a16:creationId xmlns:a16="http://schemas.microsoft.com/office/drawing/2014/main" id="{E0BEBD9F-F54C-8B1C-DF59-69DBB426810D}"/>
              </a:ext>
            </a:extLst>
          </p:cNvPr>
          <p:cNvPicPr>
            <a:picLocks noChangeAspect="1"/>
          </p:cNvPicPr>
          <p:nvPr/>
        </p:nvPicPr>
        <p:blipFill>
          <a:blip r:embed="rId8"/>
          <a:stretch>
            <a:fillRect/>
          </a:stretch>
        </p:blipFill>
        <p:spPr>
          <a:xfrm>
            <a:off x="7231336" y="4579435"/>
            <a:ext cx="795528" cy="795528"/>
          </a:xfrm>
          <a:prstGeom prst="rect">
            <a:avLst/>
          </a:prstGeom>
        </p:spPr>
      </p:pic>
      <p:pic>
        <p:nvPicPr>
          <p:cNvPr id="20" name="Picture 19" descr="A cartoon of a child&#10;&#10;Description automatically generated">
            <a:extLst>
              <a:ext uri="{FF2B5EF4-FFF2-40B4-BE49-F238E27FC236}">
                <a16:creationId xmlns:a16="http://schemas.microsoft.com/office/drawing/2014/main" id="{38C4E0F1-D2DA-EE56-B48A-3541D43A76C3}"/>
              </a:ext>
            </a:extLst>
          </p:cNvPr>
          <p:cNvPicPr>
            <a:picLocks noChangeAspect="1"/>
          </p:cNvPicPr>
          <p:nvPr/>
        </p:nvPicPr>
        <p:blipFill>
          <a:blip r:embed="rId7"/>
          <a:stretch>
            <a:fillRect/>
          </a:stretch>
        </p:blipFill>
        <p:spPr>
          <a:xfrm>
            <a:off x="2550121" y="2635081"/>
            <a:ext cx="793919" cy="793919"/>
          </a:xfrm>
          <a:prstGeom prst="rect">
            <a:avLst/>
          </a:prstGeom>
        </p:spPr>
      </p:pic>
      <p:pic>
        <p:nvPicPr>
          <p:cNvPr id="21" name="Picture 20" descr="A cartoon of a child&#10;&#10;Description automatically generated">
            <a:extLst>
              <a:ext uri="{FF2B5EF4-FFF2-40B4-BE49-F238E27FC236}">
                <a16:creationId xmlns:a16="http://schemas.microsoft.com/office/drawing/2014/main" id="{DF3B9699-20E4-D0F4-280C-83CCABEF4030}"/>
              </a:ext>
            </a:extLst>
          </p:cNvPr>
          <p:cNvPicPr>
            <a:picLocks noChangeAspect="1"/>
          </p:cNvPicPr>
          <p:nvPr/>
        </p:nvPicPr>
        <p:blipFill>
          <a:blip r:embed="rId7"/>
          <a:stretch>
            <a:fillRect/>
          </a:stretch>
        </p:blipFill>
        <p:spPr>
          <a:xfrm>
            <a:off x="3344040" y="2635081"/>
            <a:ext cx="793919" cy="793919"/>
          </a:xfrm>
          <a:prstGeom prst="rect">
            <a:avLst/>
          </a:prstGeom>
        </p:spPr>
      </p:pic>
      <p:pic>
        <p:nvPicPr>
          <p:cNvPr id="22" name="Picture 21" descr="A cartoon of a child&#10;&#10;Description automatically generated">
            <a:extLst>
              <a:ext uri="{FF2B5EF4-FFF2-40B4-BE49-F238E27FC236}">
                <a16:creationId xmlns:a16="http://schemas.microsoft.com/office/drawing/2014/main" id="{16E920BE-2A56-2C4B-1E6A-29C4956961D9}"/>
              </a:ext>
            </a:extLst>
          </p:cNvPr>
          <p:cNvPicPr>
            <a:picLocks noChangeAspect="1"/>
          </p:cNvPicPr>
          <p:nvPr/>
        </p:nvPicPr>
        <p:blipFill>
          <a:blip r:embed="rId7"/>
          <a:stretch>
            <a:fillRect/>
          </a:stretch>
        </p:blipFill>
        <p:spPr>
          <a:xfrm>
            <a:off x="4137959" y="2635081"/>
            <a:ext cx="793919" cy="793919"/>
          </a:xfrm>
          <a:prstGeom prst="rect">
            <a:avLst/>
          </a:prstGeom>
        </p:spPr>
      </p:pic>
      <p:pic>
        <p:nvPicPr>
          <p:cNvPr id="23" name="Picture 22" descr="A cartoon of a child&#10;&#10;Description automatically generated">
            <a:extLst>
              <a:ext uri="{FF2B5EF4-FFF2-40B4-BE49-F238E27FC236}">
                <a16:creationId xmlns:a16="http://schemas.microsoft.com/office/drawing/2014/main" id="{6E61B41C-213E-BB9D-1CA6-978EE74B1117}"/>
              </a:ext>
            </a:extLst>
          </p:cNvPr>
          <p:cNvPicPr>
            <a:picLocks noChangeAspect="1"/>
          </p:cNvPicPr>
          <p:nvPr/>
        </p:nvPicPr>
        <p:blipFill>
          <a:blip r:embed="rId7"/>
          <a:stretch>
            <a:fillRect/>
          </a:stretch>
        </p:blipFill>
        <p:spPr>
          <a:xfrm>
            <a:off x="4931878" y="2635081"/>
            <a:ext cx="793919" cy="793919"/>
          </a:xfrm>
          <a:prstGeom prst="rect">
            <a:avLst/>
          </a:prstGeom>
        </p:spPr>
      </p:pic>
      <p:pic>
        <p:nvPicPr>
          <p:cNvPr id="24" name="Picture 23" descr="A cartoon of a child with blue hair&#10;&#10;Description automatically generated">
            <a:extLst>
              <a:ext uri="{FF2B5EF4-FFF2-40B4-BE49-F238E27FC236}">
                <a16:creationId xmlns:a16="http://schemas.microsoft.com/office/drawing/2014/main" id="{2BEFBE3B-83A1-B85E-FC32-8E738202E981}"/>
              </a:ext>
            </a:extLst>
          </p:cNvPr>
          <p:cNvPicPr>
            <a:picLocks noChangeAspect="1"/>
          </p:cNvPicPr>
          <p:nvPr/>
        </p:nvPicPr>
        <p:blipFill>
          <a:blip r:embed="rId5"/>
          <a:stretch>
            <a:fillRect/>
          </a:stretch>
        </p:blipFill>
        <p:spPr>
          <a:xfrm>
            <a:off x="8018819" y="2633472"/>
            <a:ext cx="795528" cy="795528"/>
          </a:xfrm>
          <a:prstGeom prst="rect">
            <a:avLst/>
          </a:prstGeom>
        </p:spPr>
      </p:pic>
      <p:pic>
        <p:nvPicPr>
          <p:cNvPr id="25" name="Picture 24" descr="A cartoon of a child with blue hair&#10;&#10;Description automatically generated">
            <a:extLst>
              <a:ext uri="{FF2B5EF4-FFF2-40B4-BE49-F238E27FC236}">
                <a16:creationId xmlns:a16="http://schemas.microsoft.com/office/drawing/2014/main" id="{2A9B0748-C3D1-A62A-DE23-CA7529AE1C64}"/>
              </a:ext>
            </a:extLst>
          </p:cNvPr>
          <p:cNvPicPr>
            <a:picLocks noChangeAspect="1"/>
          </p:cNvPicPr>
          <p:nvPr/>
        </p:nvPicPr>
        <p:blipFill>
          <a:blip r:embed="rId5"/>
          <a:stretch>
            <a:fillRect/>
          </a:stretch>
        </p:blipFill>
        <p:spPr>
          <a:xfrm>
            <a:off x="8812738" y="2633472"/>
            <a:ext cx="795528" cy="795528"/>
          </a:xfrm>
          <a:prstGeom prst="rect">
            <a:avLst/>
          </a:prstGeom>
        </p:spPr>
      </p:pic>
      <p:pic>
        <p:nvPicPr>
          <p:cNvPr id="26" name="Picture 25" descr="A cartoon of a child with blue hair&#10;&#10;Description automatically generated">
            <a:extLst>
              <a:ext uri="{FF2B5EF4-FFF2-40B4-BE49-F238E27FC236}">
                <a16:creationId xmlns:a16="http://schemas.microsoft.com/office/drawing/2014/main" id="{CD958B54-6F54-9EFD-72C7-6ED7141529B9}"/>
              </a:ext>
            </a:extLst>
          </p:cNvPr>
          <p:cNvPicPr>
            <a:picLocks noChangeAspect="1"/>
          </p:cNvPicPr>
          <p:nvPr/>
        </p:nvPicPr>
        <p:blipFill>
          <a:blip r:embed="rId5"/>
          <a:stretch>
            <a:fillRect/>
          </a:stretch>
        </p:blipFill>
        <p:spPr>
          <a:xfrm>
            <a:off x="9605048" y="2633472"/>
            <a:ext cx="795528" cy="795528"/>
          </a:xfrm>
          <a:prstGeom prst="rect">
            <a:avLst/>
          </a:prstGeom>
        </p:spPr>
      </p:pic>
      <p:pic>
        <p:nvPicPr>
          <p:cNvPr id="27" name="Picture 26" descr="A cartoon of a child with blue hair&#10;&#10;Description automatically generated">
            <a:extLst>
              <a:ext uri="{FF2B5EF4-FFF2-40B4-BE49-F238E27FC236}">
                <a16:creationId xmlns:a16="http://schemas.microsoft.com/office/drawing/2014/main" id="{FF9D9BB4-E509-5A12-5902-4D1EDBE38C82}"/>
              </a:ext>
            </a:extLst>
          </p:cNvPr>
          <p:cNvPicPr>
            <a:picLocks noChangeAspect="1"/>
          </p:cNvPicPr>
          <p:nvPr/>
        </p:nvPicPr>
        <p:blipFill>
          <a:blip r:embed="rId5"/>
          <a:stretch>
            <a:fillRect/>
          </a:stretch>
        </p:blipFill>
        <p:spPr>
          <a:xfrm>
            <a:off x="10398967" y="2633472"/>
            <a:ext cx="795528" cy="795528"/>
          </a:xfrm>
          <a:prstGeom prst="rect">
            <a:avLst/>
          </a:prstGeom>
        </p:spPr>
      </p:pic>
      <p:pic>
        <p:nvPicPr>
          <p:cNvPr id="28" name="Picture 27" descr="A cartoon of a child&#10;&#10;Description automatically generated">
            <a:extLst>
              <a:ext uri="{FF2B5EF4-FFF2-40B4-BE49-F238E27FC236}">
                <a16:creationId xmlns:a16="http://schemas.microsoft.com/office/drawing/2014/main" id="{030E09C2-0CA0-A1A8-5642-0E01006DC511}"/>
              </a:ext>
            </a:extLst>
          </p:cNvPr>
          <p:cNvPicPr>
            <a:picLocks noChangeAspect="1"/>
          </p:cNvPicPr>
          <p:nvPr/>
        </p:nvPicPr>
        <p:blipFill>
          <a:blip r:embed="rId6"/>
          <a:stretch>
            <a:fillRect/>
          </a:stretch>
        </p:blipFill>
        <p:spPr>
          <a:xfrm>
            <a:off x="2548512" y="4579435"/>
            <a:ext cx="795528" cy="795528"/>
          </a:xfrm>
          <a:prstGeom prst="rect">
            <a:avLst/>
          </a:prstGeom>
        </p:spPr>
      </p:pic>
      <p:pic>
        <p:nvPicPr>
          <p:cNvPr id="29" name="Picture 28" descr="A cartoon of a child&#10;&#10;Description automatically generated">
            <a:extLst>
              <a:ext uri="{FF2B5EF4-FFF2-40B4-BE49-F238E27FC236}">
                <a16:creationId xmlns:a16="http://schemas.microsoft.com/office/drawing/2014/main" id="{DAB5455B-BDCF-74B4-84BC-B54BB1BA14DD}"/>
              </a:ext>
            </a:extLst>
          </p:cNvPr>
          <p:cNvPicPr>
            <a:picLocks noChangeAspect="1"/>
          </p:cNvPicPr>
          <p:nvPr/>
        </p:nvPicPr>
        <p:blipFill>
          <a:blip r:embed="rId6"/>
          <a:stretch>
            <a:fillRect/>
          </a:stretch>
        </p:blipFill>
        <p:spPr>
          <a:xfrm>
            <a:off x="3340822" y="4579435"/>
            <a:ext cx="795528" cy="795528"/>
          </a:xfrm>
          <a:prstGeom prst="rect">
            <a:avLst/>
          </a:prstGeom>
        </p:spPr>
      </p:pic>
      <p:pic>
        <p:nvPicPr>
          <p:cNvPr id="30" name="Picture 29" descr="A cartoon of a child&#10;&#10;Description automatically generated">
            <a:extLst>
              <a:ext uri="{FF2B5EF4-FFF2-40B4-BE49-F238E27FC236}">
                <a16:creationId xmlns:a16="http://schemas.microsoft.com/office/drawing/2014/main" id="{8820BD7A-E590-8419-3559-F9453A700456}"/>
              </a:ext>
            </a:extLst>
          </p:cNvPr>
          <p:cNvPicPr>
            <a:picLocks noChangeAspect="1"/>
          </p:cNvPicPr>
          <p:nvPr/>
        </p:nvPicPr>
        <p:blipFill>
          <a:blip r:embed="rId6"/>
          <a:stretch>
            <a:fillRect/>
          </a:stretch>
        </p:blipFill>
        <p:spPr>
          <a:xfrm>
            <a:off x="4136350" y="4579435"/>
            <a:ext cx="795528" cy="795528"/>
          </a:xfrm>
          <a:prstGeom prst="rect">
            <a:avLst/>
          </a:prstGeom>
        </p:spPr>
      </p:pic>
      <p:pic>
        <p:nvPicPr>
          <p:cNvPr id="31" name="Picture 30" descr="A cartoon of a child&#10;&#10;Description automatically generated">
            <a:extLst>
              <a:ext uri="{FF2B5EF4-FFF2-40B4-BE49-F238E27FC236}">
                <a16:creationId xmlns:a16="http://schemas.microsoft.com/office/drawing/2014/main" id="{127D09B6-F075-732F-7574-5AA6FCFA1713}"/>
              </a:ext>
            </a:extLst>
          </p:cNvPr>
          <p:cNvPicPr>
            <a:picLocks noChangeAspect="1"/>
          </p:cNvPicPr>
          <p:nvPr/>
        </p:nvPicPr>
        <p:blipFill>
          <a:blip r:embed="rId6"/>
          <a:stretch>
            <a:fillRect/>
          </a:stretch>
        </p:blipFill>
        <p:spPr>
          <a:xfrm>
            <a:off x="4928660" y="4579435"/>
            <a:ext cx="795528" cy="795528"/>
          </a:xfrm>
          <a:prstGeom prst="rect">
            <a:avLst/>
          </a:prstGeom>
        </p:spPr>
      </p:pic>
      <p:pic>
        <p:nvPicPr>
          <p:cNvPr id="32" name="Picture 31" descr="A cartoon of a person&#10;&#10;Description automatically generated">
            <a:extLst>
              <a:ext uri="{FF2B5EF4-FFF2-40B4-BE49-F238E27FC236}">
                <a16:creationId xmlns:a16="http://schemas.microsoft.com/office/drawing/2014/main" id="{528017F4-62F9-A349-FD1C-FDE846D3298A}"/>
              </a:ext>
            </a:extLst>
          </p:cNvPr>
          <p:cNvPicPr>
            <a:picLocks noChangeAspect="1"/>
          </p:cNvPicPr>
          <p:nvPr/>
        </p:nvPicPr>
        <p:blipFill>
          <a:blip r:embed="rId8"/>
          <a:stretch>
            <a:fillRect/>
          </a:stretch>
        </p:blipFill>
        <p:spPr>
          <a:xfrm>
            <a:off x="8022037" y="4579435"/>
            <a:ext cx="795528" cy="795528"/>
          </a:xfrm>
          <a:prstGeom prst="rect">
            <a:avLst/>
          </a:prstGeom>
        </p:spPr>
      </p:pic>
      <p:pic>
        <p:nvPicPr>
          <p:cNvPr id="33" name="Picture 32" descr="A cartoon of a person&#10;&#10;Description automatically generated">
            <a:extLst>
              <a:ext uri="{FF2B5EF4-FFF2-40B4-BE49-F238E27FC236}">
                <a16:creationId xmlns:a16="http://schemas.microsoft.com/office/drawing/2014/main" id="{DDAC4986-1C05-6CCA-086B-A35E7AD619A0}"/>
              </a:ext>
            </a:extLst>
          </p:cNvPr>
          <p:cNvPicPr>
            <a:picLocks noChangeAspect="1"/>
          </p:cNvPicPr>
          <p:nvPr/>
        </p:nvPicPr>
        <p:blipFill>
          <a:blip r:embed="rId8"/>
          <a:stretch>
            <a:fillRect/>
          </a:stretch>
        </p:blipFill>
        <p:spPr>
          <a:xfrm>
            <a:off x="8812738" y="4579435"/>
            <a:ext cx="795528" cy="795528"/>
          </a:xfrm>
          <a:prstGeom prst="rect">
            <a:avLst/>
          </a:prstGeom>
        </p:spPr>
      </p:pic>
      <p:pic>
        <p:nvPicPr>
          <p:cNvPr id="34" name="Picture 33" descr="A cartoon of a person&#10;&#10;Description automatically generated">
            <a:extLst>
              <a:ext uri="{FF2B5EF4-FFF2-40B4-BE49-F238E27FC236}">
                <a16:creationId xmlns:a16="http://schemas.microsoft.com/office/drawing/2014/main" id="{1BED0525-7349-2613-D8FD-1ECAB35E4CCD}"/>
              </a:ext>
            </a:extLst>
          </p:cNvPr>
          <p:cNvPicPr>
            <a:picLocks noChangeAspect="1"/>
          </p:cNvPicPr>
          <p:nvPr/>
        </p:nvPicPr>
        <p:blipFill>
          <a:blip r:embed="rId8"/>
          <a:stretch>
            <a:fillRect/>
          </a:stretch>
        </p:blipFill>
        <p:spPr>
          <a:xfrm>
            <a:off x="9613093" y="4579435"/>
            <a:ext cx="795528" cy="795528"/>
          </a:xfrm>
          <a:prstGeom prst="rect">
            <a:avLst/>
          </a:prstGeom>
        </p:spPr>
      </p:pic>
      <p:pic>
        <p:nvPicPr>
          <p:cNvPr id="35" name="Picture 34" descr="A cartoon of a person&#10;&#10;Description automatically generated">
            <a:extLst>
              <a:ext uri="{FF2B5EF4-FFF2-40B4-BE49-F238E27FC236}">
                <a16:creationId xmlns:a16="http://schemas.microsoft.com/office/drawing/2014/main" id="{613925AA-3D83-6686-F419-357653FDDE22}"/>
              </a:ext>
            </a:extLst>
          </p:cNvPr>
          <p:cNvPicPr>
            <a:picLocks noChangeAspect="1"/>
          </p:cNvPicPr>
          <p:nvPr/>
        </p:nvPicPr>
        <p:blipFill>
          <a:blip r:embed="rId8"/>
          <a:stretch>
            <a:fillRect/>
          </a:stretch>
        </p:blipFill>
        <p:spPr>
          <a:xfrm>
            <a:off x="10403794" y="4579435"/>
            <a:ext cx="795528" cy="795528"/>
          </a:xfrm>
          <a:prstGeom prst="rect">
            <a:avLst/>
          </a:prstGeom>
        </p:spPr>
      </p:pic>
      <p:sp>
        <p:nvSpPr>
          <p:cNvPr id="36" name="TextBox 35">
            <a:extLst>
              <a:ext uri="{FF2B5EF4-FFF2-40B4-BE49-F238E27FC236}">
                <a16:creationId xmlns:a16="http://schemas.microsoft.com/office/drawing/2014/main" id="{379579F8-1028-1D28-1E30-8EEE4D4927F2}"/>
              </a:ext>
            </a:extLst>
          </p:cNvPr>
          <p:cNvSpPr txBox="1"/>
          <p:nvPr/>
        </p:nvSpPr>
        <p:spPr>
          <a:xfrm>
            <a:off x="352235" y="2800403"/>
            <a:ext cx="1007007" cy="461665"/>
          </a:xfrm>
          <a:prstGeom prst="rect">
            <a:avLst/>
          </a:prstGeom>
          <a:noFill/>
        </p:spPr>
        <p:txBody>
          <a:bodyPr wrap="none" rtlCol="0">
            <a:spAutoFit/>
          </a:bodyPr>
          <a:lstStyle/>
          <a:p>
            <a:pPr algn="r"/>
            <a:r>
              <a:rPr lang="en-US" sz="2400" b="1" dirty="0">
                <a:latin typeface="Arial" panose="020B0604020202020204" pitchFamily="34" charset="0"/>
                <a:cs typeface="Arial" panose="020B0604020202020204" pitchFamily="34" charset="0"/>
              </a:rPr>
              <a:t>Black</a:t>
            </a:r>
          </a:p>
        </p:txBody>
      </p:sp>
      <p:sp>
        <p:nvSpPr>
          <p:cNvPr id="37" name="TextBox 36">
            <a:extLst>
              <a:ext uri="{FF2B5EF4-FFF2-40B4-BE49-F238E27FC236}">
                <a16:creationId xmlns:a16="http://schemas.microsoft.com/office/drawing/2014/main" id="{5A7C6C2E-D818-03BC-E3C9-94C3672FA8DE}"/>
              </a:ext>
            </a:extLst>
          </p:cNvPr>
          <p:cNvSpPr txBox="1"/>
          <p:nvPr/>
        </p:nvSpPr>
        <p:spPr>
          <a:xfrm>
            <a:off x="337005" y="4746366"/>
            <a:ext cx="1021433" cy="461665"/>
          </a:xfrm>
          <a:prstGeom prst="rect">
            <a:avLst/>
          </a:prstGeom>
          <a:noFill/>
        </p:spPr>
        <p:txBody>
          <a:bodyPr wrap="none" rtlCol="0">
            <a:spAutoFit/>
          </a:bodyPr>
          <a:lstStyle/>
          <a:p>
            <a:pPr algn="r"/>
            <a:r>
              <a:rPr lang="en-US" sz="2400" b="1" dirty="0">
                <a:latin typeface="Arial" panose="020B0604020202020204" pitchFamily="34" charset="0"/>
                <a:cs typeface="Arial" panose="020B0604020202020204" pitchFamily="34" charset="0"/>
              </a:rPr>
              <a:t>White</a:t>
            </a:r>
          </a:p>
        </p:txBody>
      </p:sp>
      <p:sp>
        <p:nvSpPr>
          <p:cNvPr id="38" name="TextBox 37">
            <a:extLst>
              <a:ext uri="{FF2B5EF4-FFF2-40B4-BE49-F238E27FC236}">
                <a16:creationId xmlns:a16="http://schemas.microsoft.com/office/drawing/2014/main" id="{63315F57-5DA9-19C9-C80D-9ED63DCE3973}"/>
              </a:ext>
            </a:extLst>
          </p:cNvPr>
          <p:cNvSpPr txBox="1"/>
          <p:nvPr/>
        </p:nvSpPr>
        <p:spPr>
          <a:xfrm>
            <a:off x="3304011" y="1869598"/>
            <a:ext cx="869149" cy="461665"/>
          </a:xfrm>
          <a:prstGeom prst="rect">
            <a:avLst/>
          </a:prstGeom>
          <a:noFill/>
        </p:spPr>
        <p:txBody>
          <a:bodyPr wrap="none" rtlCol="0">
            <a:spAutoFit/>
          </a:bodyPr>
          <a:lstStyle/>
          <a:p>
            <a:pPr algn="ctr"/>
            <a:r>
              <a:rPr lang="en-US" sz="2400" b="1" dirty="0">
                <a:latin typeface="Arial" panose="020B0604020202020204" pitchFamily="34" charset="0"/>
                <a:cs typeface="Arial" panose="020B0604020202020204" pitchFamily="34" charset="0"/>
              </a:rPr>
              <a:t>Male</a:t>
            </a:r>
          </a:p>
        </p:txBody>
      </p:sp>
      <p:sp>
        <p:nvSpPr>
          <p:cNvPr id="39" name="TextBox 38">
            <a:extLst>
              <a:ext uri="{FF2B5EF4-FFF2-40B4-BE49-F238E27FC236}">
                <a16:creationId xmlns:a16="http://schemas.microsoft.com/office/drawing/2014/main" id="{2916715C-31C6-CCFD-120F-6128E300E218}"/>
              </a:ext>
            </a:extLst>
          </p:cNvPr>
          <p:cNvSpPr txBox="1"/>
          <p:nvPr/>
        </p:nvSpPr>
        <p:spPr>
          <a:xfrm>
            <a:off x="8587574" y="1869598"/>
            <a:ext cx="1245855" cy="461665"/>
          </a:xfrm>
          <a:prstGeom prst="rect">
            <a:avLst/>
          </a:prstGeom>
          <a:noFill/>
        </p:spPr>
        <p:txBody>
          <a:bodyPr wrap="none" rtlCol="0">
            <a:spAutoFit/>
          </a:bodyPr>
          <a:lstStyle/>
          <a:p>
            <a:pPr algn="ctr"/>
            <a:r>
              <a:rPr lang="en-US" sz="2400" b="1" dirty="0">
                <a:latin typeface="Arial" panose="020B0604020202020204" pitchFamily="34" charset="0"/>
                <a:cs typeface="Arial" panose="020B0604020202020204" pitchFamily="34" charset="0"/>
              </a:rPr>
              <a:t>Female</a:t>
            </a:r>
          </a:p>
        </p:txBody>
      </p:sp>
      <p:sp>
        <p:nvSpPr>
          <p:cNvPr id="40" name="Rectangle 39">
            <a:extLst>
              <a:ext uri="{FF2B5EF4-FFF2-40B4-BE49-F238E27FC236}">
                <a16:creationId xmlns:a16="http://schemas.microsoft.com/office/drawing/2014/main" id="{BE588D54-92CB-6BBE-3431-AB45D3CCD099}"/>
              </a:ext>
            </a:extLst>
          </p:cNvPr>
          <p:cNvSpPr/>
          <p:nvPr/>
        </p:nvSpPr>
        <p:spPr>
          <a:xfrm>
            <a:off x="1756202" y="2447778"/>
            <a:ext cx="792310" cy="1139484"/>
          </a:xfrm>
          <a:prstGeom prst="rect">
            <a:avLst/>
          </a:prstGeom>
          <a:noFill/>
          <a:ln w="28575">
            <a:solidFill>
              <a:srgbClr val="C81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F5865730-4D19-7356-FD88-D63F2797ABBB}"/>
              </a:ext>
            </a:extLst>
          </p:cNvPr>
          <p:cNvSpPr/>
          <p:nvPr/>
        </p:nvSpPr>
        <p:spPr>
          <a:xfrm>
            <a:off x="2554948" y="2447778"/>
            <a:ext cx="792310" cy="1139484"/>
          </a:xfrm>
          <a:prstGeom prst="rect">
            <a:avLst/>
          </a:prstGeom>
          <a:noFill/>
          <a:ln w="28575">
            <a:solidFill>
              <a:srgbClr val="C81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97B1C082-A3FE-F33B-17D3-84A405470B5F}"/>
              </a:ext>
            </a:extLst>
          </p:cNvPr>
          <p:cNvSpPr/>
          <p:nvPr/>
        </p:nvSpPr>
        <p:spPr>
          <a:xfrm>
            <a:off x="7220073" y="4436532"/>
            <a:ext cx="792310" cy="1139484"/>
          </a:xfrm>
          <a:prstGeom prst="rect">
            <a:avLst/>
          </a:prstGeom>
          <a:noFill/>
          <a:ln w="28575">
            <a:solidFill>
              <a:srgbClr val="C81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D5CCC7C2-7118-776D-197D-9D91260CDA79}"/>
              </a:ext>
            </a:extLst>
          </p:cNvPr>
          <p:cNvSpPr/>
          <p:nvPr/>
        </p:nvSpPr>
        <p:spPr>
          <a:xfrm>
            <a:off x="8010774" y="4436532"/>
            <a:ext cx="792310" cy="1139484"/>
          </a:xfrm>
          <a:prstGeom prst="rect">
            <a:avLst/>
          </a:prstGeom>
          <a:noFill/>
          <a:ln w="28575">
            <a:solidFill>
              <a:srgbClr val="C81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714EAFE7-CF2B-F013-8C29-4BD556B9797D}"/>
              </a:ext>
            </a:extLst>
          </p:cNvPr>
          <p:cNvSpPr/>
          <p:nvPr/>
        </p:nvSpPr>
        <p:spPr>
          <a:xfrm>
            <a:off x="3344040" y="2447778"/>
            <a:ext cx="792310" cy="1139484"/>
          </a:xfrm>
          <a:prstGeom prst="rect">
            <a:avLst/>
          </a:prstGeom>
          <a:noFill/>
          <a:ln w="28575">
            <a:solidFill>
              <a:srgbClr val="C81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4A38840-9994-59C8-0CC1-DABE3141C079}"/>
              </a:ext>
            </a:extLst>
          </p:cNvPr>
          <p:cNvSpPr/>
          <p:nvPr/>
        </p:nvSpPr>
        <p:spPr>
          <a:xfrm>
            <a:off x="1753840" y="4436396"/>
            <a:ext cx="792310" cy="1139484"/>
          </a:xfrm>
          <a:prstGeom prst="rect">
            <a:avLst/>
          </a:prstGeom>
          <a:noFill/>
          <a:ln w="28575">
            <a:solidFill>
              <a:srgbClr val="C81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7A4AD7C-AF84-BF75-8237-4B7F8EAEA734}"/>
              </a:ext>
            </a:extLst>
          </p:cNvPr>
          <p:cNvSpPr/>
          <p:nvPr/>
        </p:nvSpPr>
        <p:spPr>
          <a:xfrm>
            <a:off x="8808014" y="4436396"/>
            <a:ext cx="792310" cy="1139484"/>
          </a:xfrm>
          <a:prstGeom prst="rect">
            <a:avLst/>
          </a:prstGeom>
          <a:noFill/>
          <a:ln w="28575">
            <a:solidFill>
              <a:srgbClr val="C81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F36F47D-F12A-6F1C-B877-D92F8076E6FA}"/>
              </a:ext>
            </a:extLst>
          </p:cNvPr>
          <p:cNvSpPr/>
          <p:nvPr/>
        </p:nvSpPr>
        <p:spPr>
          <a:xfrm>
            <a:off x="7218464" y="2447778"/>
            <a:ext cx="792310" cy="1139484"/>
          </a:xfrm>
          <a:prstGeom prst="rect">
            <a:avLst/>
          </a:prstGeom>
          <a:noFill/>
          <a:ln w="28575">
            <a:solidFill>
              <a:srgbClr val="C81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0064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pc="100" dirty="0">
                <a:solidFill>
                  <a:schemeClr val="bg1"/>
                </a:solidFill>
                <a:latin typeface="Arial" panose="020B0604020202020204" pitchFamily="34" charset="0"/>
                <a:cs typeface="Arial" panose="020B0604020202020204" pitchFamily="34" charset="0"/>
              </a:rPr>
              <a:t>How can we reduce bias?</a:t>
            </a:r>
          </a:p>
        </p:txBody>
      </p:sp>
    </p:spTree>
    <p:extLst>
      <p:ext uri="{BB962C8B-B14F-4D97-AF65-F5344CB8AC3E}">
        <p14:creationId xmlns:p14="http://schemas.microsoft.com/office/powerpoint/2010/main" val="2004020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z="3600" spc="100" dirty="0">
                <a:solidFill>
                  <a:schemeClr val="bg1"/>
                </a:solidFill>
                <a:latin typeface="Arial" panose="020B0604020202020204" pitchFamily="34" charset="0"/>
                <a:cs typeface="Arial" panose="020B0604020202020204" pitchFamily="34" charset="0"/>
              </a:rPr>
              <a:t>Key Takeaways</a:t>
            </a:r>
          </a:p>
        </p:txBody>
      </p:sp>
      <p:sp>
        <p:nvSpPr>
          <p:cNvPr id="6" name="TextBox 5">
            <a:extLst>
              <a:ext uri="{FF2B5EF4-FFF2-40B4-BE49-F238E27FC236}">
                <a16:creationId xmlns:a16="http://schemas.microsoft.com/office/drawing/2014/main" id="{FEC76384-13FC-C94A-F0FE-83339D11ABF4}"/>
              </a:ext>
            </a:extLst>
          </p:cNvPr>
          <p:cNvSpPr txBox="1"/>
          <p:nvPr/>
        </p:nvSpPr>
        <p:spPr>
          <a:xfrm>
            <a:off x="766535" y="1732687"/>
            <a:ext cx="10293350" cy="2719591"/>
          </a:xfrm>
          <a:prstGeom prst="rect">
            <a:avLst/>
          </a:prstGeom>
          <a:noFill/>
        </p:spPr>
        <p:txBody>
          <a:bodyPr wrap="square">
            <a:spAutoFit/>
          </a:bodyPr>
          <a:lstStyle/>
          <a:p>
            <a:pPr>
              <a:lnSpc>
                <a:spcPct val="120000"/>
              </a:lnSpc>
            </a:pPr>
            <a:r>
              <a:rPr lang="en-US" sz="2400" b="0" i="0" dirty="0">
                <a:solidFill>
                  <a:srgbClr val="495057"/>
                </a:solidFill>
                <a:effectLst/>
                <a:latin typeface="Arial" panose="020B0604020202020204" pitchFamily="34" charset="0"/>
                <a:cs typeface="Arial" panose="020B0604020202020204" pitchFamily="34" charset="0"/>
              </a:rPr>
              <a:t>Bias is defined based on (1) protected attribute(s) and (2) a definition of harm. Because our definition of harm can vary from person-to-person, bias is often subjective. The impact of bias depends on the clinical scenario and the real-world implications of the definition of harm. It is important to recognize our own internal sources of bias in addition to the biases of clinical and computational algorithms.</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9482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Learning Objectives</a:t>
            </a:r>
          </a:p>
        </p:txBody>
      </p:sp>
      <p:sp>
        <p:nvSpPr>
          <p:cNvPr id="7" name="TextBox 6">
            <a:extLst>
              <a:ext uri="{FF2B5EF4-FFF2-40B4-BE49-F238E27FC236}">
                <a16:creationId xmlns:a16="http://schemas.microsoft.com/office/drawing/2014/main" id="{919D5C4F-D9EF-31AE-5923-D445B254963E}"/>
              </a:ext>
            </a:extLst>
          </p:cNvPr>
          <p:cNvSpPr txBox="1"/>
          <p:nvPr/>
        </p:nvSpPr>
        <p:spPr>
          <a:xfrm>
            <a:off x="315232" y="1538514"/>
            <a:ext cx="11561536" cy="2793842"/>
          </a:xfrm>
          <a:prstGeom prst="rect">
            <a:avLst/>
          </a:prstGeom>
          <a:noFill/>
        </p:spPr>
        <p:txBody>
          <a:bodyPr wrap="square" rtlCol="0">
            <a:spAutoFit/>
          </a:bodyPr>
          <a:lstStyle/>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Define</a:t>
            </a:r>
            <a:r>
              <a:rPr lang="en-US" sz="2400" dirty="0">
                <a:latin typeface="Arial" panose="020B0604020202020204" pitchFamily="34" charset="0"/>
                <a:cs typeface="Arial" panose="020B0604020202020204" pitchFamily="34" charset="0"/>
              </a:rPr>
              <a:t> algorithmic bias and </a:t>
            </a:r>
            <a:r>
              <a:rPr lang="en-US" sz="2400" b="1" dirty="0">
                <a:latin typeface="Arial" panose="020B0604020202020204" pitchFamily="34" charset="0"/>
                <a:cs typeface="Arial" panose="020B0604020202020204" pitchFamily="34" charset="0"/>
              </a:rPr>
              <a:t>recognize</a:t>
            </a:r>
            <a:r>
              <a:rPr lang="en-US" sz="2400" dirty="0">
                <a:latin typeface="Arial" panose="020B0604020202020204" pitchFamily="34" charset="0"/>
                <a:cs typeface="Arial" panose="020B0604020202020204" pitchFamily="34" charset="0"/>
              </a:rPr>
              <a:t> that bias is often a subjective property of algorithms.</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Reflect</a:t>
            </a:r>
            <a:r>
              <a:rPr lang="en-US" sz="2400" dirty="0">
                <a:latin typeface="Arial" panose="020B0604020202020204" pitchFamily="34" charset="0"/>
                <a:cs typeface="Arial" panose="020B0604020202020204" pitchFamily="34" charset="0"/>
              </a:rPr>
              <a:t> on important case studies demonstrating the real-world impact of bias.</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Describe</a:t>
            </a:r>
            <a:r>
              <a:rPr lang="en-US" sz="2400" dirty="0">
                <a:latin typeface="Arial" panose="020B0604020202020204" pitchFamily="34" charset="0"/>
                <a:cs typeface="Arial" panose="020B0604020202020204" pitchFamily="34" charset="0"/>
              </a:rPr>
              <a:t> potential bias mitigation strategies and how we can incorporate them into clinical decision making.</a:t>
            </a:r>
          </a:p>
        </p:txBody>
      </p:sp>
      <p:pic>
        <p:nvPicPr>
          <p:cNvPr id="3" name="Picture 2">
            <a:extLst>
              <a:ext uri="{FF2B5EF4-FFF2-40B4-BE49-F238E27FC236}">
                <a16:creationId xmlns:a16="http://schemas.microsoft.com/office/drawing/2014/main" id="{37639287-1520-AA6F-7634-828F8DDD487E}"/>
              </a:ext>
            </a:extLst>
          </p:cNvPr>
          <p:cNvPicPr>
            <a:picLocks noChangeAspect="1"/>
          </p:cNvPicPr>
          <p:nvPr/>
        </p:nvPicPr>
        <p:blipFill>
          <a:blip r:embed="rId4"/>
          <a:srcRect/>
          <a:stretch/>
        </p:blipFill>
        <p:spPr>
          <a:xfrm>
            <a:off x="315232" y="4545307"/>
            <a:ext cx="1917700" cy="1917700"/>
          </a:xfrm>
          <a:prstGeom prst="rect">
            <a:avLst/>
          </a:prstGeom>
        </p:spPr>
      </p:pic>
    </p:spTree>
    <p:extLst>
      <p:ext uri="{BB962C8B-B14F-4D97-AF65-F5344CB8AC3E}">
        <p14:creationId xmlns:p14="http://schemas.microsoft.com/office/powerpoint/2010/main" val="94430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What is bias?</a:t>
            </a:r>
          </a:p>
        </p:txBody>
      </p:sp>
      <p:sp>
        <p:nvSpPr>
          <p:cNvPr id="4" name="TextBox 3">
            <a:extLst>
              <a:ext uri="{FF2B5EF4-FFF2-40B4-BE49-F238E27FC236}">
                <a16:creationId xmlns:a16="http://schemas.microsoft.com/office/drawing/2014/main" id="{123A450F-6E4B-7975-BA6F-AC183013F133}"/>
              </a:ext>
            </a:extLst>
          </p:cNvPr>
          <p:cNvSpPr txBox="1"/>
          <p:nvPr/>
        </p:nvSpPr>
        <p:spPr>
          <a:xfrm>
            <a:off x="315232" y="1538514"/>
            <a:ext cx="11561536" cy="1131848"/>
          </a:xfrm>
          <a:prstGeom prst="rect">
            <a:avLst/>
          </a:prstGeom>
          <a:noFill/>
        </p:spPr>
        <p:txBody>
          <a:bodyPr wrap="square" rtlCol="0">
            <a:spAutoFit/>
          </a:bodyPr>
          <a:lstStyle/>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Protected Attribute</a:t>
            </a:r>
            <a:r>
              <a:rPr lang="en-US" sz="2400" dirty="0">
                <a:latin typeface="Arial" panose="020B0604020202020204" pitchFamily="34" charset="0"/>
                <a:cs typeface="Arial" panose="020B0604020202020204" pitchFamily="34" charset="0"/>
              </a:rPr>
              <a:t>: e.g., age, gender, ethnicity</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Definition of Harm: </a:t>
            </a:r>
            <a:r>
              <a:rPr lang="en-US" sz="2400" dirty="0">
                <a:latin typeface="Arial" panose="020B0604020202020204" pitchFamily="34" charset="0"/>
                <a:cs typeface="Arial" panose="020B0604020202020204" pitchFamily="34" charset="0"/>
              </a:rPr>
              <a:t>e.g., overall error rate, group mortality, cost of care</a:t>
            </a:r>
          </a:p>
        </p:txBody>
      </p:sp>
      <p:grpSp>
        <p:nvGrpSpPr>
          <p:cNvPr id="6" name="Group 5">
            <a:extLst>
              <a:ext uri="{FF2B5EF4-FFF2-40B4-BE49-F238E27FC236}">
                <a16:creationId xmlns:a16="http://schemas.microsoft.com/office/drawing/2014/main" id="{38B16AA4-627C-48A8-4684-379ED128AA88}"/>
              </a:ext>
            </a:extLst>
          </p:cNvPr>
          <p:cNvGrpSpPr/>
          <p:nvPr/>
        </p:nvGrpSpPr>
        <p:grpSpPr>
          <a:xfrm>
            <a:off x="896389" y="2915317"/>
            <a:ext cx="10399222" cy="1851370"/>
            <a:chOff x="896389" y="3846904"/>
            <a:chExt cx="10399222" cy="1851370"/>
          </a:xfrm>
        </p:grpSpPr>
        <p:grpSp>
          <p:nvGrpSpPr>
            <p:cNvPr id="7" name="Group 6">
              <a:extLst>
                <a:ext uri="{FF2B5EF4-FFF2-40B4-BE49-F238E27FC236}">
                  <a16:creationId xmlns:a16="http://schemas.microsoft.com/office/drawing/2014/main" id="{E841EF0E-AE61-E47A-582F-3D39AC85B414}"/>
                </a:ext>
              </a:extLst>
            </p:cNvPr>
            <p:cNvGrpSpPr/>
            <p:nvPr/>
          </p:nvGrpSpPr>
          <p:grpSpPr>
            <a:xfrm>
              <a:off x="896389" y="3846904"/>
              <a:ext cx="10399222" cy="1851370"/>
              <a:chOff x="896389" y="3846903"/>
              <a:chExt cx="10399222" cy="2159219"/>
            </a:xfrm>
          </p:grpSpPr>
          <p:grpSp>
            <p:nvGrpSpPr>
              <p:cNvPr id="10" name="Group 9">
                <a:extLst>
                  <a:ext uri="{FF2B5EF4-FFF2-40B4-BE49-F238E27FC236}">
                    <a16:creationId xmlns:a16="http://schemas.microsoft.com/office/drawing/2014/main" id="{A2BFFA53-DDFD-B340-2B43-EF4BC29B1A33}"/>
                  </a:ext>
                </a:extLst>
              </p:cNvPr>
              <p:cNvGrpSpPr/>
              <p:nvPr/>
            </p:nvGrpSpPr>
            <p:grpSpPr>
              <a:xfrm>
                <a:off x="896389" y="3846904"/>
                <a:ext cx="10399222" cy="2159217"/>
                <a:chOff x="896388" y="3742818"/>
                <a:chExt cx="10399222" cy="2159217"/>
              </a:xfrm>
            </p:grpSpPr>
            <p:sp>
              <p:nvSpPr>
                <p:cNvPr id="12" name="Round Same Side Corner Rectangle 11">
                  <a:extLst>
                    <a:ext uri="{FF2B5EF4-FFF2-40B4-BE49-F238E27FC236}">
                      <a16:creationId xmlns:a16="http://schemas.microsoft.com/office/drawing/2014/main" id="{A3DB9A75-5881-7845-A469-812D6FC3A76A}"/>
                    </a:ext>
                  </a:extLst>
                </p:cNvPr>
                <p:cNvSpPr/>
                <p:nvPr/>
              </p:nvSpPr>
              <p:spPr>
                <a:xfrm>
                  <a:off x="896389" y="3742818"/>
                  <a:ext cx="10399221" cy="440575"/>
                </a:xfrm>
                <a:prstGeom prst="round2SameRect">
                  <a:avLst/>
                </a:prstGeom>
                <a:solidFill>
                  <a:srgbClr val="EBF0F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Same Side Corner Rectangle 12">
                  <a:extLst>
                    <a:ext uri="{FF2B5EF4-FFF2-40B4-BE49-F238E27FC236}">
                      <a16:creationId xmlns:a16="http://schemas.microsoft.com/office/drawing/2014/main" id="{EB73D0D0-FE6F-3073-85D8-C6576A48345D}"/>
                    </a:ext>
                  </a:extLst>
                </p:cNvPr>
                <p:cNvSpPr/>
                <p:nvPr/>
              </p:nvSpPr>
              <p:spPr>
                <a:xfrm flipV="1">
                  <a:off x="896388" y="4183391"/>
                  <a:ext cx="10399221" cy="1718644"/>
                </a:xfrm>
                <a:prstGeom prst="round2SameRect">
                  <a:avLst>
                    <a:gd name="adj1" fmla="val 5059"/>
                    <a:gd name="adj2" fmla="val 0"/>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ound Same Side Corner Rectangle 10">
                <a:extLst>
                  <a:ext uri="{FF2B5EF4-FFF2-40B4-BE49-F238E27FC236}">
                    <a16:creationId xmlns:a16="http://schemas.microsoft.com/office/drawing/2014/main" id="{1777DD1E-1E65-D0FF-A937-0849836E976E}"/>
                  </a:ext>
                </a:extLst>
              </p:cNvPr>
              <p:cNvSpPr/>
              <p:nvPr/>
            </p:nvSpPr>
            <p:spPr>
              <a:xfrm rot="16200000">
                <a:off x="-117064" y="4860358"/>
                <a:ext cx="2159219" cy="132310"/>
              </a:xfrm>
              <a:prstGeom prst="round2SameRect">
                <a:avLst>
                  <a:gd name="adj1" fmla="val 50000"/>
                  <a:gd name="adj2" fmla="val 0"/>
                </a:avLst>
              </a:prstGeom>
              <a:solidFill>
                <a:srgbClr val="013C7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a:extLst>
                <a:ext uri="{FF2B5EF4-FFF2-40B4-BE49-F238E27FC236}">
                  <a16:creationId xmlns:a16="http://schemas.microsoft.com/office/drawing/2014/main" id="{E8BE7192-C598-9611-0432-2C5C658ECB61}"/>
                </a:ext>
              </a:extLst>
            </p:cNvPr>
            <p:cNvSpPr txBox="1"/>
            <p:nvPr/>
          </p:nvSpPr>
          <p:spPr>
            <a:xfrm>
              <a:off x="1162709" y="3848805"/>
              <a:ext cx="2313454" cy="369332"/>
            </a:xfrm>
            <a:prstGeom prst="rect">
              <a:avLst/>
            </a:prstGeom>
            <a:noFill/>
          </p:spPr>
          <p:txBody>
            <a:bodyPr wrap="none" rtlCol="0">
              <a:spAutoFit/>
            </a:bodyPr>
            <a:lstStyle/>
            <a:p>
              <a:r>
                <a:rPr lang="en-US" b="1" spc="100" dirty="0">
                  <a:solidFill>
                    <a:schemeClr val="tx1">
                      <a:lumMod val="65000"/>
                      <a:lumOff val="35000"/>
                    </a:schemeClr>
                  </a:solidFill>
                  <a:latin typeface="Arial" panose="020B0604020202020204" pitchFamily="34" charset="0"/>
                  <a:cs typeface="Arial" panose="020B0604020202020204" pitchFamily="34" charset="0"/>
                </a:rPr>
                <a:t>Definition of Bias</a:t>
              </a:r>
            </a:p>
          </p:txBody>
        </p:sp>
        <p:sp>
          <p:nvSpPr>
            <p:cNvPr id="9" name="TextBox 8">
              <a:extLst>
                <a:ext uri="{FF2B5EF4-FFF2-40B4-BE49-F238E27FC236}">
                  <a16:creationId xmlns:a16="http://schemas.microsoft.com/office/drawing/2014/main" id="{AD3CB0D9-0495-6584-6C71-B9A6CFF9B235}"/>
                </a:ext>
              </a:extLst>
            </p:cNvPr>
            <p:cNvSpPr txBox="1"/>
            <p:nvPr/>
          </p:nvSpPr>
          <p:spPr>
            <a:xfrm>
              <a:off x="1162709" y="4343340"/>
              <a:ext cx="9988511" cy="797013"/>
            </a:xfrm>
            <a:prstGeom prst="rect">
              <a:avLst/>
            </a:prstGeom>
            <a:noFill/>
          </p:spPr>
          <p:txBody>
            <a:bodyPr wrap="square" rtlCol="0">
              <a:spAutoFit/>
            </a:bodyPr>
            <a:lstStyle/>
            <a:p>
              <a:pPr>
                <a:lnSpc>
                  <a:spcPct val="120000"/>
                </a:lnSpc>
              </a:pPr>
              <a:r>
                <a:rPr lang="en-US" sz="2000" spc="100" dirty="0">
                  <a:solidFill>
                    <a:schemeClr val="tx1">
                      <a:lumMod val="65000"/>
                      <a:lumOff val="35000"/>
                    </a:schemeClr>
                  </a:solidFill>
                  <a:latin typeface="Arial" panose="020B0604020202020204" pitchFamily="34" charset="0"/>
                  <a:cs typeface="Arial" panose="020B0604020202020204" pitchFamily="34" charset="0"/>
                </a:rPr>
                <a:t>An algorithm is biased if it causes an </a:t>
              </a:r>
              <a:r>
                <a:rPr lang="en-US" sz="2000" b="1" spc="100" dirty="0">
                  <a:solidFill>
                    <a:schemeClr val="tx1">
                      <a:lumMod val="65000"/>
                      <a:lumOff val="35000"/>
                    </a:schemeClr>
                  </a:solidFill>
                  <a:latin typeface="Arial" panose="020B0604020202020204" pitchFamily="34" charset="0"/>
                  <a:cs typeface="Arial" panose="020B0604020202020204" pitchFamily="34" charset="0"/>
                </a:rPr>
                <a:t>increase in harm </a:t>
              </a:r>
              <a:r>
                <a:rPr lang="en-US" sz="2000" spc="100" dirty="0">
                  <a:solidFill>
                    <a:schemeClr val="tx1">
                      <a:lumMod val="65000"/>
                      <a:lumOff val="35000"/>
                    </a:schemeClr>
                  </a:solidFill>
                  <a:latin typeface="Arial" panose="020B0604020202020204" pitchFamily="34" charset="0"/>
                  <a:cs typeface="Arial" panose="020B0604020202020204" pitchFamily="34" charset="0"/>
                </a:rPr>
                <a:t>for a subpopulation of patients with respect to a </a:t>
              </a:r>
              <a:r>
                <a:rPr lang="en-US" sz="2000" b="1" spc="100" dirty="0">
                  <a:solidFill>
                    <a:schemeClr val="tx1">
                      <a:lumMod val="65000"/>
                      <a:lumOff val="35000"/>
                    </a:schemeClr>
                  </a:solidFill>
                  <a:latin typeface="Arial" panose="020B0604020202020204" pitchFamily="34" charset="0"/>
                  <a:cs typeface="Arial" panose="020B0604020202020204" pitchFamily="34" charset="0"/>
                </a:rPr>
                <a:t>protected attribute</a:t>
              </a:r>
              <a:r>
                <a:rPr lang="en-US" sz="2000" spc="100" dirty="0">
                  <a:solidFill>
                    <a:schemeClr val="tx1">
                      <a:lumMod val="65000"/>
                      <a:lumOff val="35000"/>
                    </a:schemeClr>
                  </a:solidFill>
                  <a:latin typeface="Arial" panose="020B0604020202020204" pitchFamily="34" charset="0"/>
                  <a:cs typeface="Arial" panose="020B0604020202020204" pitchFamily="34" charset="0"/>
                </a:rPr>
                <a:t>.</a:t>
              </a:r>
            </a:p>
          </p:txBody>
        </p:sp>
      </p:grpSp>
      <p:sp>
        <p:nvSpPr>
          <p:cNvPr id="14" name="TextBox 13">
            <a:extLst>
              <a:ext uri="{FF2B5EF4-FFF2-40B4-BE49-F238E27FC236}">
                <a16:creationId xmlns:a16="http://schemas.microsoft.com/office/drawing/2014/main" id="{0F07EF1E-15D5-2B52-3653-72B7F3D26ACD}"/>
              </a:ext>
            </a:extLst>
          </p:cNvPr>
          <p:cNvSpPr txBox="1"/>
          <p:nvPr/>
        </p:nvSpPr>
        <p:spPr>
          <a:xfrm>
            <a:off x="315232" y="4766939"/>
            <a:ext cx="11561536" cy="577850"/>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sz="2400" dirty="0">
                <a:latin typeface="Arial" panose="020B0604020202020204" pitchFamily="34" charset="0"/>
                <a:cs typeface="Arial" panose="020B0604020202020204" pitchFamily="34" charset="0"/>
              </a:rPr>
              <a:t> How should we choose what the definition of harm is?</a:t>
            </a:r>
          </a:p>
        </p:txBody>
      </p:sp>
      <p:pic>
        <p:nvPicPr>
          <p:cNvPr id="1026" name="Picture 2" descr="Purpose of a Colonscopy">
            <a:extLst>
              <a:ext uri="{FF2B5EF4-FFF2-40B4-BE49-F238E27FC236}">
                <a16:creationId xmlns:a16="http://schemas.microsoft.com/office/drawing/2014/main" id="{C7F792D0-A809-423A-CC6E-0F38AA5FE6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83280" y="5389656"/>
            <a:ext cx="1695450" cy="127158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uditors Told To Stop Staff Cheating In Their Exams - CPA Practice Advisor">
            <a:extLst>
              <a:ext uri="{FF2B5EF4-FFF2-40B4-BE49-F238E27FC236}">
                <a16:creationId xmlns:a16="http://schemas.microsoft.com/office/drawing/2014/main" id="{F611F51D-72C1-088E-2982-1C66427D7C1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15647" y="5389655"/>
            <a:ext cx="1909150" cy="12715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2841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Why might an algorithm be biased?</a:t>
            </a:r>
          </a:p>
        </p:txBody>
      </p:sp>
    </p:spTree>
    <p:extLst>
      <p:ext uri="{BB962C8B-B14F-4D97-AF65-F5344CB8AC3E}">
        <p14:creationId xmlns:p14="http://schemas.microsoft.com/office/powerpoint/2010/main" val="2973840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Data Availability</a:t>
            </a:r>
          </a:p>
        </p:txBody>
      </p:sp>
      <p:pic>
        <p:nvPicPr>
          <p:cNvPr id="7" name="Picture 6" descr="A table with numbers and text&#10;&#10;Description automatically generated">
            <a:extLst>
              <a:ext uri="{FF2B5EF4-FFF2-40B4-BE49-F238E27FC236}">
                <a16:creationId xmlns:a16="http://schemas.microsoft.com/office/drawing/2014/main" id="{3620209B-505F-C6E7-1E82-7275F249B977}"/>
              </a:ext>
            </a:extLst>
          </p:cNvPr>
          <p:cNvPicPr>
            <a:picLocks noChangeAspect="1"/>
          </p:cNvPicPr>
          <p:nvPr/>
        </p:nvPicPr>
        <p:blipFill>
          <a:blip r:embed="rId5"/>
          <a:stretch>
            <a:fillRect/>
          </a:stretch>
        </p:blipFill>
        <p:spPr>
          <a:xfrm>
            <a:off x="6432994" y="1898329"/>
            <a:ext cx="5122736" cy="4053504"/>
          </a:xfrm>
          <a:prstGeom prst="rect">
            <a:avLst/>
          </a:prstGeom>
        </p:spPr>
      </p:pic>
      <p:pic>
        <p:nvPicPr>
          <p:cNvPr id="9" name="Picture 8" descr="A screenshot of a web page&#10;&#10;Description automatically generated">
            <a:extLst>
              <a:ext uri="{FF2B5EF4-FFF2-40B4-BE49-F238E27FC236}">
                <a16:creationId xmlns:a16="http://schemas.microsoft.com/office/drawing/2014/main" id="{472E3D03-5716-CC91-5ECC-A4206CABEF90}"/>
              </a:ext>
            </a:extLst>
          </p:cNvPr>
          <p:cNvPicPr>
            <a:picLocks noChangeAspect="1"/>
          </p:cNvPicPr>
          <p:nvPr/>
        </p:nvPicPr>
        <p:blipFill>
          <a:blip r:embed="rId6"/>
          <a:stretch>
            <a:fillRect/>
          </a:stretch>
        </p:blipFill>
        <p:spPr>
          <a:xfrm>
            <a:off x="359603" y="1652677"/>
            <a:ext cx="5582284" cy="4544809"/>
          </a:xfrm>
          <a:prstGeom prst="rect">
            <a:avLst/>
          </a:prstGeom>
        </p:spPr>
      </p:pic>
    </p:spTree>
    <p:extLst>
      <p:ext uri="{BB962C8B-B14F-4D97-AF65-F5344CB8AC3E}">
        <p14:creationId xmlns:p14="http://schemas.microsoft.com/office/powerpoint/2010/main" val="4171167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Pathophysiology of Disease</a:t>
            </a:r>
          </a:p>
        </p:txBody>
      </p:sp>
      <p:pic>
        <p:nvPicPr>
          <p:cNvPr id="4" name="Picture 3" descr="A screenshot of a research paper&#10;&#10;Description automatically generated">
            <a:extLst>
              <a:ext uri="{FF2B5EF4-FFF2-40B4-BE49-F238E27FC236}">
                <a16:creationId xmlns:a16="http://schemas.microsoft.com/office/drawing/2014/main" id="{97C08E5E-1C90-B635-0FB3-D5E3D4AEC144}"/>
              </a:ext>
            </a:extLst>
          </p:cNvPr>
          <p:cNvPicPr>
            <a:picLocks noChangeAspect="1"/>
          </p:cNvPicPr>
          <p:nvPr/>
        </p:nvPicPr>
        <p:blipFill>
          <a:blip r:embed="rId5"/>
          <a:stretch>
            <a:fillRect/>
          </a:stretch>
        </p:blipFill>
        <p:spPr>
          <a:xfrm>
            <a:off x="2624833" y="1602309"/>
            <a:ext cx="6942333" cy="5013907"/>
          </a:xfrm>
          <a:prstGeom prst="rect">
            <a:avLst/>
          </a:prstGeom>
        </p:spPr>
      </p:pic>
    </p:spTree>
    <p:extLst>
      <p:ext uri="{BB962C8B-B14F-4D97-AF65-F5344CB8AC3E}">
        <p14:creationId xmlns:p14="http://schemas.microsoft.com/office/powerpoint/2010/main" val="3504995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A Clearer Picture: State-of-the-Art Imaging Technology at the Pavilion Is  Improving Diagnostics and Advancing Medical Research - Penn Medicine">
            <a:extLst>
              <a:ext uri="{FF2B5EF4-FFF2-40B4-BE49-F238E27FC236}">
                <a16:creationId xmlns:a16="http://schemas.microsoft.com/office/drawing/2014/main" id="{F5986925-B5E7-6C85-D92E-6E534DB2A0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7440" y="2517385"/>
            <a:ext cx="3623310" cy="238426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Abandoned MRI Scanner | Abandoned Kansai">
            <a:extLst>
              <a:ext uri="{FF2B5EF4-FFF2-40B4-BE49-F238E27FC236}">
                <a16:creationId xmlns:a16="http://schemas.microsoft.com/office/drawing/2014/main" id="{0C9E9381-E705-85C1-6E8A-4360510D6D6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7401" b="8436"/>
          <a:stretch/>
        </p:blipFill>
        <p:spPr bwMode="auto">
          <a:xfrm>
            <a:off x="2472690" y="2514600"/>
            <a:ext cx="3623310" cy="2387049"/>
          </a:xfrm>
          <a:prstGeom prst="rect">
            <a:avLst/>
          </a:prstGeom>
          <a:noFill/>
          <a:extLst>
            <a:ext uri="{909E8E84-426E-40DD-AFC4-6F175D3DCCD1}">
              <a14:hiddenFill xmlns:a14="http://schemas.microsoft.com/office/drawing/2010/main">
                <a:solidFill>
                  <a:srgbClr val="FFFFFF"/>
                </a:solidFill>
              </a14:hiddenFill>
            </a:ext>
          </a:extLst>
        </p:spPr>
      </p:pic>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5">
            <a:extLst>
              <a:ext uri="{96DAC541-7B7A-43D3-8B79-37D633B846F1}">
                <asvg:svgBlip xmlns:asvg="http://schemas.microsoft.com/office/drawing/2016/SVG/main" r:embed="rId6"/>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Quality of Data</a:t>
            </a:r>
          </a:p>
        </p:txBody>
      </p:sp>
      <p:pic>
        <p:nvPicPr>
          <p:cNvPr id="2050" name="Picture 2" descr="New MRI machine in Victoria may help unravel mysteries of stroke - ABC News">
            <a:extLst>
              <a:ext uri="{FF2B5EF4-FFF2-40B4-BE49-F238E27FC236}">
                <a16:creationId xmlns:a16="http://schemas.microsoft.com/office/drawing/2014/main" id="{F90BF5A4-D2C6-52A8-022A-C58D48A36E21}"/>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58" t="15850" r="66845" b="22721"/>
          <a:stretch/>
        </p:blipFill>
        <p:spPr bwMode="auto">
          <a:xfrm>
            <a:off x="2472690" y="2070938"/>
            <a:ext cx="3623310" cy="378364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New MRI machine in Victoria may help unravel mysteries of stroke - ABC News">
            <a:extLst>
              <a:ext uri="{FF2B5EF4-FFF2-40B4-BE49-F238E27FC236}">
                <a16:creationId xmlns:a16="http://schemas.microsoft.com/office/drawing/2014/main" id="{8B3124BC-4647-9C5F-2F89-F8E81EFE917E}"/>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64477" t="13623" r="2426" b="24948"/>
          <a:stretch/>
        </p:blipFill>
        <p:spPr bwMode="auto">
          <a:xfrm>
            <a:off x="6187440" y="2070938"/>
            <a:ext cx="3623310" cy="378364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E0DAC35-20EE-95C3-F95A-E2BF7A1A034B}"/>
              </a:ext>
            </a:extLst>
          </p:cNvPr>
          <p:cNvSpPr txBox="1"/>
          <p:nvPr/>
        </p:nvSpPr>
        <p:spPr>
          <a:xfrm>
            <a:off x="2472690" y="5392921"/>
            <a:ext cx="885179" cy="461665"/>
          </a:xfrm>
          <a:prstGeom prst="rect">
            <a:avLst/>
          </a:prstGeom>
          <a:noFill/>
        </p:spPr>
        <p:txBody>
          <a:bodyPr wrap="none" rtlCol="0">
            <a:spAutoFit/>
          </a:bodyPr>
          <a:lstStyle/>
          <a:p>
            <a:r>
              <a:rPr lang="en-US" sz="2400" b="1" dirty="0">
                <a:solidFill>
                  <a:schemeClr val="bg1"/>
                </a:solidFill>
                <a:latin typeface="Arial" panose="020B0604020202020204" pitchFamily="34" charset="0"/>
                <a:cs typeface="Arial" panose="020B0604020202020204" pitchFamily="34" charset="0"/>
              </a:rPr>
              <a:t>1.5 T</a:t>
            </a:r>
          </a:p>
        </p:txBody>
      </p:sp>
      <p:sp>
        <p:nvSpPr>
          <p:cNvPr id="6" name="TextBox 5">
            <a:extLst>
              <a:ext uri="{FF2B5EF4-FFF2-40B4-BE49-F238E27FC236}">
                <a16:creationId xmlns:a16="http://schemas.microsoft.com/office/drawing/2014/main" id="{93B8202C-B0C8-6131-DA8E-5326C82B8F47}"/>
              </a:ext>
            </a:extLst>
          </p:cNvPr>
          <p:cNvSpPr txBox="1"/>
          <p:nvPr/>
        </p:nvSpPr>
        <p:spPr>
          <a:xfrm>
            <a:off x="6187440" y="5392920"/>
            <a:ext cx="628698" cy="461665"/>
          </a:xfrm>
          <a:prstGeom prst="rect">
            <a:avLst/>
          </a:prstGeom>
          <a:noFill/>
        </p:spPr>
        <p:txBody>
          <a:bodyPr wrap="none" rtlCol="0">
            <a:spAutoFit/>
          </a:bodyPr>
          <a:lstStyle/>
          <a:p>
            <a:r>
              <a:rPr lang="en-US" sz="2400" b="1" dirty="0">
                <a:solidFill>
                  <a:schemeClr val="bg1"/>
                </a:solidFill>
                <a:latin typeface="Arial" panose="020B0604020202020204" pitchFamily="34" charset="0"/>
                <a:cs typeface="Arial" panose="020B0604020202020204" pitchFamily="34" charset="0"/>
              </a:rPr>
              <a:t>7 T</a:t>
            </a:r>
          </a:p>
        </p:txBody>
      </p:sp>
    </p:spTree>
    <p:extLst>
      <p:ext uri="{BB962C8B-B14F-4D97-AF65-F5344CB8AC3E}">
        <p14:creationId xmlns:p14="http://schemas.microsoft.com/office/powerpoint/2010/main" val="3956610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How Data is Acquired</a:t>
            </a:r>
          </a:p>
        </p:txBody>
      </p:sp>
      <p:pic>
        <p:nvPicPr>
          <p:cNvPr id="3074" name="Picture 2" descr="Isn't It Obvious? Measuring Sex and Gender in Surveys – Gender &amp; Society">
            <a:extLst>
              <a:ext uri="{FF2B5EF4-FFF2-40B4-BE49-F238E27FC236}">
                <a16:creationId xmlns:a16="http://schemas.microsoft.com/office/drawing/2014/main" id="{96CC1C5E-BC85-7327-BD40-8BB9BD8F4F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 y="1915685"/>
            <a:ext cx="3482340" cy="396599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nterview Strangers on the Street, Make a Podcast - Transom">
            <a:extLst>
              <a:ext uri="{FF2B5EF4-FFF2-40B4-BE49-F238E27FC236}">
                <a16:creationId xmlns:a16="http://schemas.microsoft.com/office/drawing/2014/main" id="{5AC97438-5B6E-9E59-2052-15642E56AF3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46270" y="1915685"/>
            <a:ext cx="7209790" cy="3965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1856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z="4000" spc="100" dirty="0">
                <a:solidFill>
                  <a:schemeClr val="bg1"/>
                </a:solidFill>
                <a:latin typeface="Arial" panose="020B0604020202020204" pitchFamily="34" charset="0"/>
                <a:cs typeface="Arial" panose="020B0604020202020204" pitchFamily="34" charset="0"/>
              </a:rPr>
              <a:t>Does our patient need supplemental oxygen?</a:t>
            </a:r>
          </a:p>
        </p:txBody>
      </p:sp>
      <p:pic>
        <p:nvPicPr>
          <p:cNvPr id="5122" name="Picture 2" descr="Skin colour affects the accuracy of medical oxygen sensors">
            <a:extLst>
              <a:ext uri="{FF2B5EF4-FFF2-40B4-BE49-F238E27FC236}">
                <a16:creationId xmlns:a16="http://schemas.microsoft.com/office/drawing/2014/main" id="{11ABDACB-D1E3-29F6-97CF-63E8007ACD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544" y="1671206"/>
            <a:ext cx="4023984" cy="464058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C3B715E-73A9-98CC-2596-9CEC39D4D9B9}"/>
              </a:ext>
            </a:extLst>
          </p:cNvPr>
          <p:cNvSpPr txBox="1"/>
          <p:nvPr/>
        </p:nvSpPr>
        <p:spPr>
          <a:xfrm>
            <a:off x="450544" y="6311786"/>
            <a:ext cx="2969083" cy="338554"/>
          </a:xfrm>
          <a:prstGeom prst="rect">
            <a:avLst/>
          </a:prstGeom>
          <a:noFill/>
        </p:spPr>
        <p:txBody>
          <a:bodyPr wrap="none" rtlCol="0">
            <a:spAutoFit/>
          </a:bodyPr>
          <a:lstStyle/>
          <a:p>
            <a:r>
              <a:rPr lang="en-US" sz="1600" dirty="0">
                <a:solidFill>
                  <a:schemeClr val="bg1">
                    <a:lumMod val="75000"/>
                  </a:schemeClr>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Keller MD et al. Nature (2022).</a:t>
            </a:r>
            <a:endParaRPr lang="en-US" sz="1600" dirty="0">
              <a:solidFill>
                <a:schemeClr val="bg1">
                  <a:lumMod val="75000"/>
                </a:schemeClr>
              </a:solidFill>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82C565EC-1932-5444-F9AB-62955BA4DC3A}"/>
              </a:ext>
            </a:extLst>
          </p:cNvPr>
          <p:cNvGrpSpPr/>
          <p:nvPr/>
        </p:nvGrpSpPr>
        <p:grpSpPr>
          <a:xfrm>
            <a:off x="4920374" y="1944339"/>
            <a:ext cx="6821083" cy="1427419"/>
            <a:chOff x="896389" y="3846904"/>
            <a:chExt cx="10399222" cy="1427419"/>
          </a:xfrm>
        </p:grpSpPr>
        <p:grpSp>
          <p:nvGrpSpPr>
            <p:cNvPr id="8" name="Group 7">
              <a:extLst>
                <a:ext uri="{FF2B5EF4-FFF2-40B4-BE49-F238E27FC236}">
                  <a16:creationId xmlns:a16="http://schemas.microsoft.com/office/drawing/2014/main" id="{A074C370-9A20-4CE1-5FC8-501493D02B48}"/>
                </a:ext>
              </a:extLst>
            </p:cNvPr>
            <p:cNvGrpSpPr/>
            <p:nvPr/>
          </p:nvGrpSpPr>
          <p:grpSpPr>
            <a:xfrm>
              <a:off x="896389" y="3846904"/>
              <a:ext cx="10399222" cy="1427419"/>
              <a:chOff x="896389" y="3846904"/>
              <a:chExt cx="10399222" cy="1664773"/>
            </a:xfrm>
          </p:grpSpPr>
          <p:grpSp>
            <p:nvGrpSpPr>
              <p:cNvPr id="11" name="Group 10">
                <a:extLst>
                  <a:ext uri="{FF2B5EF4-FFF2-40B4-BE49-F238E27FC236}">
                    <a16:creationId xmlns:a16="http://schemas.microsoft.com/office/drawing/2014/main" id="{2000EDEE-23C3-2FF9-C66C-A35A1BB36C29}"/>
                  </a:ext>
                </a:extLst>
              </p:cNvPr>
              <p:cNvGrpSpPr/>
              <p:nvPr/>
            </p:nvGrpSpPr>
            <p:grpSpPr>
              <a:xfrm>
                <a:off x="896389" y="3846904"/>
                <a:ext cx="10399222" cy="1664773"/>
                <a:chOff x="896388" y="3742818"/>
                <a:chExt cx="10399222" cy="1664773"/>
              </a:xfrm>
            </p:grpSpPr>
            <p:sp>
              <p:nvSpPr>
                <p:cNvPr id="13" name="Round Same Side Corner Rectangle 12">
                  <a:extLst>
                    <a:ext uri="{FF2B5EF4-FFF2-40B4-BE49-F238E27FC236}">
                      <a16:creationId xmlns:a16="http://schemas.microsoft.com/office/drawing/2014/main" id="{B79617AF-511D-6534-389C-8D71CFAEDD6F}"/>
                    </a:ext>
                  </a:extLst>
                </p:cNvPr>
                <p:cNvSpPr/>
                <p:nvPr/>
              </p:nvSpPr>
              <p:spPr>
                <a:xfrm>
                  <a:off x="896389" y="3742818"/>
                  <a:ext cx="10399221" cy="440575"/>
                </a:xfrm>
                <a:prstGeom prst="round2SameRect">
                  <a:avLst/>
                </a:prstGeom>
                <a:solidFill>
                  <a:schemeClr val="accent2">
                    <a:lumMod val="20000"/>
                    <a:lumOff val="8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 Same Side Corner Rectangle 13">
                  <a:extLst>
                    <a:ext uri="{FF2B5EF4-FFF2-40B4-BE49-F238E27FC236}">
                      <a16:creationId xmlns:a16="http://schemas.microsoft.com/office/drawing/2014/main" id="{97D296FA-72A0-2C7D-186A-168A1DDE7BDB}"/>
                    </a:ext>
                  </a:extLst>
                </p:cNvPr>
                <p:cNvSpPr/>
                <p:nvPr/>
              </p:nvSpPr>
              <p:spPr>
                <a:xfrm flipV="1">
                  <a:off x="896388" y="4183390"/>
                  <a:ext cx="10399220" cy="1224201"/>
                </a:xfrm>
                <a:prstGeom prst="round2SameRect">
                  <a:avLst>
                    <a:gd name="adj1" fmla="val 5059"/>
                    <a:gd name="adj2" fmla="val 0"/>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Round Same Side Corner Rectangle 11">
                <a:extLst>
                  <a:ext uri="{FF2B5EF4-FFF2-40B4-BE49-F238E27FC236}">
                    <a16:creationId xmlns:a16="http://schemas.microsoft.com/office/drawing/2014/main" id="{C4BDC388-DBEE-13D4-9490-E39CDF105D9F}"/>
                  </a:ext>
                </a:extLst>
              </p:cNvPr>
              <p:cNvSpPr/>
              <p:nvPr/>
            </p:nvSpPr>
            <p:spPr>
              <a:xfrm rot="16200000">
                <a:off x="130161" y="4613136"/>
                <a:ext cx="1664773" cy="132310"/>
              </a:xfrm>
              <a:prstGeom prst="round2SameRect">
                <a:avLst>
                  <a:gd name="adj1" fmla="val 50000"/>
                  <a:gd name="adj2" fmla="val 0"/>
                </a:avLst>
              </a:prstGeom>
              <a:solidFill>
                <a:schemeClr val="accent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a:extLst>
                <a:ext uri="{FF2B5EF4-FFF2-40B4-BE49-F238E27FC236}">
                  <a16:creationId xmlns:a16="http://schemas.microsoft.com/office/drawing/2014/main" id="{06781922-FF36-C5DA-EED7-E125B894AADA}"/>
                </a:ext>
              </a:extLst>
            </p:cNvPr>
            <p:cNvSpPr txBox="1"/>
            <p:nvPr/>
          </p:nvSpPr>
          <p:spPr>
            <a:xfrm>
              <a:off x="1162709" y="3848805"/>
              <a:ext cx="7189536" cy="369332"/>
            </a:xfrm>
            <a:prstGeom prst="rect">
              <a:avLst/>
            </a:prstGeom>
            <a:noFill/>
          </p:spPr>
          <p:txBody>
            <a:bodyPr wrap="none" rtlCol="0">
              <a:spAutoFit/>
            </a:bodyPr>
            <a:lstStyle/>
            <a:p>
              <a:r>
                <a:rPr lang="en-US" b="1" spc="100" dirty="0">
                  <a:solidFill>
                    <a:schemeClr val="tx1">
                      <a:lumMod val="65000"/>
                      <a:lumOff val="35000"/>
                    </a:schemeClr>
                  </a:solidFill>
                  <a:latin typeface="Arial" panose="020B0604020202020204" pitchFamily="34" charset="0"/>
                  <a:cs typeface="Arial" panose="020B0604020202020204" pitchFamily="34" charset="0"/>
                </a:rPr>
                <a:t>Group-Unaware Strategy (Strategy A)</a:t>
              </a:r>
            </a:p>
          </p:txBody>
        </p:sp>
        <p:sp>
          <p:nvSpPr>
            <p:cNvPr id="10" name="TextBox 9">
              <a:extLst>
                <a:ext uri="{FF2B5EF4-FFF2-40B4-BE49-F238E27FC236}">
                  <a16:creationId xmlns:a16="http://schemas.microsoft.com/office/drawing/2014/main" id="{2FF4F6FB-CE88-C20B-5206-D4EC503B30A1}"/>
                </a:ext>
              </a:extLst>
            </p:cNvPr>
            <p:cNvSpPr txBox="1"/>
            <p:nvPr/>
          </p:nvSpPr>
          <p:spPr>
            <a:xfrm>
              <a:off x="1162709" y="4343340"/>
              <a:ext cx="9988510" cy="797013"/>
            </a:xfrm>
            <a:prstGeom prst="rect">
              <a:avLst/>
            </a:prstGeom>
            <a:noFill/>
          </p:spPr>
          <p:txBody>
            <a:bodyPr wrap="square" rtlCol="0">
              <a:spAutoFit/>
            </a:bodyPr>
            <a:lstStyle/>
            <a:p>
              <a:pPr>
                <a:lnSpc>
                  <a:spcPct val="120000"/>
                </a:lnSpc>
              </a:pPr>
              <a:r>
                <a:rPr lang="en-US" sz="2000" dirty="0">
                  <a:solidFill>
                    <a:schemeClr val="tx1">
                      <a:lumMod val="65000"/>
                      <a:lumOff val="35000"/>
                    </a:schemeClr>
                  </a:solidFill>
                  <a:latin typeface="Arial" panose="020B0604020202020204" pitchFamily="34" charset="0"/>
                  <a:cs typeface="Arial" panose="020B0604020202020204" pitchFamily="34" charset="0"/>
                </a:rPr>
                <a:t>For all patients regardless of skin color, we only start supplemental oxygen if SpO2 &lt; 92%.</a:t>
              </a:r>
            </a:p>
          </p:txBody>
        </p:sp>
      </p:grpSp>
      <p:grpSp>
        <p:nvGrpSpPr>
          <p:cNvPr id="15" name="Group 14">
            <a:extLst>
              <a:ext uri="{FF2B5EF4-FFF2-40B4-BE49-F238E27FC236}">
                <a16:creationId xmlns:a16="http://schemas.microsoft.com/office/drawing/2014/main" id="{EBE72B31-EE17-C118-2F58-92A86618BE0B}"/>
              </a:ext>
            </a:extLst>
          </p:cNvPr>
          <p:cNvGrpSpPr/>
          <p:nvPr/>
        </p:nvGrpSpPr>
        <p:grpSpPr>
          <a:xfrm>
            <a:off x="4920373" y="3702133"/>
            <a:ext cx="6821083" cy="2194719"/>
            <a:chOff x="896389" y="3846898"/>
            <a:chExt cx="10399222" cy="2194719"/>
          </a:xfrm>
        </p:grpSpPr>
        <p:grpSp>
          <p:nvGrpSpPr>
            <p:cNvPr id="16" name="Group 15">
              <a:extLst>
                <a:ext uri="{FF2B5EF4-FFF2-40B4-BE49-F238E27FC236}">
                  <a16:creationId xmlns:a16="http://schemas.microsoft.com/office/drawing/2014/main" id="{47765102-BC69-518D-4EB1-2E85E8877CC8}"/>
                </a:ext>
              </a:extLst>
            </p:cNvPr>
            <p:cNvGrpSpPr/>
            <p:nvPr/>
          </p:nvGrpSpPr>
          <p:grpSpPr>
            <a:xfrm>
              <a:off x="896389" y="3846898"/>
              <a:ext cx="10399222" cy="2194719"/>
              <a:chOff x="896389" y="3846896"/>
              <a:chExt cx="10399222" cy="2559661"/>
            </a:xfrm>
          </p:grpSpPr>
          <p:grpSp>
            <p:nvGrpSpPr>
              <p:cNvPr id="19" name="Group 18">
                <a:extLst>
                  <a:ext uri="{FF2B5EF4-FFF2-40B4-BE49-F238E27FC236}">
                    <a16:creationId xmlns:a16="http://schemas.microsoft.com/office/drawing/2014/main" id="{E65DD0FA-4F1C-D11B-9737-3909E212C9D1}"/>
                  </a:ext>
                </a:extLst>
              </p:cNvPr>
              <p:cNvGrpSpPr/>
              <p:nvPr/>
            </p:nvGrpSpPr>
            <p:grpSpPr>
              <a:xfrm>
                <a:off x="896389" y="3846904"/>
                <a:ext cx="10399222" cy="2559653"/>
                <a:chOff x="896388" y="3742818"/>
                <a:chExt cx="10399222" cy="2559653"/>
              </a:xfrm>
            </p:grpSpPr>
            <p:sp>
              <p:nvSpPr>
                <p:cNvPr id="21" name="Round Same Side Corner Rectangle 20">
                  <a:extLst>
                    <a:ext uri="{FF2B5EF4-FFF2-40B4-BE49-F238E27FC236}">
                      <a16:creationId xmlns:a16="http://schemas.microsoft.com/office/drawing/2014/main" id="{CEE1009F-8F44-DF7D-D899-347FEE6784C5}"/>
                    </a:ext>
                  </a:extLst>
                </p:cNvPr>
                <p:cNvSpPr/>
                <p:nvPr/>
              </p:nvSpPr>
              <p:spPr>
                <a:xfrm>
                  <a:off x="896389" y="3742818"/>
                  <a:ext cx="10399221" cy="440575"/>
                </a:xfrm>
                <a:prstGeom prst="round2SameRect">
                  <a:avLst/>
                </a:prstGeom>
                <a:solidFill>
                  <a:srgbClr val="7030A0">
                    <a:alpha val="13725"/>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 Same Side Corner Rectangle 21">
                  <a:extLst>
                    <a:ext uri="{FF2B5EF4-FFF2-40B4-BE49-F238E27FC236}">
                      <a16:creationId xmlns:a16="http://schemas.microsoft.com/office/drawing/2014/main" id="{25602EB5-E550-4192-FD9C-B448276D3D04}"/>
                    </a:ext>
                  </a:extLst>
                </p:cNvPr>
                <p:cNvSpPr/>
                <p:nvPr/>
              </p:nvSpPr>
              <p:spPr>
                <a:xfrm flipV="1">
                  <a:off x="896388" y="4183390"/>
                  <a:ext cx="10399220" cy="2119081"/>
                </a:xfrm>
                <a:prstGeom prst="round2SameRect">
                  <a:avLst>
                    <a:gd name="adj1" fmla="val 5059"/>
                    <a:gd name="adj2" fmla="val 0"/>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ound Same Side Corner Rectangle 19">
                <a:extLst>
                  <a:ext uri="{FF2B5EF4-FFF2-40B4-BE49-F238E27FC236}">
                    <a16:creationId xmlns:a16="http://schemas.microsoft.com/office/drawing/2014/main" id="{136FE646-91FD-B312-F9F9-8816E4898326}"/>
                  </a:ext>
                </a:extLst>
              </p:cNvPr>
              <p:cNvSpPr/>
              <p:nvPr/>
            </p:nvSpPr>
            <p:spPr>
              <a:xfrm rot="16200000">
                <a:off x="-317279" y="5060571"/>
                <a:ext cx="2559659" cy="132310"/>
              </a:xfrm>
              <a:prstGeom prst="round2SameRect">
                <a:avLst>
                  <a:gd name="adj1" fmla="val 50000"/>
                  <a:gd name="adj2" fmla="val 0"/>
                </a:avLst>
              </a:prstGeom>
              <a:solidFill>
                <a:srgbClr val="7030A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a:extLst>
                <a:ext uri="{FF2B5EF4-FFF2-40B4-BE49-F238E27FC236}">
                  <a16:creationId xmlns:a16="http://schemas.microsoft.com/office/drawing/2014/main" id="{3D8A5669-00AF-4095-656C-4EC12FDAE7C7}"/>
                </a:ext>
              </a:extLst>
            </p:cNvPr>
            <p:cNvSpPr txBox="1"/>
            <p:nvPr/>
          </p:nvSpPr>
          <p:spPr>
            <a:xfrm>
              <a:off x="1162709" y="3848805"/>
              <a:ext cx="7710965" cy="369332"/>
            </a:xfrm>
            <a:prstGeom prst="rect">
              <a:avLst/>
            </a:prstGeom>
            <a:noFill/>
          </p:spPr>
          <p:txBody>
            <a:bodyPr wrap="none" rtlCol="0">
              <a:spAutoFit/>
            </a:bodyPr>
            <a:lstStyle/>
            <a:p>
              <a:r>
                <a:rPr lang="en-US" b="1" spc="100" dirty="0">
                  <a:solidFill>
                    <a:schemeClr val="tx1">
                      <a:lumMod val="65000"/>
                      <a:lumOff val="35000"/>
                    </a:schemeClr>
                  </a:solidFill>
                  <a:latin typeface="Arial" panose="020B0604020202020204" pitchFamily="34" charset="0"/>
                  <a:cs typeface="Arial" panose="020B0604020202020204" pitchFamily="34" charset="0"/>
                </a:rPr>
                <a:t>Equal Opportunity Strategy (Strategy B)</a:t>
              </a:r>
            </a:p>
          </p:txBody>
        </p:sp>
        <p:sp>
          <p:nvSpPr>
            <p:cNvPr id="18" name="TextBox 17">
              <a:extLst>
                <a:ext uri="{FF2B5EF4-FFF2-40B4-BE49-F238E27FC236}">
                  <a16:creationId xmlns:a16="http://schemas.microsoft.com/office/drawing/2014/main" id="{7A6F184D-8FE1-7757-11C7-FFF773CE7849}"/>
                </a:ext>
              </a:extLst>
            </p:cNvPr>
            <p:cNvSpPr txBox="1"/>
            <p:nvPr/>
          </p:nvSpPr>
          <p:spPr>
            <a:xfrm>
              <a:off x="1162709" y="4343340"/>
              <a:ext cx="9988510" cy="1535677"/>
            </a:xfrm>
            <a:prstGeom prst="rect">
              <a:avLst/>
            </a:prstGeom>
            <a:noFill/>
          </p:spPr>
          <p:txBody>
            <a:bodyPr wrap="square" rtlCol="0">
              <a:spAutoFit/>
            </a:bodyPr>
            <a:lstStyle/>
            <a:p>
              <a:pPr>
                <a:lnSpc>
                  <a:spcPct val="120000"/>
                </a:lnSpc>
              </a:pPr>
              <a:r>
                <a:rPr lang="en-US" sz="2000" dirty="0">
                  <a:solidFill>
                    <a:schemeClr val="tx1">
                      <a:lumMod val="65000"/>
                      <a:lumOff val="35000"/>
                    </a:schemeClr>
                  </a:solidFill>
                  <a:latin typeface="Arial" panose="020B0604020202020204" pitchFamily="34" charset="0"/>
                  <a:cs typeface="Arial" panose="020B0604020202020204" pitchFamily="34" charset="0"/>
                </a:rPr>
                <a:t>The same fraction of Black and White patients should be on supplemental oxygen, so we will use the SpO2 &lt; 92% cutoff for White patients and use a separate SpO2 &lt; 94% cutoff for Black patients.</a:t>
              </a:r>
            </a:p>
          </p:txBody>
        </p:sp>
      </p:grpSp>
      <p:sp>
        <p:nvSpPr>
          <p:cNvPr id="4" name="TextBox 3">
            <a:extLst>
              <a:ext uri="{FF2B5EF4-FFF2-40B4-BE49-F238E27FC236}">
                <a16:creationId xmlns:a16="http://schemas.microsoft.com/office/drawing/2014/main" id="{354AFA62-0F15-2D19-BA95-426C0D500D9D}"/>
              </a:ext>
            </a:extLst>
          </p:cNvPr>
          <p:cNvSpPr txBox="1"/>
          <p:nvPr/>
        </p:nvSpPr>
        <p:spPr>
          <a:xfrm>
            <a:off x="4920373" y="6042560"/>
            <a:ext cx="825867" cy="369332"/>
          </a:xfrm>
          <a:prstGeom prst="rect">
            <a:avLst/>
          </a:prstGeom>
          <a:noFill/>
        </p:spPr>
        <p:txBody>
          <a:bodyPr wrap="none" rtlCol="0">
            <a:spAutoFit/>
          </a:bodyPr>
          <a:lstStyle/>
          <a:p>
            <a:pPr algn="ctr"/>
            <a:r>
              <a:rPr lang="en-US" b="1" dirty="0">
                <a:latin typeface="Arial" panose="020B0604020202020204" pitchFamily="34" charset="0"/>
                <a:cs typeface="Arial" panose="020B0604020202020204" pitchFamily="34" charset="0"/>
                <a:hlinkClick r:id="rId7"/>
              </a:rPr>
              <a:t>Demo</a:t>
            </a: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51208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2070</TotalTime>
  <Words>1041</Words>
  <Application>Microsoft Macintosh PowerPoint</Application>
  <PresentationFormat>Widescreen</PresentationFormat>
  <Paragraphs>78</Paragraphs>
  <Slides>16</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 2013 - 2022</vt:lpstr>
      <vt:lpstr>Bias and Fairness</vt:lpstr>
      <vt:lpstr>Learning Objectives</vt:lpstr>
      <vt:lpstr>What is bias?</vt:lpstr>
      <vt:lpstr>Why might an algorithm be biased?</vt:lpstr>
      <vt:lpstr>Data Availability</vt:lpstr>
      <vt:lpstr>Pathophysiology of Disease</vt:lpstr>
      <vt:lpstr>Quality of Data</vt:lpstr>
      <vt:lpstr>How Data is Acquired</vt:lpstr>
      <vt:lpstr>Does our patient need supplemental oxygen?</vt:lpstr>
      <vt:lpstr>American Thoracic Society (ATS) Guidelines</vt:lpstr>
      <vt:lpstr>eGFR Calculations</vt:lpstr>
      <vt:lpstr>COMPAS/ProPublica</vt:lpstr>
      <vt:lpstr>Does Fairness Stack?</vt:lpstr>
      <vt:lpstr>Does Fairness Stack?</vt:lpstr>
      <vt:lpstr>How can we reduce bias?</vt:lpstr>
      <vt:lpstr>Key Takeaways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 to Machine Learning</dc:title>
  <dc:creator>Yao, Michael S.</dc:creator>
  <cp:lastModifiedBy>Yao, Michael</cp:lastModifiedBy>
  <cp:revision>55</cp:revision>
  <dcterms:created xsi:type="dcterms:W3CDTF">2024-07-08T23:50:57Z</dcterms:created>
  <dcterms:modified xsi:type="dcterms:W3CDTF">2025-10-11T22:58:46Z</dcterms:modified>
</cp:coreProperties>
</file>