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20"/>
  </p:notesMasterIdLst>
  <p:sldIdLst>
    <p:sldId id="256" r:id="rId2"/>
    <p:sldId id="257" r:id="rId3"/>
    <p:sldId id="272" r:id="rId4"/>
    <p:sldId id="258" r:id="rId5"/>
    <p:sldId id="259" r:id="rId6"/>
    <p:sldId id="271" r:id="rId7"/>
    <p:sldId id="268" r:id="rId8"/>
    <p:sldId id="261" r:id="rId9"/>
    <p:sldId id="262" r:id="rId10"/>
    <p:sldId id="273" r:id="rId11"/>
    <p:sldId id="269" r:id="rId12"/>
    <p:sldId id="263" r:id="rId13"/>
    <p:sldId id="270" r:id="rId14"/>
    <p:sldId id="260" r:id="rId15"/>
    <p:sldId id="275" r:id="rId16"/>
    <p:sldId id="274" r:id="rId17"/>
    <p:sldId id="265" r:id="rId18"/>
    <p:sldId id="267"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94660"/>
  </p:normalViewPr>
  <p:slideViewPr>
    <p:cSldViewPr snapToGrid="0" snapToObjects="1">
      <p:cViewPr varScale="1">
        <p:scale>
          <a:sx n="70" d="100"/>
          <a:sy n="70" d="100"/>
        </p:scale>
        <p:origin x="1934" y="5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3"/>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F2B773-6BF2-4983-BBE6-AE397C76FBD2}"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8D5370AB-2EBE-4E59-8AB3-11C4A1A4C38D}">
      <dgm:prSet custT="1"/>
      <dgm:spPr/>
      <dgm:t>
        <a:bodyPr/>
        <a:lstStyle/>
        <a:p>
          <a:pPr>
            <a:lnSpc>
              <a:spcPct val="100000"/>
            </a:lnSpc>
          </a:pPr>
          <a:r>
            <a:rPr lang="en-US" sz="2400"/>
            <a:t>Sometimes we need a yes/no answer:</a:t>
          </a:r>
        </a:p>
        <a:p>
          <a:pPr>
            <a:lnSpc>
              <a:spcPct val="100000"/>
            </a:lnSpc>
          </a:pPr>
          <a:r>
            <a:rPr lang="en-US" sz="2400"/>
            <a:t>Is this a guitar or a drum?</a:t>
          </a:r>
        </a:p>
      </dgm:t>
    </dgm:pt>
    <dgm:pt modelId="{5EC4921E-EEE9-419B-9D91-A7CE6E5A2EF2}" type="parTrans" cxnId="{2B848023-3A79-4997-A0E4-741E4D97C784}">
      <dgm:prSet/>
      <dgm:spPr/>
      <dgm:t>
        <a:bodyPr/>
        <a:lstStyle/>
        <a:p>
          <a:endParaRPr lang="en-US"/>
        </a:p>
      </dgm:t>
    </dgm:pt>
    <dgm:pt modelId="{9995938F-F1DF-466D-B25F-AAC3DE5F470B}" type="sibTrans" cxnId="{2B848023-3A79-4997-A0E4-741E4D97C784}">
      <dgm:prSet/>
      <dgm:spPr/>
      <dgm:t>
        <a:bodyPr/>
        <a:lstStyle/>
        <a:p>
          <a:endParaRPr lang="en-US"/>
        </a:p>
      </dgm:t>
    </dgm:pt>
    <dgm:pt modelId="{5FAB852D-7644-4DB1-AB16-6FB26F46A9FD}">
      <dgm:prSet custT="1"/>
      <dgm:spPr/>
      <dgm:t>
        <a:bodyPr/>
        <a:lstStyle/>
        <a:p>
          <a:pPr>
            <a:lnSpc>
              <a:spcPct val="100000"/>
            </a:lnSpc>
          </a:pPr>
          <a:r>
            <a:rPr lang="en-US" sz="2400"/>
            <a:t>Metaphor: Like drawing chalk lines on a playground to divide teams.</a:t>
          </a:r>
        </a:p>
      </dgm:t>
    </dgm:pt>
    <dgm:pt modelId="{AB9002ED-63E1-47FA-9E9F-F09633086A36}" type="parTrans" cxnId="{B943F6DB-AF98-4EC6-8F4C-849ED418881E}">
      <dgm:prSet/>
      <dgm:spPr/>
      <dgm:t>
        <a:bodyPr/>
        <a:lstStyle/>
        <a:p>
          <a:endParaRPr lang="en-US"/>
        </a:p>
      </dgm:t>
    </dgm:pt>
    <dgm:pt modelId="{541F322B-34A9-4E47-923C-431D0814686A}" type="sibTrans" cxnId="{B943F6DB-AF98-4EC6-8F4C-849ED418881E}">
      <dgm:prSet/>
      <dgm:spPr/>
      <dgm:t>
        <a:bodyPr/>
        <a:lstStyle/>
        <a:p>
          <a:endParaRPr lang="en-US"/>
        </a:p>
      </dgm:t>
    </dgm:pt>
    <dgm:pt modelId="{35ECA6AE-39B9-40CE-8951-02EAEFEB4163}" type="pres">
      <dgm:prSet presAssocID="{E7F2B773-6BF2-4983-BBE6-AE397C76FBD2}" presName="root" presStyleCnt="0">
        <dgm:presLayoutVars>
          <dgm:dir/>
          <dgm:resizeHandles val="exact"/>
        </dgm:presLayoutVars>
      </dgm:prSet>
      <dgm:spPr/>
    </dgm:pt>
    <dgm:pt modelId="{E3EAEEC2-285A-4042-9976-4159AB48E38D}" type="pres">
      <dgm:prSet presAssocID="{8D5370AB-2EBE-4E59-8AB3-11C4A1A4C38D}" presName="compNode" presStyleCnt="0"/>
      <dgm:spPr/>
    </dgm:pt>
    <dgm:pt modelId="{C060B84D-E516-40B1-881C-87C830EA1EEB}" type="pres">
      <dgm:prSet presAssocID="{8D5370AB-2EBE-4E59-8AB3-11C4A1A4C38D}" presName="iconRect" presStyleLbl="node1" presStyleIdx="0" presStyleCnt="2" custScaleX="177478" custScaleY="17747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uitar"/>
        </a:ext>
      </dgm:extLst>
    </dgm:pt>
    <dgm:pt modelId="{448FF052-F8FE-40DF-B955-F4E7CD7D44C7}" type="pres">
      <dgm:prSet presAssocID="{8D5370AB-2EBE-4E59-8AB3-11C4A1A4C38D}" presName="spaceRect" presStyleCnt="0"/>
      <dgm:spPr/>
    </dgm:pt>
    <dgm:pt modelId="{0444C658-69AC-4EAE-AB98-AE92A12C2A12}" type="pres">
      <dgm:prSet presAssocID="{8D5370AB-2EBE-4E59-8AB3-11C4A1A4C38D}" presName="textRect" presStyleLbl="revTx" presStyleIdx="0" presStyleCnt="2" custScaleX="114219">
        <dgm:presLayoutVars>
          <dgm:chMax val="1"/>
          <dgm:chPref val="1"/>
        </dgm:presLayoutVars>
      </dgm:prSet>
      <dgm:spPr/>
    </dgm:pt>
    <dgm:pt modelId="{58B773C8-FA25-4F65-BB4B-CDE1A0E0F598}" type="pres">
      <dgm:prSet presAssocID="{9995938F-F1DF-466D-B25F-AAC3DE5F470B}" presName="sibTrans" presStyleCnt="0"/>
      <dgm:spPr/>
    </dgm:pt>
    <dgm:pt modelId="{6C7855F5-93F9-46AB-8A54-993B74B1DDF0}" type="pres">
      <dgm:prSet presAssocID="{5FAB852D-7644-4DB1-AB16-6FB26F46A9FD}" presName="compNode" presStyleCnt="0"/>
      <dgm:spPr/>
    </dgm:pt>
    <dgm:pt modelId="{FA4AA8EE-6A70-4350-80CF-07751DE232FD}" type="pres">
      <dgm:prSet presAssocID="{5FAB852D-7644-4DB1-AB16-6FB26F46A9FD}" presName="iconRect" presStyleLbl="node1" presStyleIdx="1" presStyleCnt="2" custScaleX="177478" custScaleY="17747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lackboard"/>
        </a:ext>
      </dgm:extLst>
    </dgm:pt>
    <dgm:pt modelId="{66859945-851D-4F90-9DAB-E41FB930C504}" type="pres">
      <dgm:prSet presAssocID="{5FAB852D-7644-4DB1-AB16-6FB26F46A9FD}" presName="spaceRect" presStyleCnt="0"/>
      <dgm:spPr/>
    </dgm:pt>
    <dgm:pt modelId="{56348191-C52E-4E18-A626-875346CFC052}" type="pres">
      <dgm:prSet presAssocID="{5FAB852D-7644-4DB1-AB16-6FB26F46A9FD}" presName="textRect" presStyleLbl="revTx" presStyleIdx="1" presStyleCnt="2" custScaleX="113298">
        <dgm:presLayoutVars>
          <dgm:chMax val="1"/>
          <dgm:chPref val="1"/>
        </dgm:presLayoutVars>
      </dgm:prSet>
      <dgm:spPr/>
    </dgm:pt>
  </dgm:ptLst>
  <dgm:cxnLst>
    <dgm:cxn modelId="{2B848023-3A79-4997-A0E4-741E4D97C784}" srcId="{E7F2B773-6BF2-4983-BBE6-AE397C76FBD2}" destId="{8D5370AB-2EBE-4E59-8AB3-11C4A1A4C38D}" srcOrd="0" destOrd="0" parTransId="{5EC4921E-EEE9-419B-9D91-A7CE6E5A2EF2}" sibTransId="{9995938F-F1DF-466D-B25F-AAC3DE5F470B}"/>
    <dgm:cxn modelId="{44735F2D-71B5-4869-82BB-7C6324E25B14}" type="presOf" srcId="{8D5370AB-2EBE-4E59-8AB3-11C4A1A4C38D}" destId="{0444C658-69AC-4EAE-AB98-AE92A12C2A12}" srcOrd="0" destOrd="0" presId="urn:microsoft.com/office/officeart/2018/2/layout/IconLabelList"/>
    <dgm:cxn modelId="{B655BE67-1F0A-403E-94D6-15F59BBD7296}" type="presOf" srcId="{5FAB852D-7644-4DB1-AB16-6FB26F46A9FD}" destId="{56348191-C52E-4E18-A626-875346CFC052}" srcOrd="0" destOrd="0" presId="urn:microsoft.com/office/officeart/2018/2/layout/IconLabelList"/>
    <dgm:cxn modelId="{780CF551-6AF7-47D6-8452-6B0737C040EE}" type="presOf" srcId="{E7F2B773-6BF2-4983-BBE6-AE397C76FBD2}" destId="{35ECA6AE-39B9-40CE-8951-02EAEFEB4163}" srcOrd="0" destOrd="0" presId="urn:microsoft.com/office/officeart/2018/2/layout/IconLabelList"/>
    <dgm:cxn modelId="{B943F6DB-AF98-4EC6-8F4C-849ED418881E}" srcId="{E7F2B773-6BF2-4983-BBE6-AE397C76FBD2}" destId="{5FAB852D-7644-4DB1-AB16-6FB26F46A9FD}" srcOrd="1" destOrd="0" parTransId="{AB9002ED-63E1-47FA-9E9F-F09633086A36}" sibTransId="{541F322B-34A9-4E47-923C-431D0814686A}"/>
    <dgm:cxn modelId="{9FE9E1BC-C5DA-4ACC-8897-4D3186124A50}" type="presParOf" srcId="{35ECA6AE-39B9-40CE-8951-02EAEFEB4163}" destId="{E3EAEEC2-285A-4042-9976-4159AB48E38D}" srcOrd="0" destOrd="0" presId="urn:microsoft.com/office/officeart/2018/2/layout/IconLabelList"/>
    <dgm:cxn modelId="{B04B03E4-0AA2-45B6-A1F9-109DEEF023FE}" type="presParOf" srcId="{E3EAEEC2-285A-4042-9976-4159AB48E38D}" destId="{C060B84D-E516-40B1-881C-87C830EA1EEB}" srcOrd="0" destOrd="0" presId="urn:microsoft.com/office/officeart/2018/2/layout/IconLabelList"/>
    <dgm:cxn modelId="{F815D122-DC51-41EB-9925-AE65678F3704}" type="presParOf" srcId="{E3EAEEC2-285A-4042-9976-4159AB48E38D}" destId="{448FF052-F8FE-40DF-B955-F4E7CD7D44C7}" srcOrd="1" destOrd="0" presId="urn:microsoft.com/office/officeart/2018/2/layout/IconLabelList"/>
    <dgm:cxn modelId="{AF3AB97F-384C-4B5A-B920-1C03276F59AF}" type="presParOf" srcId="{E3EAEEC2-285A-4042-9976-4159AB48E38D}" destId="{0444C658-69AC-4EAE-AB98-AE92A12C2A12}" srcOrd="2" destOrd="0" presId="urn:microsoft.com/office/officeart/2018/2/layout/IconLabelList"/>
    <dgm:cxn modelId="{FE07A826-10D9-4F80-8D72-C9970BB24D81}" type="presParOf" srcId="{35ECA6AE-39B9-40CE-8951-02EAEFEB4163}" destId="{58B773C8-FA25-4F65-BB4B-CDE1A0E0F598}" srcOrd="1" destOrd="0" presId="urn:microsoft.com/office/officeart/2018/2/layout/IconLabelList"/>
    <dgm:cxn modelId="{B30C2BC1-D78B-4DAC-A9F3-E9DAC96BF3B2}" type="presParOf" srcId="{35ECA6AE-39B9-40CE-8951-02EAEFEB4163}" destId="{6C7855F5-93F9-46AB-8A54-993B74B1DDF0}" srcOrd="2" destOrd="0" presId="urn:microsoft.com/office/officeart/2018/2/layout/IconLabelList"/>
    <dgm:cxn modelId="{F3D1374E-9B3D-4C34-8DB6-07357AAEC565}" type="presParOf" srcId="{6C7855F5-93F9-46AB-8A54-993B74B1DDF0}" destId="{FA4AA8EE-6A70-4350-80CF-07751DE232FD}" srcOrd="0" destOrd="0" presId="urn:microsoft.com/office/officeart/2018/2/layout/IconLabelList"/>
    <dgm:cxn modelId="{EC714825-727C-42DC-9F7F-E76918F3D611}" type="presParOf" srcId="{6C7855F5-93F9-46AB-8A54-993B74B1DDF0}" destId="{66859945-851D-4F90-9DAB-E41FB930C504}" srcOrd="1" destOrd="0" presId="urn:microsoft.com/office/officeart/2018/2/layout/IconLabelList"/>
    <dgm:cxn modelId="{9AAA9DF1-CD39-4739-915D-B31BC4ACF371}" type="presParOf" srcId="{6C7855F5-93F9-46AB-8A54-993B74B1DDF0}" destId="{56348191-C52E-4E18-A626-875346CFC052}"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FFEC80-F23A-4FBC-BBF2-90D51014E31F}"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202AE4D9-7009-4478-83C2-917B6A561123}">
      <dgm:prSet phldrT="[Text]" phldr="0" custT="1"/>
      <dgm:spPr/>
      <dgm:t>
        <a:bodyPr/>
        <a:lstStyle/>
        <a:p>
          <a:r>
            <a:rPr lang="en-US" sz="3600" dirty="0"/>
            <a:t>It Can</a:t>
          </a:r>
        </a:p>
      </dgm:t>
    </dgm:pt>
    <dgm:pt modelId="{63DE0048-A946-4B3D-89AB-F9FE2CFF7B65}" type="parTrans" cxnId="{F27526CA-4EF2-4752-AE2E-4792908870B2}">
      <dgm:prSet/>
      <dgm:spPr/>
      <dgm:t>
        <a:bodyPr/>
        <a:lstStyle/>
        <a:p>
          <a:endParaRPr lang="en-US"/>
        </a:p>
      </dgm:t>
    </dgm:pt>
    <dgm:pt modelId="{B24F8E7D-EA1A-47DD-BD61-5EBBE47EBED7}" type="sibTrans" cxnId="{F27526CA-4EF2-4752-AE2E-4792908870B2}">
      <dgm:prSet/>
      <dgm:spPr/>
      <dgm:t>
        <a:bodyPr/>
        <a:lstStyle/>
        <a:p>
          <a:endParaRPr lang="en-US"/>
        </a:p>
      </dgm:t>
    </dgm:pt>
    <dgm:pt modelId="{1A6083A9-0619-48DB-9B84-797DEEBD527C}">
      <dgm:prSet phldrT="[Text]" phldr="0"/>
      <dgm:spPr/>
      <dgm:t>
        <a:bodyPr/>
        <a:lstStyle/>
        <a:p>
          <a:r>
            <a:rPr lang="en-US" dirty="0"/>
            <a:t>Find patterns in data</a:t>
          </a:r>
        </a:p>
      </dgm:t>
    </dgm:pt>
    <dgm:pt modelId="{A457F047-CF7D-4DD8-B57D-A389AA01ACBA}" type="parTrans" cxnId="{A14BE1C2-96A2-4CD0-A058-2E1474BD870D}">
      <dgm:prSet/>
      <dgm:spPr/>
      <dgm:t>
        <a:bodyPr/>
        <a:lstStyle/>
        <a:p>
          <a:endParaRPr lang="en-US"/>
        </a:p>
      </dgm:t>
    </dgm:pt>
    <dgm:pt modelId="{08F9F4D0-4ACA-4496-A900-3FFA90EBEEB2}" type="sibTrans" cxnId="{A14BE1C2-96A2-4CD0-A058-2E1474BD870D}">
      <dgm:prSet/>
      <dgm:spPr/>
      <dgm:t>
        <a:bodyPr/>
        <a:lstStyle/>
        <a:p>
          <a:endParaRPr lang="en-US"/>
        </a:p>
      </dgm:t>
    </dgm:pt>
    <dgm:pt modelId="{49C92380-7946-45CB-A1C3-1173D836BA9D}">
      <dgm:prSet phldrT="[Text]" phldr="0" custT="1"/>
      <dgm:spPr/>
      <dgm:t>
        <a:bodyPr/>
        <a:lstStyle/>
        <a:p>
          <a:r>
            <a:rPr lang="en-US" sz="3600" dirty="0"/>
            <a:t>It Can’t</a:t>
          </a:r>
        </a:p>
      </dgm:t>
    </dgm:pt>
    <dgm:pt modelId="{FEAE2323-1694-4B45-BC35-3C6A5C1ACAAC}" type="parTrans" cxnId="{6E94B6F9-FAC0-4F1F-B31E-57CB3C633921}">
      <dgm:prSet/>
      <dgm:spPr/>
      <dgm:t>
        <a:bodyPr/>
        <a:lstStyle/>
        <a:p>
          <a:endParaRPr lang="en-US"/>
        </a:p>
      </dgm:t>
    </dgm:pt>
    <dgm:pt modelId="{9A3D22EC-B000-4B07-B736-9975710DA69C}" type="sibTrans" cxnId="{6E94B6F9-FAC0-4F1F-B31E-57CB3C633921}">
      <dgm:prSet/>
      <dgm:spPr/>
      <dgm:t>
        <a:bodyPr/>
        <a:lstStyle/>
        <a:p>
          <a:endParaRPr lang="en-US"/>
        </a:p>
      </dgm:t>
    </dgm:pt>
    <dgm:pt modelId="{621A5769-77A3-4D30-BEA6-5DEC5CDACDE3}">
      <dgm:prSet phldrT="[Text]"/>
      <dgm:spPr/>
      <dgm:t>
        <a:bodyPr/>
        <a:lstStyle/>
        <a:p>
          <a:r>
            <a:rPr lang="en-US" dirty="0"/>
            <a:t>Understand meaning or intent</a:t>
          </a:r>
        </a:p>
      </dgm:t>
    </dgm:pt>
    <dgm:pt modelId="{3E22BF4B-B0F7-49AF-8136-2CD37A876D32}" type="parTrans" cxnId="{68AC8BFA-580F-4A96-8B32-4DD172963FC9}">
      <dgm:prSet/>
      <dgm:spPr/>
      <dgm:t>
        <a:bodyPr/>
        <a:lstStyle/>
        <a:p>
          <a:endParaRPr lang="en-US"/>
        </a:p>
      </dgm:t>
    </dgm:pt>
    <dgm:pt modelId="{DAC94ABC-D33F-4C51-A877-A7FD82BC553D}" type="sibTrans" cxnId="{68AC8BFA-580F-4A96-8B32-4DD172963FC9}">
      <dgm:prSet/>
      <dgm:spPr/>
      <dgm:t>
        <a:bodyPr/>
        <a:lstStyle/>
        <a:p>
          <a:endParaRPr lang="en-US"/>
        </a:p>
      </dgm:t>
    </dgm:pt>
    <dgm:pt modelId="{1480A213-0BA8-4F32-9860-E486D8FA63FF}">
      <dgm:prSet phldrT="[Text]" phldr="0"/>
      <dgm:spPr/>
      <dgm:t>
        <a:bodyPr/>
        <a:lstStyle/>
        <a:p>
          <a:r>
            <a:rPr lang="en-US" dirty="0"/>
            <a:t>Suggest groupings and clusters</a:t>
          </a:r>
        </a:p>
      </dgm:t>
    </dgm:pt>
    <dgm:pt modelId="{7E88A10B-0D46-40E8-B87F-70900E4DF2AD}" type="parTrans" cxnId="{03B9ED9D-8FEC-4923-B0E6-A344DF471995}">
      <dgm:prSet/>
      <dgm:spPr/>
      <dgm:t>
        <a:bodyPr/>
        <a:lstStyle/>
        <a:p>
          <a:endParaRPr lang="en-US"/>
        </a:p>
      </dgm:t>
    </dgm:pt>
    <dgm:pt modelId="{39DFB91B-CD4E-466B-A760-8A726F9360C8}" type="sibTrans" cxnId="{03B9ED9D-8FEC-4923-B0E6-A344DF471995}">
      <dgm:prSet/>
      <dgm:spPr/>
      <dgm:t>
        <a:bodyPr/>
        <a:lstStyle/>
        <a:p>
          <a:endParaRPr lang="en-US"/>
        </a:p>
      </dgm:t>
    </dgm:pt>
    <dgm:pt modelId="{90913882-B77D-499A-9A4C-9D3414036715}">
      <dgm:prSet phldrT="[Text]" phldr="0"/>
      <dgm:spPr/>
      <dgm:t>
        <a:bodyPr/>
        <a:lstStyle/>
        <a:p>
          <a:r>
            <a:rPr lang="en-US" dirty="0"/>
            <a:t>Compress complexity into fewer dimensions</a:t>
          </a:r>
        </a:p>
      </dgm:t>
    </dgm:pt>
    <dgm:pt modelId="{74F3AB1D-6EF7-44A5-8A9C-1C643BC48495}" type="parTrans" cxnId="{0EA19A2C-76A9-44DA-A038-BEB98E6CB4AF}">
      <dgm:prSet/>
      <dgm:spPr/>
      <dgm:t>
        <a:bodyPr/>
        <a:lstStyle/>
        <a:p>
          <a:endParaRPr lang="en-US"/>
        </a:p>
      </dgm:t>
    </dgm:pt>
    <dgm:pt modelId="{0F14A35C-2705-4FF7-B080-75E4C71B19E5}" type="sibTrans" cxnId="{0EA19A2C-76A9-44DA-A038-BEB98E6CB4AF}">
      <dgm:prSet/>
      <dgm:spPr/>
      <dgm:t>
        <a:bodyPr/>
        <a:lstStyle/>
        <a:p>
          <a:endParaRPr lang="en-US"/>
        </a:p>
      </dgm:t>
    </dgm:pt>
    <dgm:pt modelId="{0F6E1671-A780-42FD-B308-1AE9D2C9A233}">
      <dgm:prSet phldrT="[Text]" phldr="0"/>
      <dgm:spPr/>
      <dgm:t>
        <a:bodyPr/>
        <a:lstStyle/>
        <a:p>
          <a:r>
            <a:rPr lang="en-US" dirty="0"/>
            <a:t>Predict or generate new examples</a:t>
          </a:r>
        </a:p>
      </dgm:t>
    </dgm:pt>
    <dgm:pt modelId="{85C8F943-6B6D-4E1A-B742-3436621258CA}" type="parTrans" cxnId="{788A19AC-7064-4271-95ED-14BC08EAD950}">
      <dgm:prSet/>
      <dgm:spPr/>
      <dgm:t>
        <a:bodyPr/>
        <a:lstStyle/>
        <a:p>
          <a:endParaRPr lang="en-US"/>
        </a:p>
      </dgm:t>
    </dgm:pt>
    <dgm:pt modelId="{82A91259-A965-4C2D-8C76-EE7910E17106}" type="sibTrans" cxnId="{788A19AC-7064-4271-95ED-14BC08EAD950}">
      <dgm:prSet/>
      <dgm:spPr/>
      <dgm:t>
        <a:bodyPr/>
        <a:lstStyle/>
        <a:p>
          <a:endParaRPr lang="en-US"/>
        </a:p>
      </dgm:t>
    </dgm:pt>
    <dgm:pt modelId="{E3B7B00F-DE89-412D-A899-2CC3079FF356}">
      <dgm:prSet phldrT="[Text]"/>
      <dgm:spPr/>
      <dgm:t>
        <a:bodyPr/>
        <a:lstStyle/>
        <a:p>
          <a:r>
            <a:rPr lang="en-US"/>
            <a:t>Know culture or lived context</a:t>
          </a:r>
          <a:endParaRPr lang="en-US" dirty="0"/>
        </a:p>
      </dgm:t>
    </dgm:pt>
    <dgm:pt modelId="{D896293A-4EAD-4013-8991-B2607C7467CC}" type="parTrans" cxnId="{D3554B53-2A46-48A6-A547-1133DCC507A1}">
      <dgm:prSet/>
      <dgm:spPr/>
      <dgm:t>
        <a:bodyPr/>
        <a:lstStyle/>
        <a:p>
          <a:endParaRPr lang="en-US"/>
        </a:p>
      </dgm:t>
    </dgm:pt>
    <dgm:pt modelId="{2C4FDED5-4137-4567-BE3A-C035B01FD642}" type="sibTrans" cxnId="{D3554B53-2A46-48A6-A547-1133DCC507A1}">
      <dgm:prSet/>
      <dgm:spPr/>
      <dgm:t>
        <a:bodyPr/>
        <a:lstStyle/>
        <a:p>
          <a:endParaRPr lang="en-US"/>
        </a:p>
      </dgm:t>
    </dgm:pt>
    <dgm:pt modelId="{3C50D398-B2B0-4B72-B463-BD42D5CA8469}">
      <dgm:prSet phldrT="[Text]"/>
      <dgm:spPr/>
      <dgm:t>
        <a:bodyPr/>
        <a:lstStyle/>
        <a:p>
          <a:r>
            <a:rPr lang="en-US" dirty="0"/>
            <a:t>Apply ethics or values on its own</a:t>
          </a:r>
        </a:p>
      </dgm:t>
    </dgm:pt>
    <dgm:pt modelId="{948699D7-1C8D-489E-AEE3-14949F0CFAF5}" type="parTrans" cxnId="{CD4E9811-9EBB-451C-A0B1-2FAF161E5F72}">
      <dgm:prSet/>
      <dgm:spPr/>
      <dgm:t>
        <a:bodyPr/>
        <a:lstStyle/>
        <a:p>
          <a:endParaRPr lang="en-US"/>
        </a:p>
      </dgm:t>
    </dgm:pt>
    <dgm:pt modelId="{9A419EA3-D823-43CB-8316-B256817C45AE}" type="sibTrans" cxnId="{CD4E9811-9EBB-451C-A0B1-2FAF161E5F72}">
      <dgm:prSet/>
      <dgm:spPr/>
      <dgm:t>
        <a:bodyPr/>
        <a:lstStyle/>
        <a:p>
          <a:endParaRPr lang="en-US"/>
        </a:p>
      </dgm:t>
    </dgm:pt>
    <dgm:pt modelId="{F54189E6-DB1A-4840-92D3-494A5BE98B19}">
      <dgm:prSet phldrT="[Text]"/>
      <dgm:spPr/>
      <dgm:t>
        <a:bodyPr/>
        <a:lstStyle/>
        <a:p>
          <a:r>
            <a:rPr lang="en-US"/>
            <a:t>Guarantee truth or correctness</a:t>
          </a:r>
          <a:endParaRPr lang="en-US" dirty="0"/>
        </a:p>
      </dgm:t>
    </dgm:pt>
    <dgm:pt modelId="{D73BC402-F38D-4008-A6EB-14CA823B4C9D}" type="parTrans" cxnId="{0F724C28-B16F-42F7-AA8D-D90858AF4A0A}">
      <dgm:prSet/>
      <dgm:spPr/>
      <dgm:t>
        <a:bodyPr/>
        <a:lstStyle/>
        <a:p>
          <a:endParaRPr lang="en-US"/>
        </a:p>
      </dgm:t>
    </dgm:pt>
    <dgm:pt modelId="{64E2F8E6-1DD0-4E47-B608-A2AE129DE679}" type="sibTrans" cxnId="{0F724C28-B16F-42F7-AA8D-D90858AF4A0A}">
      <dgm:prSet/>
      <dgm:spPr/>
      <dgm:t>
        <a:bodyPr/>
        <a:lstStyle/>
        <a:p>
          <a:endParaRPr lang="en-US"/>
        </a:p>
      </dgm:t>
    </dgm:pt>
    <dgm:pt modelId="{EAE14E13-D5DF-4259-AD06-7ED9DABF80C0}" type="pres">
      <dgm:prSet presAssocID="{D5FFEC80-F23A-4FBC-BBF2-90D51014E31F}" presName="Name0" presStyleCnt="0">
        <dgm:presLayoutVars>
          <dgm:dir/>
          <dgm:animLvl val="lvl"/>
          <dgm:resizeHandles val="exact"/>
        </dgm:presLayoutVars>
      </dgm:prSet>
      <dgm:spPr/>
    </dgm:pt>
    <dgm:pt modelId="{980EF836-A566-47FF-8CA3-9B84D0F9EB06}" type="pres">
      <dgm:prSet presAssocID="{202AE4D9-7009-4478-83C2-917B6A561123}" presName="composite" presStyleCnt="0"/>
      <dgm:spPr/>
    </dgm:pt>
    <dgm:pt modelId="{0FAEA60F-43EB-4ACA-BE56-2DC47B5E59C8}" type="pres">
      <dgm:prSet presAssocID="{202AE4D9-7009-4478-83C2-917B6A561123}" presName="parTx" presStyleLbl="alignNode1" presStyleIdx="0" presStyleCnt="2">
        <dgm:presLayoutVars>
          <dgm:chMax val="0"/>
          <dgm:chPref val="0"/>
          <dgm:bulletEnabled val="1"/>
        </dgm:presLayoutVars>
      </dgm:prSet>
      <dgm:spPr/>
    </dgm:pt>
    <dgm:pt modelId="{F28669B8-D1D6-4130-BB5C-8497FD3A541A}" type="pres">
      <dgm:prSet presAssocID="{202AE4D9-7009-4478-83C2-917B6A561123}" presName="desTx" presStyleLbl="alignAccFollowNode1" presStyleIdx="0" presStyleCnt="2">
        <dgm:presLayoutVars>
          <dgm:bulletEnabled val="1"/>
        </dgm:presLayoutVars>
      </dgm:prSet>
      <dgm:spPr/>
    </dgm:pt>
    <dgm:pt modelId="{81A81E85-4475-4BBB-AE6F-42EAE7D77326}" type="pres">
      <dgm:prSet presAssocID="{B24F8E7D-EA1A-47DD-BD61-5EBBE47EBED7}" presName="space" presStyleCnt="0"/>
      <dgm:spPr/>
    </dgm:pt>
    <dgm:pt modelId="{42782F9A-BEF9-4C4D-B3F7-7F5D93AA5422}" type="pres">
      <dgm:prSet presAssocID="{49C92380-7946-45CB-A1C3-1173D836BA9D}" presName="composite" presStyleCnt="0"/>
      <dgm:spPr/>
    </dgm:pt>
    <dgm:pt modelId="{58D13E03-AE00-4198-90FB-3C69E3FE7CCA}" type="pres">
      <dgm:prSet presAssocID="{49C92380-7946-45CB-A1C3-1173D836BA9D}" presName="parTx" presStyleLbl="alignNode1" presStyleIdx="1" presStyleCnt="2">
        <dgm:presLayoutVars>
          <dgm:chMax val="0"/>
          <dgm:chPref val="0"/>
          <dgm:bulletEnabled val="1"/>
        </dgm:presLayoutVars>
      </dgm:prSet>
      <dgm:spPr/>
    </dgm:pt>
    <dgm:pt modelId="{8825355C-B199-4223-AE87-024BD3D2416A}" type="pres">
      <dgm:prSet presAssocID="{49C92380-7946-45CB-A1C3-1173D836BA9D}" presName="desTx" presStyleLbl="alignAccFollowNode1" presStyleIdx="1" presStyleCnt="2">
        <dgm:presLayoutVars>
          <dgm:bulletEnabled val="1"/>
        </dgm:presLayoutVars>
      </dgm:prSet>
      <dgm:spPr/>
    </dgm:pt>
  </dgm:ptLst>
  <dgm:cxnLst>
    <dgm:cxn modelId="{CD4E9811-9EBB-451C-A0B1-2FAF161E5F72}" srcId="{49C92380-7946-45CB-A1C3-1173D836BA9D}" destId="{3C50D398-B2B0-4B72-B463-BD42D5CA8469}" srcOrd="2" destOrd="0" parTransId="{948699D7-1C8D-489E-AEE3-14949F0CFAF5}" sibTransId="{9A419EA3-D823-43CB-8316-B256817C45AE}"/>
    <dgm:cxn modelId="{0F724C28-B16F-42F7-AA8D-D90858AF4A0A}" srcId="{49C92380-7946-45CB-A1C3-1173D836BA9D}" destId="{F54189E6-DB1A-4840-92D3-494A5BE98B19}" srcOrd="3" destOrd="0" parTransId="{D73BC402-F38D-4008-A6EB-14CA823B4C9D}" sibTransId="{64E2F8E6-1DD0-4E47-B608-A2AE129DE679}"/>
    <dgm:cxn modelId="{C778682C-294C-44A9-B971-988CFD80B784}" type="presOf" srcId="{90913882-B77D-499A-9A4C-9D3414036715}" destId="{F28669B8-D1D6-4130-BB5C-8497FD3A541A}" srcOrd="0" destOrd="2" presId="urn:microsoft.com/office/officeart/2005/8/layout/hList1"/>
    <dgm:cxn modelId="{0EA19A2C-76A9-44DA-A038-BEB98E6CB4AF}" srcId="{202AE4D9-7009-4478-83C2-917B6A561123}" destId="{90913882-B77D-499A-9A4C-9D3414036715}" srcOrd="2" destOrd="0" parTransId="{74F3AB1D-6EF7-44A5-8A9C-1C643BC48495}" sibTransId="{0F14A35C-2705-4FF7-B080-75E4C71B19E5}"/>
    <dgm:cxn modelId="{890CC52D-FBE2-4D78-8E07-CBF0EFA2E6C9}" type="presOf" srcId="{49C92380-7946-45CB-A1C3-1173D836BA9D}" destId="{58D13E03-AE00-4198-90FB-3C69E3FE7CCA}" srcOrd="0" destOrd="0" presId="urn:microsoft.com/office/officeart/2005/8/layout/hList1"/>
    <dgm:cxn modelId="{EBF18E3F-D583-4509-9DAF-1CBAFD2A5825}" type="presOf" srcId="{621A5769-77A3-4D30-BEA6-5DEC5CDACDE3}" destId="{8825355C-B199-4223-AE87-024BD3D2416A}" srcOrd="0" destOrd="0" presId="urn:microsoft.com/office/officeart/2005/8/layout/hList1"/>
    <dgm:cxn modelId="{A972C05E-D438-4CF9-AF55-9BDE17687C0D}" type="presOf" srcId="{E3B7B00F-DE89-412D-A899-2CC3079FF356}" destId="{8825355C-B199-4223-AE87-024BD3D2416A}" srcOrd="0" destOrd="1" presId="urn:microsoft.com/office/officeart/2005/8/layout/hList1"/>
    <dgm:cxn modelId="{07D25141-952A-4DAD-9BC9-47796F79B695}" type="presOf" srcId="{1A6083A9-0619-48DB-9B84-797DEEBD527C}" destId="{F28669B8-D1D6-4130-BB5C-8497FD3A541A}" srcOrd="0" destOrd="0" presId="urn:microsoft.com/office/officeart/2005/8/layout/hList1"/>
    <dgm:cxn modelId="{D3554B53-2A46-48A6-A547-1133DCC507A1}" srcId="{49C92380-7946-45CB-A1C3-1173D836BA9D}" destId="{E3B7B00F-DE89-412D-A899-2CC3079FF356}" srcOrd="1" destOrd="0" parTransId="{D896293A-4EAD-4013-8991-B2607C7467CC}" sibTransId="{2C4FDED5-4137-4567-BE3A-C035B01FD642}"/>
    <dgm:cxn modelId="{40FEA77B-2E0B-4601-8EB8-6DC855B4BC99}" type="presOf" srcId="{D5FFEC80-F23A-4FBC-BBF2-90D51014E31F}" destId="{EAE14E13-D5DF-4259-AD06-7ED9DABF80C0}" srcOrd="0" destOrd="0" presId="urn:microsoft.com/office/officeart/2005/8/layout/hList1"/>
    <dgm:cxn modelId="{C94AAF7D-C5A3-41CA-9A31-DB2A2A5B158B}" type="presOf" srcId="{202AE4D9-7009-4478-83C2-917B6A561123}" destId="{0FAEA60F-43EB-4ACA-BE56-2DC47B5E59C8}" srcOrd="0" destOrd="0" presId="urn:microsoft.com/office/officeart/2005/8/layout/hList1"/>
    <dgm:cxn modelId="{C642608B-EE19-4505-A8B8-DD9E59F240A4}" type="presOf" srcId="{3C50D398-B2B0-4B72-B463-BD42D5CA8469}" destId="{8825355C-B199-4223-AE87-024BD3D2416A}" srcOrd="0" destOrd="2" presId="urn:microsoft.com/office/officeart/2005/8/layout/hList1"/>
    <dgm:cxn modelId="{03B9ED9D-8FEC-4923-B0E6-A344DF471995}" srcId="{202AE4D9-7009-4478-83C2-917B6A561123}" destId="{1480A213-0BA8-4F32-9860-E486D8FA63FF}" srcOrd="1" destOrd="0" parTransId="{7E88A10B-0D46-40E8-B87F-70900E4DF2AD}" sibTransId="{39DFB91B-CD4E-466B-A760-8A726F9360C8}"/>
    <dgm:cxn modelId="{788A19AC-7064-4271-95ED-14BC08EAD950}" srcId="{202AE4D9-7009-4478-83C2-917B6A561123}" destId="{0F6E1671-A780-42FD-B308-1AE9D2C9A233}" srcOrd="3" destOrd="0" parTransId="{85C8F943-6B6D-4E1A-B742-3436621258CA}" sibTransId="{82A91259-A965-4C2D-8C76-EE7910E17106}"/>
    <dgm:cxn modelId="{A14BE1C2-96A2-4CD0-A058-2E1474BD870D}" srcId="{202AE4D9-7009-4478-83C2-917B6A561123}" destId="{1A6083A9-0619-48DB-9B84-797DEEBD527C}" srcOrd="0" destOrd="0" parTransId="{A457F047-CF7D-4DD8-B57D-A389AA01ACBA}" sibTransId="{08F9F4D0-4ACA-4496-A900-3FFA90EBEEB2}"/>
    <dgm:cxn modelId="{F27526CA-4EF2-4752-AE2E-4792908870B2}" srcId="{D5FFEC80-F23A-4FBC-BBF2-90D51014E31F}" destId="{202AE4D9-7009-4478-83C2-917B6A561123}" srcOrd="0" destOrd="0" parTransId="{63DE0048-A946-4B3D-89AB-F9FE2CFF7B65}" sibTransId="{B24F8E7D-EA1A-47DD-BD61-5EBBE47EBED7}"/>
    <dgm:cxn modelId="{054FBBD2-33BA-4C7C-A7F6-BCC9CF5C85A9}" type="presOf" srcId="{F54189E6-DB1A-4840-92D3-494A5BE98B19}" destId="{8825355C-B199-4223-AE87-024BD3D2416A}" srcOrd="0" destOrd="3" presId="urn:microsoft.com/office/officeart/2005/8/layout/hList1"/>
    <dgm:cxn modelId="{1AD1A1E8-6A7C-4AD0-B4CF-6118CBFCD987}" type="presOf" srcId="{1480A213-0BA8-4F32-9860-E486D8FA63FF}" destId="{F28669B8-D1D6-4130-BB5C-8497FD3A541A}" srcOrd="0" destOrd="1" presId="urn:microsoft.com/office/officeart/2005/8/layout/hList1"/>
    <dgm:cxn modelId="{F5888FF6-3804-4928-9A4E-F76CE843C6D1}" type="presOf" srcId="{0F6E1671-A780-42FD-B308-1AE9D2C9A233}" destId="{F28669B8-D1D6-4130-BB5C-8497FD3A541A}" srcOrd="0" destOrd="3" presId="urn:microsoft.com/office/officeart/2005/8/layout/hList1"/>
    <dgm:cxn modelId="{6E94B6F9-FAC0-4F1F-B31E-57CB3C633921}" srcId="{D5FFEC80-F23A-4FBC-BBF2-90D51014E31F}" destId="{49C92380-7946-45CB-A1C3-1173D836BA9D}" srcOrd="1" destOrd="0" parTransId="{FEAE2323-1694-4B45-BC35-3C6A5C1ACAAC}" sibTransId="{9A3D22EC-B000-4B07-B736-9975710DA69C}"/>
    <dgm:cxn modelId="{68AC8BFA-580F-4A96-8B32-4DD172963FC9}" srcId="{49C92380-7946-45CB-A1C3-1173D836BA9D}" destId="{621A5769-77A3-4D30-BEA6-5DEC5CDACDE3}" srcOrd="0" destOrd="0" parTransId="{3E22BF4B-B0F7-49AF-8136-2CD37A876D32}" sibTransId="{DAC94ABC-D33F-4C51-A877-A7FD82BC553D}"/>
    <dgm:cxn modelId="{78273573-018E-43B2-9B18-A9C3CB0601D2}" type="presParOf" srcId="{EAE14E13-D5DF-4259-AD06-7ED9DABF80C0}" destId="{980EF836-A566-47FF-8CA3-9B84D0F9EB06}" srcOrd="0" destOrd="0" presId="urn:microsoft.com/office/officeart/2005/8/layout/hList1"/>
    <dgm:cxn modelId="{D34873B0-3CB8-4D6B-B491-50CAE3FDA78F}" type="presParOf" srcId="{980EF836-A566-47FF-8CA3-9B84D0F9EB06}" destId="{0FAEA60F-43EB-4ACA-BE56-2DC47B5E59C8}" srcOrd="0" destOrd="0" presId="urn:microsoft.com/office/officeart/2005/8/layout/hList1"/>
    <dgm:cxn modelId="{D0BC2CF9-2CC3-445D-8B77-781601FB67AE}" type="presParOf" srcId="{980EF836-A566-47FF-8CA3-9B84D0F9EB06}" destId="{F28669B8-D1D6-4130-BB5C-8497FD3A541A}" srcOrd="1" destOrd="0" presId="urn:microsoft.com/office/officeart/2005/8/layout/hList1"/>
    <dgm:cxn modelId="{C2171F25-A584-461F-8AB7-570351406A1C}" type="presParOf" srcId="{EAE14E13-D5DF-4259-AD06-7ED9DABF80C0}" destId="{81A81E85-4475-4BBB-AE6F-42EAE7D77326}" srcOrd="1" destOrd="0" presId="urn:microsoft.com/office/officeart/2005/8/layout/hList1"/>
    <dgm:cxn modelId="{A0D230AF-7ED8-44BD-8176-8D9608099A46}" type="presParOf" srcId="{EAE14E13-D5DF-4259-AD06-7ED9DABF80C0}" destId="{42782F9A-BEF9-4C4D-B3F7-7F5D93AA5422}" srcOrd="2" destOrd="0" presId="urn:microsoft.com/office/officeart/2005/8/layout/hList1"/>
    <dgm:cxn modelId="{C5B7747C-7A7D-451D-9D6F-1AE6C07F411A}" type="presParOf" srcId="{42782F9A-BEF9-4C4D-B3F7-7F5D93AA5422}" destId="{58D13E03-AE00-4198-90FB-3C69E3FE7CCA}" srcOrd="0" destOrd="0" presId="urn:microsoft.com/office/officeart/2005/8/layout/hList1"/>
    <dgm:cxn modelId="{702824D4-D8A2-40A1-B028-688B0CCED454}" type="presParOf" srcId="{42782F9A-BEF9-4C4D-B3F7-7F5D93AA5422}" destId="{8825355C-B199-4223-AE87-024BD3D2416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60B84D-E516-40B1-881C-87C830EA1EEB}">
      <dsp:nvSpPr>
        <dsp:cNvPr id="0" name=""/>
        <dsp:cNvSpPr/>
      </dsp:nvSpPr>
      <dsp:spPr>
        <a:xfrm>
          <a:off x="961050" y="56005"/>
          <a:ext cx="2443872" cy="24438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444C658-69AC-4EAE-AB98-AE92A12C2A12}">
      <dsp:nvSpPr>
        <dsp:cNvPr id="0" name=""/>
        <dsp:cNvSpPr/>
      </dsp:nvSpPr>
      <dsp:spPr>
        <a:xfrm>
          <a:off x="435435" y="2377377"/>
          <a:ext cx="3495101" cy="95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a:t>Sometimes we need a yes/no answer:</a:t>
          </a:r>
        </a:p>
        <a:p>
          <a:pPr marL="0" lvl="0" indent="0" algn="ctr" defTabSz="1066800">
            <a:lnSpc>
              <a:spcPct val="100000"/>
            </a:lnSpc>
            <a:spcBef>
              <a:spcPct val="0"/>
            </a:spcBef>
            <a:spcAft>
              <a:spcPct val="35000"/>
            </a:spcAft>
            <a:buNone/>
          </a:pPr>
          <a:r>
            <a:rPr lang="en-US" sz="2400" kern="1200"/>
            <a:t>Is this a guitar or a drum?</a:t>
          </a:r>
        </a:p>
      </dsp:txBody>
      <dsp:txXfrm>
        <a:off x="435435" y="2377377"/>
        <a:ext cx="3495101" cy="951416"/>
      </dsp:txXfrm>
    </dsp:sp>
    <dsp:sp modelId="{FA4AA8EE-6A70-4350-80CF-07751DE232FD}">
      <dsp:nvSpPr>
        <dsp:cNvPr id="0" name=""/>
        <dsp:cNvSpPr/>
      </dsp:nvSpPr>
      <dsp:spPr>
        <a:xfrm>
          <a:off x="4977560" y="56005"/>
          <a:ext cx="2443872" cy="24438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6348191-C52E-4E18-A626-875346CFC052}">
      <dsp:nvSpPr>
        <dsp:cNvPr id="0" name=""/>
        <dsp:cNvSpPr/>
      </dsp:nvSpPr>
      <dsp:spPr>
        <a:xfrm>
          <a:off x="4466037" y="2377377"/>
          <a:ext cx="3466918" cy="95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a:t>Metaphor: Like drawing chalk lines on a playground to divide teams.</a:t>
          </a:r>
        </a:p>
      </dsp:txBody>
      <dsp:txXfrm>
        <a:off x="4466037" y="2377377"/>
        <a:ext cx="3466918" cy="9514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EA60F-43EB-4ACA-BE56-2DC47B5E59C8}">
      <dsp:nvSpPr>
        <dsp:cNvPr id="0" name=""/>
        <dsp:cNvSpPr/>
      </dsp:nvSpPr>
      <dsp:spPr>
        <a:xfrm>
          <a:off x="37" y="31308"/>
          <a:ext cx="3631927" cy="811596"/>
        </a:xfrm>
        <a:prstGeom prst="rect">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kern="1200" dirty="0"/>
            <a:t>It Can</a:t>
          </a:r>
        </a:p>
      </dsp:txBody>
      <dsp:txXfrm>
        <a:off x="37" y="31308"/>
        <a:ext cx="3631927" cy="811596"/>
      </dsp:txXfrm>
    </dsp:sp>
    <dsp:sp modelId="{F28669B8-D1D6-4130-BB5C-8497FD3A541A}">
      <dsp:nvSpPr>
        <dsp:cNvPr id="0" name=""/>
        <dsp:cNvSpPr/>
      </dsp:nvSpPr>
      <dsp:spPr>
        <a:xfrm>
          <a:off x="37" y="842904"/>
          <a:ext cx="3631927" cy="3319734"/>
        </a:xfrm>
        <a:prstGeom prst="rect">
          <a:avLst/>
        </a:prstGeom>
        <a:solidFill>
          <a:schemeClr val="dk2">
            <a:alpha val="90000"/>
            <a:tint val="40000"/>
            <a:hueOff val="0"/>
            <a:satOff val="0"/>
            <a:lumOff val="0"/>
            <a:alphaOff val="0"/>
          </a:schemeClr>
        </a:solidFill>
        <a:ln w="19050" cap="rnd"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dirty="0"/>
            <a:t>Find patterns in data</a:t>
          </a:r>
        </a:p>
        <a:p>
          <a:pPr marL="228600" lvl="1" indent="-228600" algn="l" defTabSz="1111250">
            <a:lnSpc>
              <a:spcPct val="90000"/>
            </a:lnSpc>
            <a:spcBef>
              <a:spcPct val="0"/>
            </a:spcBef>
            <a:spcAft>
              <a:spcPct val="15000"/>
            </a:spcAft>
            <a:buChar char="•"/>
          </a:pPr>
          <a:r>
            <a:rPr lang="en-US" sz="2500" kern="1200" dirty="0"/>
            <a:t>Suggest groupings and clusters</a:t>
          </a:r>
        </a:p>
        <a:p>
          <a:pPr marL="228600" lvl="1" indent="-228600" algn="l" defTabSz="1111250">
            <a:lnSpc>
              <a:spcPct val="90000"/>
            </a:lnSpc>
            <a:spcBef>
              <a:spcPct val="0"/>
            </a:spcBef>
            <a:spcAft>
              <a:spcPct val="15000"/>
            </a:spcAft>
            <a:buChar char="•"/>
          </a:pPr>
          <a:r>
            <a:rPr lang="en-US" sz="2500" kern="1200" dirty="0"/>
            <a:t>Compress complexity into fewer dimensions</a:t>
          </a:r>
        </a:p>
        <a:p>
          <a:pPr marL="228600" lvl="1" indent="-228600" algn="l" defTabSz="1111250">
            <a:lnSpc>
              <a:spcPct val="90000"/>
            </a:lnSpc>
            <a:spcBef>
              <a:spcPct val="0"/>
            </a:spcBef>
            <a:spcAft>
              <a:spcPct val="15000"/>
            </a:spcAft>
            <a:buChar char="•"/>
          </a:pPr>
          <a:r>
            <a:rPr lang="en-US" sz="2500" kern="1200" dirty="0"/>
            <a:t>Predict or generate new examples</a:t>
          </a:r>
        </a:p>
      </dsp:txBody>
      <dsp:txXfrm>
        <a:off x="37" y="842904"/>
        <a:ext cx="3631927" cy="3319734"/>
      </dsp:txXfrm>
    </dsp:sp>
    <dsp:sp modelId="{58D13E03-AE00-4198-90FB-3C69E3FE7CCA}">
      <dsp:nvSpPr>
        <dsp:cNvPr id="0" name=""/>
        <dsp:cNvSpPr/>
      </dsp:nvSpPr>
      <dsp:spPr>
        <a:xfrm>
          <a:off x="4140434" y="31308"/>
          <a:ext cx="3631927" cy="811596"/>
        </a:xfrm>
        <a:prstGeom prst="rect">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kern="1200" dirty="0"/>
            <a:t>It Can’t</a:t>
          </a:r>
        </a:p>
      </dsp:txBody>
      <dsp:txXfrm>
        <a:off x="4140434" y="31308"/>
        <a:ext cx="3631927" cy="811596"/>
      </dsp:txXfrm>
    </dsp:sp>
    <dsp:sp modelId="{8825355C-B199-4223-AE87-024BD3D2416A}">
      <dsp:nvSpPr>
        <dsp:cNvPr id="0" name=""/>
        <dsp:cNvSpPr/>
      </dsp:nvSpPr>
      <dsp:spPr>
        <a:xfrm>
          <a:off x="4140434" y="842904"/>
          <a:ext cx="3631927" cy="3319734"/>
        </a:xfrm>
        <a:prstGeom prst="rect">
          <a:avLst/>
        </a:prstGeom>
        <a:solidFill>
          <a:schemeClr val="dk2">
            <a:alpha val="90000"/>
            <a:tint val="40000"/>
            <a:hueOff val="0"/>
            <a:satOff val="0"/>
            <a:lumOff val="0"/>
            <a:alphaOff val="0"/>
          </a:schemeClr>
        </a:solidFill>
        <a:ln w="19050" cap="rnd"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dirty="0"/>
            <a:t>Understand meaning or intent</a:t>
          </a:r>
        </a:p>
        <a:p>
          <a:pPr marL="228600" lvl="1" indent="-228600" algn="l" defTabSz="1111250">
            <a:lnSpc>
              <a:spcPct val="90000"/>
            </a:lnSpc>
            <a:spcBef>
              <a:spcPct val="0"/>
            </a:spcBef>
            <a:spcAft>
              <a:spcPct val="15000"/>
            </a:spcAft>
            <a:buChar char="•"/>
          </a:pPr>
          <a:r>
            <a:rPr lang="en-US" sz="2500" kern="1200"/>
            <a:t>Know culture or lived context</a:t>
          </a:r>
          <a:endParaRPr lang="en-US" sz="2500" kern="1200" dirty="0"/>
        </a:p>
        <a:p>
          <a:pPr marL="228600" lvl="1" indent="-228600" algn="l" defTabSz="1111250">
            <a:lnSpc>
              <a:spcPct val="90000"/>
            </a:lnSpc>
            <a:spcBef>
              <a:spcPct val="0"/>
            </a:spcBef>
            <a:spcAft>
              <a:spcPct val="15000"/>
            </a:spcAft>
            <a:buChar char="•"/>
          </a:pPr>
          <a:r>
            <a:rPr lang="en-US" sz="2500" kern="1200" dirty="0"/>
            <a:t>Apply ethics or values on its own</a:t>
          </a:r>
        </a:p>
        <a:p>
          <a:pPr marL="228600" lvl="1" indent="-228600" algn="l" defTabSz="1111250">
            <a:lnSpc>
              <a:spcPct val="90000"/>
            </a:lnSpc>
            <a:spcBef>
              <a:spcPct val="0"/>
            </a:spcBef>
            <a:spcAft>
              <a:spcPct val="15000"/>
            </a:spcAft>
            <a:buChar char="•"/>
          </a:pPr>
          <a:r>
            <a:rPr lang="en-US" sz="2500" kern="1200"/>
            <a:t>Guarantee truth or correctness</a:t>
          </a:r>
          <a:endParaRPr lang="en-US" sz="2500" kern="1200" dirty="0"/>
        </a:p>
      </dsp:txBody>
      <dsp:txXfrm>
        <a:off x="4140434" y="842904"/>
        <a:ext cx="3631927" cy="3319734"/>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661AD0-BAC8-45EF-89DF-5A013A58DD3E}" type="datetimeFigureOut">
              <a:rPr lang="en-US" smtClean="0"/>
              <a:t>10/30/2025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FD1B6-41DA-4BE3-A05C-7C9FF3F6F854}" type="slidenum">
              <a:rPr lang="en-US" smtClean="0"/>
              <a:t>‹#›</a:t>
            </a:fld>
            <a:endParaRPr lang="en-US"/>
          </a:p>
        </p:txBody>
      </p:sp>
    </p:spTree>
    <p:extLst>
      <p:ext uri="{BB962C8B-B14F-4D97-AF65-F5344CB8AC3E}">
        <p14:creationId xmlns:p14="http://schemas.microsoft.com/office/powerpoint/2010/main" val="3416508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thenounproject.com</a:t>
            </a:r>
          </a:p>
        </p:txBody>
      </p:sp>
      <p:sp>
        <p:nvSpPr>
          <p:cNvPr id="4" name="Slide Number Placeholder 3"/>
          <p:cNvSpPr>
            <a:spLocks noGrp="1"/>
          </p:cNvSpPr>
          <p:nvPr>
            <p:ph type="sldNum" sz="quarter" idx="5"/>
          </p:nvPr>
        </p:nvSpPr>
        <p:spPr/>
        <p:txBody>
          <a:bodyPr/>
          <a:lstStyle/>
          <a:p>
            <a:fld id="{B6BFD1B6-41DA-4BE3-A05C-7C9FF3F6F854}" type="slidenum">
              <a:rPr lang="en-US" smtClean="0"/>
              <a:t>2</a:t>
            </a:fld>
            <a:endParaRPr lang="en-US"/>
          </a:p>
        </p:txBody>
      </p:sp>
    </p:spTree>
    <p:extLst>
      <p:ext uri="{BB962C8B-B14F-4D97-AF65-F5344CB8AC3E}">
        <p14:creationId xmlns:p14="http://schemas.microsoft.com/office/powerpoint/2010/main" val="267960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56C9-DB82-460C-6635-13AC32916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F0A386-05E1-7CAD-4BC8-8B8E6952EE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017322-BC79-9007-4454-047E59D07936}"/>
              </a:ext>
            </a:extLst>
          </p:cNvPr>
          <p:cNvSpPr>
            <a:spLocks noGrp="1"/>
          </p:cNvSpPr>
          <p:nvPr>
            <p:ph type="body" idx="1"/>
          </p:nvPr>
        </p:nvSpPr>
        <p:spPr/>
        <p:txBody>
          <a:bodyPr/>
          <a:lstStyle/>
          <a:p>
            <a:r>
              <a:rPr lang="en-US" dirty="0"/>
              <a:t>Image from thenounproject.com</a:t>
            </a:r>
          </a:p>
        </p:txBody>
      </p:sp>
      <p:sp>
        <p:nvSpPr>
          <p:cNvPr id="4" name="Slide Number Placeholder 3">
            <a:extLst>
              <a:ext uri="{FF2B5EF4-FFF2-40B4-BE49-F238E27FC236}">
                <a16:creationId xmlns:a16="http://schemas.microsoft.com/office/drawing/2014/main" id="{34F65A12-11AE-84EE-00CB-4EB5081D37F9}"/>
              </a:ext>
            </a:extLst>
          </p:cNvPr>
          <p:cNvSpPr>
            <a:spLocks noGrp="1"/>
          </p:cNvSpPr>
          <p:nvPr>
            <p:ph type="sldNum" sz="quarter" idx="5"/>
          </p:nvPr>
        </p:nvSpPr>
        <p:spPr/>
        <p:txBody>
          <a:bodyPr/>
          <a:lstStyle/>
          <a:p>
            <a:fld id="{B6BFD1B6-41DA-4BE3-A05C-7C9FF3F6F854}" type="slidenum">
              <a:rPr lang="en-US" smtClean="0"/>
              <a:t>3</a:t>
            </a:fld>
            <a:endParaRPr lang="en-US"/>
          </a:p>
        </p:txBody>
      </p:sp>
    </p:spTree>
    <p:extLst>
      <p:ext uri="{BB962C8B-B14F-4D97-AF65-F5344CB8AC3E}">
        <p14:creationId xmlns:p14="http://schemas.microsoft.com/office/powerpoint/2010/main" val="2670560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Wikimedia Commons</a:t>
            </a:r>
          </a:p>
        </p:txBody>
      </p:sp>
      <p:sp>
        <p:nvSpPr>
          <p:cNvPr id="4" name="Slide Number Placeholder 3"/>
          <p:cNvSpPr>
            <a:spLocks noGrp="1"/>
          </p:cNvSpPr>
          <p:nvPr>
            <p:ph type="sldNum" sz="quarter" idx="5"/>
          </p:nvPr>
        </p:nvSpPr>
        <p:spPr/>
        <p:txBody>
          <a:bodyPr/>
          <a:lstStyle/>
          <a:p>
            <a:fld id="{B6BFD1B6-41DA-4BE3-A05C-7C9FF3F6F854}" type="slidenum">
              <a:rPr lang="en-US" smtClean="0"/>
              <a:t>4</a:t>
            </a:fld>
            <a:endParaRPr lang="en-US"/>
          </a:p>
        </p:txBody>
      </p:sp>
    </p:spTree>
    <p:extLst>
      <p:ext uri="{BB962C8B-B14F-4D97-AF65-F5344CB8AC3E}">
        <p14:creationId xmlns:p14="http://schemas.microsoft.com/office/powerpoint/2010/main" val="3496881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 Wikimedia Commons</a:t>
            </a:r>
          </a:p>
        </p:txBody>
      </p:sp>
      <p:sp>
        <p:nvSpPr>
          <p:cNvPr id="4" name="Slide Number Placeholder 3"/>
          <p:cNvSpPr>
            <a:spLocks noGrp="1"/>
          </p:cNvSpPr>
          <p:nvPr>
            <p:ph type="sldNum" sz="quarter" idx="5"/>
          </p:nvPr>
        </p:nvSpPr>
        <p:spPr/>
        <p:txBody>
          <a:bodyPr/>
          <a:lstStyle/>
          <a:p>
            <a:fld id="{B6BFD1B6-41DA-4BE3-A05C-7C9FF3F6F854}" type="slidenum">
              <a:rPr lang="en-US" smtClean="0"/>
              <a:t>7</a:t>
            </a:fld>
            <a:endParaRPr lang="en-US"/>
          </a:p>
        </p:txBody>
      </p:sp>
    </p:spTree>
    <p:extLst>
      <p:ext uri="{BB962C8B-B14F-4D97-AF65-F5344CB8AC3E}">
        <p14:creationId xmlns:p14="http://schemas.microsoft.com/office/powerpoint/2010/main" val="2894329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thenounproject.com</a:t>
            </a:r>
          </a:p>
        </p:txBody>
      </p:sp>
      <p:sp>
        <p:nvSpPr>
          <p:cNvPr id="4" name="Slide Number Placeholder 3"/>
          <p:cNvSpPr>
            <a:spLocks noGrp="1"/>
          </p:cNvSpPr>
          <p:nvPr>
            <p:ph type="sldNum" sz="quarter" idx="5"/>
          </p:nvPr>
        </p:nvSpPr>
        <p:spPr/>
        <p:txBody>
          <a:bodyPr/>
          <a:lstStyle/>
          <a:p>
            <a:fld id="{B6BFD1B6-41DA-4BE3-A05C-7C9FF3F6F854}" type="slidenum">
              <a:rPr lang="en-US" smtClean="0"/>
              <a:t>11</a:t>
            </a:fld>
            <a:endParaRPr lang="en-US"/>
          </a:p>
        </p:txBody>
      </p:sp>
    </p:spTree>
    <p:extLst>
      <p:ext uri="{BB962C8B-B14F-4D97-AF65-F5344CB8AC3E}">
        <p14:creationId xmlns:p14="http://schemas.microsoft.com/office/powerpoint/2010/main" val="2285371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3973" y="1964267"/>
            <a:ext cx="5714228" cy="2421464"/>
          </a:xfrm>
        </p:spPr>
        <p:txBody>
          <a:bodyPr anchor="b">
            <a:normAutofit/>
          </a:bodyPr>
          <a:lstStyle>
            <a:lvl1pPr algn="r">
              <a:defRPr sz="4400" cap="none">
                <a:effectLst/>
              </a:defRPr>
            </a:lvl1pPr>
          </a:lstStyle>
          <a:p>
            <a:r>
              <a:rPr lang="en-US" dirty="0"/>
              <a:t>Click To Edit Master Title Style</a:t>
            </a:r>
          </a:p>
        </p:txBody>
      </p:sp>
      <p:sp>
        <p:nvSpPr>
          <p:cNvPr id="3" name="Subtitle 2"/>
          <p:cNvSpPr>
            <a:spLocks noGrp="1"/>
          </p:cNvSpPr>
          <p:nvPr>
            <p:ph type="subTitle" idx="1" hasCustomPrompt="1"/>
          </p:nvPr>
        </p:nvSpPr>
        <p:spPr>
          <a:xfrm>
            <a:off x="2743973" y="4385733"/>
            <a:ext cx="5714228" cy="1405467"/>
          </a:xfrm>
        </p:spPr>
        <p:txBody>
          <a:bodyPr anchor="t">
            <a:normAutofit/>
          </a:bodyPr>
          <a:lstStyle>
            <a:lvl1pPr marL="0" indent="0" algn="r">
              <a:buNone/>
              <a:defRPr sz="1800" cap="none">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752311" y="5870576"/>
            <a:ext cx="1212173" cy="377825"/>
          </a:xfrm>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a:xfrm>
            <a:off x="2743973" y="5870576"/>
            <a:ext cx="3932137" cy="377825"/>
          </a:xfrm>
        </p:spPr>
        <p:txBody>
          <a:bodyPr/>
          <a:lstStyle/>
          <a:p>
            <a:endParaRPr lang="en-US"/>
          </a:p>
        </p:txBody>
      </p:sp>
      <p:sp>
        <p:nvSpPr>
          <p:cNvPr id="6" name="Slide Number Placeholder 5"/>
          <p:cNvSpPr>
            <a:spLocks noGrp="1"/>
          </p:cNvSpPr>
          <p:nvPr>
            <p:ph type="sldNum" sz="quarter" idx="12"/>
          </p:nvPr>
        </p:nvSpPr>
        <p:spPr>
          <a:xfrm>
            <a:off x="8040685" y="5870576"/>
            <a:ext cx="417516" cy="3778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73916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4732865"/>
            <a:ext cx="7772400" cy="566738"/>
          </a:xfrm>
        </p:spPr>
        <p:txBody>
          <a:bodyPr anchor="b">
            <a:normAutofit/>
          </a:bodyPr>
          <a:lstStyle>
            <a:lvl1pPr algn="l">
              <a:defRPr sz="2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603349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3" y="609602"/>
            <a:ext cx="7772399"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457202" y="4343400"/>
            <a:ext cx="77723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859608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4" name="TextBox 13"/>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988671" y="3352800"/>
            <a:ext cx="6876133"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462266" y="4343400"/>
            <a:ext cx="77724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368904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3291648"/>
            <a:ext cx="7772401" cy="1468800"/>
          </a:xfrm>
        </p:spPr>
        <p:txBody>
          <a:bodyPr anchor="b">
            <a:normAutofit/>
          </a:bodyPr>
          <a:lstStyle>
            <a:lvl1pPr algn="l">
              <a:defRPr sz="2800" b="0" cap="none"/>
            </a:lvl1pPr>
          </a:lstStyle>
          <a:p>
            <a:r>
              <a:rPr lang="en-US"/>
              <a:t>Click to edit Master title style</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3588149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1" name="TextBox 10"/>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6" name="TextBox 15"/>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457200" y="3886200"/>
            <a:ext cx="77724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140655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4440" y="609602"/>
            <a:ext cx="7772401" cy="2743199"/>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464440" y="3505200"/>
            <a:ext cx="77724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2839327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8" name="Title 1"/>
          <p:cNvSpPr>
            <a:spLocks noGrp="1"/>
          </p:cNvSpPr>
          <p:nvPr>
            <p:ph type="title"/>
          </p:nvPr>
        </p:nvSpPr>
        <p:spPr>
          <a:xfrm>
            <a:off x="457200" y="609601"/>
            <a:ext cx="7772400" cy="1456267"/>
          </a:xfrm>
        </p:spPr>
        <p:txBody>
          <a:bodyPr>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531263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Vertical Title 1"/>
          <p:cNvSpPr>
            <a:spLocks noGrp="1"/>
          </p:cNvSpPr>
          <p:nvPr>
            <p:ph type="title" orient="vert"/>
          </p:nvPr>
        </p:nvSpPr>
        <p:spPr>
          <a:xfrm>
            <a:off x="6552978" y="609600"/>
            <a:ext cx="1676621" cy="5181601"/>
          </a:xfrm>
        </p:spPr>
        <p:txBody>
          <a:bodyPr vert="eaVert">
            <a:normAutofit/>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793892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5050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2" y="3308581"/>
            <a:ext cx="77724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51892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88818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5893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609601"/>
            <a:ext cx="7772400" cy="1456267"/>
          </a:xfrm>
        </p:spPr>
        <p:txBody>
          <a:bodyPr>
            <a:normAutofit/>
          </a:bodyPr>
          <a:lstStyle>
            <a:lvl1pPr>
              <a:defRPr sz="32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17758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Date Placeholder 1"/>
          <p:cNvSpPr>
            <a:spLocks noGrp="1"/>
          </p:cNvSpPr>
          <p:nvPr>
            <p:ph type="dt" sz="half" idx="10"/>
          </p:nvPr>
        </p:nvSpPr>
        <p:spPr/>
        <p:txBody>
          <a:bodyPr/>
          <a:lstStyle/>
          <a:p>
            <a:fld id="{5BCAD085-E8A6-8845-BD4E-CB4CCA059FC4}"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181287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1718" y="1557868"/>
            <a:ext cx="2862910" cy="1439332"/>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606144" y="609601"/>
            <a:ext cx="4627975"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977524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2128" y="1735672"/>
            <a:ext cx="4097204" cy="1371600"/>
          </a:xfrm>
        </p:spPr>
        <p:txBody>
          <a:bodyPr anchor="b">
            <a:normAutofit/>
          </a:bodyPr>
          <a:lstStyle>
            <a:lvl1pPr algn="l">
              <a:defRPr sz="24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9631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601"/>
            <a:ext cx="7772400"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2142068"/>
            <a:ext cx="7772400"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523712" y="5870576"/>
            <a:ext cx="1212173"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BCAD085-E8A6-8845-BD4E-CB4CCA059FC4}" type="datetimeFigureOut">
              <a:rPr lang="en-US" smtClean="0"/>
              <a:t>10/30/2025</a:t>
            </a:fld>
            <a:endParaRPr lang="en-US"/>
          </a:p>
        </p:txBody>
      </p:sp>
      <p:sp>
        <p:nvSpPr>
          <p:cNvPr id="5" name="Footer Placeholder 4"/>
          <p:cNvSpPr>
            <a:spLocks noGrp="1"/>
          </p:cNvSpPr>
          <p:nvPr>
            <p:ph type="ftr" sz="quarter" idx="3"/>
          </p:nvPr>
        </p:nvSpPr>
        <p:spPr>
          <a:xfrm>
            <a:off x="457200" y="5870576"/>
            <a:ext cx="5990311"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7812085" y="5870576"/>
            <a:ext cx="417516"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87322084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4.png"/><Relationship Id="rId5" Type="http://schemas.openxmlformats.org/officeDocument/2006/relationships/hyperlink" Target="interactive_hyperplane_classifier_p_5_B.html" TargetMode="Externa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7.png"/><Relationship Id="rId5" Type="http://schemas.openxmlformats.org/officeDocument/2006/relationships/hyperlink" Target="https://editor.p5js.org/seejayjames/full/HWbPOocIg" TargetMode="Externa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hyperlink" Target="https://learn.flucoma.org/" TargetMode="External"/><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9.png"/><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hyperlink" Target="https://editor.p5js.org/seejayjames/full/xJk5NLl42" TargetMode="External"/><Relationship Id="rId7" Type="http://schemas.openxmlformats.org/officeDocument/2006/relationships/hyperlink" Target="https://playground.tensorflow.org/" TargetMode="External"/><Relationship Id="rId2" Type="http://schemas.openxmlformats.org/officeDocument/2006/relationships/hyperlink" Target="https://editor.p5js.org/seejayjames/full/A8sSbzji9" TargetMode="External"/><Relationship Id="rId1" Type="http://schemas.openxmlformats.org/officeDocument/2006/relationships/slideLayout" Target="../slideLayouts/slideLayout2.xml"/><Relationship Id="rId6" Type="http://schemas.openxmlformats.org/officeDocument/2006/relationships/hyperlink" Target="https://learn.flucoma.org/" TargetMode="External"/><Relationship Id="rId5" Type="http://schemas.openxmlformats.org/officeDocument/2006/relationships/hyperlink" Target="https://editor.p5js.org/seejayjames/full/HWbPOocIg" TargetMode="External"/><Relationship Id="rId4" Type="http://schemas.openxmlformats.org/officeDocument/2006/relationships/hyperlink" Target="interactive_hyperplane_classifier_p_5_B.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hyperlink" Target="https://editor.p5js.org/seejayjames/full/A8sSbzji9" TargetMode="Externa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3.png"/><Relationship Id="rId5" Type="http://schemas.openxmlformats.org/officeDocument/2006/relationships/hyperlink" Target="https://editor.p5js.org/seejayjames/full/xJk5NLl42" TargetMode="Externa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706056" y="1134319"/>
            <a:ext cx="7847635" cy="1521043"/>
          </a:xfrm>
        </p:spPr>
        <p:txBody>
          <a:bodyPr>
            <a:noAutofit/>
          </a:bodyPr>
          <a:lstStyle/>
          <a:p>
            <a:pPr algn="ctr">
              <a:lnSpc>
                <a:spcPct val="90000"/>
              </a:lnSpc>
            </a:pPr>
            <a:r>
              <a:rPr lang="en-US" sz="4800" dirty="0"/>
              <a:t>Machine Learning and AI:</a:t>
            </a:r>
            <a:br>
              <a:rPr lang="en-US" sz="4800" dirty="0"/>
            </a:br>
            <a:r>
              <a:rPr lang="en-US" sz="4800" dirty="0"/>
              <a:t>An Interactive Introduction </a:t>
            </a:r>
          </a:p>
        </p:txBody>
      </p:sp>
      <p:sp>
        <p:nvSpPr>
          <p:cNvPr id="3" name="Title 1">
            <a:extLst>
              <a:ext uri="{FF2B5EF4-FFF2-40B4-BE49-F238E27FC236}">
                <a16:creationId xmlns:a16="http://schemas.microsoft.com/office/drawing/2014/main" id="{E8C22B23-2248-7ABC-F01F-12BA2E1630D6}"/>
              </a:ext>
            </a:extLst>
          </p:cNvPr>
          <p:cNvSpPr txBox="1">
            <a:spLocks/>
          </p:cNvSpPr>
          <p:nvPr/>
        </p:nvSpPr>
        <p:spPr>
          <a:xfrm>
            <a:off x="1441846" y="5519057"/>
            <a:ext cx="6260307" cy="846652"/>
          </a:xfrm>
          <a:prstGeom prst="rect">
            <a:avLst/>
          </a:prstGeom>
          <a:effectLst/>
        </p:spPr>
        <p:txBody>
          <a:bodyPr vert="horz" lIns="91440" tIns="45720" rIns="91440" bIns="45720" rtlCol="0" anchor="b">
            <a:noAutofit/>
          </a:bodyPr>
          <a:lstStyle>
            <a:lvl1pPr algn="r" defTabSz="457200" rtl="0" eaLnBrk="1" latinLnBrk="0" hangingPunct="1">
              <a:spcBef>
                <a:spcPct val="0"/>
              </a:spcBef>
              <a:buNone/>
              <a:defRPr sz="44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2000" b="1" i="1" dirty="0"/>
              <a:t>Note: Videos have no sound unless indicated.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3"/>
                                        </p:tgtEl>
                                        <p:attrNameLst>
                                          <p:attrName>style.visibility</p:attrName>
                                        </p:attrNameLst>
                                      </p:cBhvr>
                                      <p:to>
                                        <p:strVal val="visible"/>
                                      </p:to>
                                    </p:set>
                                    <p:animEffect transition="in" filter="fade">
                                      <p:cBhvr>
                                        <p:cTn id="10"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F7E770-EDEA-2EC5-8E63-7DFDECFC5BB3}"/>
              </a:ext>
            </a:extLst>
          </p:cNvPr>
          <p:cNvPicPr>
            <a:picLocks noChangeAspect="1"/>
          </p:cNvPicPr>
          <p:nvPr/>
        </p:nvPicPr>
        <p:blipFill>
          <a:blip r:embed="rId4">
            <a:alphaModFix amt="25000"/>
          </a:blip>
          <a:srcRect l="17000"/>
          <a:stretch>
            <a:fillRect/>
          </a:stretch>
        </p:blipFill>
        <p:spPr>
          <a:xfrm>
            <a:off x="20" y="10"/>
            <a:ext cx="9143980" cy="6857990"/>
          </a:xfrm>
          <a:prstGeom prst="rect">
            <a:avLst/>
          </a:prstGeom>
        </p:spPr>
      </p:pic>
      <p:sp>
        <p:nvSpPr>
          <p:cNvPr id="2" name="Title 1"/>
          <p:cNvSpPr>
            <a:spLocks noGrp="1"/>
          </p:cNvSpPr>
          <p:nvPr>
            <p:ph type="title"/>
          </p:nvPr>
        </p:nvSpPr>
        <p:spPr>
          <a:xfrm>
            <a:off x="772715" y="520587"/>
            <a:ext cx="7598569" cy="947056"/>
          </a:xfrm>
        </p:spPr>
        <p:txBody>
          <a:bodyPr>
            <a:noAutofit/>
          </a:bodyPr>
          <a:lstStyle/>
          <a:p>
            <a:pPr algn="ctr"/>
            <a:r>
              <a:rPr lang="en-US" sz="3600" cap="none" dirty="0"/>
              <a:t>Interactive Hyperplane 2</a:t>
            </a:r>
            <a:br>
              <a:rPr lang="en-US" sz="1800" cap="none" dirty="0"/>
            </a:br>
            <a:r>
              <a:rPr lang="en-US" sz="1800" b="1" cap="none" dirty="0"/>
              <a:t>Add and move data points, the line calculates the current boundary between the two sets. Acc=accuracy=100% if both groups are fully separated. Move some points across the line to see the change.</a:t>
            </a:r>
            <a:br>
              <a:rPr lang="en-US" sz="1800" b="1" cap="none" dirty="0"/>
            </a:br>
            <a:r>
              <a:rPr lang="en-US" sz="1800" b="1" cap="none" dirty="0"/>
              <a:t>Press L to try the “Live Fit” feature, where the line moves in real time!</a:t>
            </a:r>
            <a:br>
              <a:rPr lang="en-US" sz="1800" cap="none" dirty="0"/>
            </a:br>
            <a:r>
              <a:rPr lang="fr-FR" sz="1800" cap="none" dirty="0">
                <a:hlinkClick r:id="rId5" action="ppaction://hlinkfile"/>
              </a:rPr>
              <a:t>interactive_hyperplane_classifier_p_5_B.html</a:t>
            </a:r>
            <a:br>
              <a:rPr lang="en-US" sz="1800" cap="none" dirty="0"/>
            </a:br>
            <a:endParaRPr lang="en-US" sz="1800" cap="none" dirty="0"/>
          </a:p>
        </p:txBody>
      </p:sp>
      <p:pic>
        <p:nvPicPr>
          <p:cNvPr id="4" name="hyperplane_calculated_line">
            <a:hlinkClick r:id="" action="ppaction://media"/>
            <a:extLst>
              <a:ext uri="{FF2B5EF4-FFF2-40B4-BE49-F238E27FC236}">
                <a16:creationId xmlns:a16="http://schemas.microsoft.com/office/drawing/2014/main" id="{C6C7CDF7-2195-E259-82D2-2938EA1F1D1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6738" y="1763612"/>
            <a:ext cx="8530522" cy="4798419"/>
          </a:xfrm>
          <a:prstGeom prst="rect">
            <a:avLst/>
          </a:prstGeom>
        </p:spPr>
      </p:pic>
    </p:spTree>
    <p:extLst>
      <p:ext uri="{BB962C8B-B14F-4D97-AF65-F5344CB8AC3E}">
        <p14:creationId xmlns:p14="http://schemas.microsoft.com/office/powerpoint/2010/main" val="2755985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B51B5-40C4-A1A2-7301-C1BFB805AE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B983FA-6FE5-7C1E-93E6-5D1107B2D91E}"/>
              </a:ext>
            </a:extLst>
          </p:cNvPr>
          <p:cNvSpPr>
            <a:spLocks noGrp="1"/>
          </p:cNvSpPr>
          <p:nvPr>
            <p:ph type="title"/>
          </p:nvPr>
        </p:nvSpPr>
        <p:spPr>
          <a:xfrm>
            <a:off x="952372" y="427448"/>
            <a:ext cx="7239255" cy="1456267"/>
          </a:xfrm>
        </p:spPr>
        <p:txBody>
          <a:bodyPr>
            <a:noAutofit/>
          </a:bodyPr>
          <a:lstStyle/>
          <a:p>
            <a:pPr algn="ctr"/>
            <a:r>
              <a:rPr lang="en-US" sz="4000" cap="none" dirty="0"/>
              <a:t>3 Simple Ideas Behind AI</a:t>
            </a:r>
            <a:br>
              <a:rPr lang="en-US" sz="4000" cap="none" dirty="0"/>
            </a:br>
            <a:r>
              <a:rPr lang="en-US" sz="4000" cap="none" dirty="0"/>
              <a:t>#3: Dimensionality Reduction</a:t>
            </a:r>
          </a:p>
        </p:txBody>
      </p:sp>
      <p:pic>
        <p:nvPicPr>
          <p:cNvPr id="15" name="Content Placeholder 14">
            <a:extLst>
              <a:ext uri="{FF2B5EF4-FFF2-40B4-BE49-F238E27FC236}">
                <a16:creationId xmlns:a16="http://schemas.microsoft.com/office/drawing/2014/main" id="{0E4732D6-3492-6789-3F13-63EB6C9404B0}"/>
              </a:ext>
            </a:extLst>
          </p:cNvPr>
          <p:cNvPicPr>
            <a:picLocks noGrp="1" noChangeAspect="1"/>
          </p:cNvPicPr>
          <p:nvPr>
            <p:ph idx="1"/>
          </p:nvPr>
        </p:nvPicPr>
        <p:blipFill>
          <a:blip r:embed="rId3"/>
          <a:stretch/>
        </p:blipFill>
        <p:spPr>
          <a:xfrm>
            <a:off x="2571575" y="2148841"/>
            <a:ext cx="4000847" cy="3635055"/>
          </a:xfrm>
        </p:spPr>
      </p:pic>
    </p:spTree>
    <p:extLst>
      <p:ext uri="{BB962C8B-B14F-4D97-AF65-F5344CB8AC3E}">
        <p14:creationId xmlns:p14="http://schemas.microsoft.com/office/powerpoint/2010/main" val="3981724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4348" y="178406"/>
            <a:ext cx="7598569" cy="1456267"/>
          </a:xfrm>
        </p:spPr>
        <p:txBody>
          <a:bodyPr>
            <a:normAutofit/>
          </a:bodyPr>
          <a:lstStyle/>
          <a:p>
            <a:r>
              <a:rPr lang="en-US" sz="4000" cap="none" dirty="0"/>
              <a:t>Dimensionality Reduction</a:t>
            </a:r>
          </a:p>
        </p:txBody>
      </p:sp>
      <p:sp>
        <p:nvSpPr>
          <p:cNvPr id="3" name="Content Placeholder 2"/>
          <p:cNvSpPr>
            <a:spLocks noGrp="1"/>
          </p:cNvSpPr>
          <p:nvPr>
            <p:ph idx="1"/>
          </p:nvPr>
        </p:nvSpPr>
        <p:spPr>
          <a:xfrm>
            <a:off x="514350" y="1351644"/>
            <a:ext cx="7598569" cy="1286934"/>
          </a:xfrm>
        </p:spPr>
        <p:txBody>
          <a:bodyPr>
            <a:normAutofit/>
          </a:bodyPr>
          <a:lstStyle/>
          <a:p>
            <a:pPr marL="0" indent="0">
              <a:buNone/>
            </a:pPr>
            <a:r>
              <a:rPr sz="2000" dirty="0"/>
              <a:t>Real-world data </a:t>
            </a:r>
            <a:r>
              <a:rPr lang="en-US" sz="2000" dirty="0"/>
              <a:t>can have many features/dimensions</a:t>
            </a:r>
            <a:r>
              <a:rPr sz="2000" dirty="0"/>
              <a:t>.</a:t>
            </a:r>
            <a:endParaRPr lang="en-US" sz="2000" dirty="0"/>
          </a:p>
          <a:p>
            <a:pPr marL="0" indent="0">
              <a:buNone/>
            </a:pPr>
            <a:r>
              <a:rPr sz="2000" dirty="0"/>
              <a:t>To </a:t>
            </a:r>
            <a:r>
              <a:rPr lang="en-US" sz="2000" dirty="0"/>
              <a:t>help us </a:t>
            </a:r>
            <a:r>
              <a:rPr sz="2000" dirty="0"/>
              <a:t>make sense of it, </a:t>
            </a:r>
            <a:r>
              <a:rPr lang="en-US" sz="2000" dirty="0"/>
              <a:t>we can compress </a:t>
            </a:r>
            <a:r>
              <a:rPr sz="2000" dirty="0"/>
              <a:t>it into a simpler map</a:t>
            </a:r>
            <a:r>
              <a:rPr lang="en-US" sz="2000" dirty="0"/>
              <a:t> to understand the relationships, particularly the </a:t>
            </a:r>
            <a:r>
              <a:rPr lang="en-US" sz="2000" b="1" i="1" dirty="0"/>
              <a:t>variance</a:t>
            </a:r>
            <a:r>
              <a:rPr lang="en-US" sz="2000" dirty="0"/>
              <a:t>.</a:t>
            </a:r>
            <a:endParaRPr sz="2000" dirty="0"/>
          </a:p>
        </p:txBody>
      </p:sp>
      <p:pic>
        <p:nvPicPr>
          <p:cNvPr id="8" name="Content Placeholder 4" descr="Diagram of dimensionality reduction.">
            <a:extLst>
              <a:ext uri="{FF2B5EF4-FFF2-40B4-BE49-F238E27FC236}">
                <a16:creationId xmlns:a16="http://schemas.microsoft.com/office/drawing/2014/main" id="{D1692E76-8CB8-455E-33A2-A816D58F5F2F}"/>
              </a:ext>
            </a:extLst>
          </p:cNvPr>
          <p:cNvPicPr>
            <a:picLocks noChangeAspect="1"/>
          </p:cNvPicPr>
          <p:nvPr/>
        </p:nvPicPr>
        <p:blipFill>
          <a:blip r:embed="rId3"/>
          <a:srcRect t="26626"/>
          <a:stretch>
            <a:fillRect/>
          </a:stretch>
        </p:blipFill>
        <p:spPr>
          <a:xfrm>
            <a:off x="600317" y="2807911"/>
            <a:ext cx="6410084" cy="2354588"/>
          </a:xfrm>
          <a:prstGeom prst="rect">
            <a:avLst/>
          </a:prstGeom>
        </p:spPr>
      </p:pic>
      <p:sp>
        <p:nvSpPr>
          <p:cNvPr id="10" name="Title 1">
            <a:extLst>
              <a:ext uri="{FF2B5EF4-FFF2-40B4-BE49-F238E27FC236}">
                <a16:creationId xmlns:a16="http://schemas.microsoft.com/office/drawing/2014/main" id="{4DE9A8A2-AE8B-38F8-1375-5AA7F79F357F}"/>
              </a:ext>
            </a:extLst>
          </p:cNvPr>
          <p:cNvSpPr txBox="1">
            <a:spLocks/>
          </p:cNvSpPr>
          <p:nvPr/>
        </p:nvSpPr>
        <p:spPr>
          <a:xfrm>
            <a:off x="514350" y="5331832"/>
            <a:ext cx="7772400" cy="916574"/>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i="1" dirty="0">
                <a:latin typeface="+mn-lt"/>
              </a:rPr>
              <a:t>Essentially, we want to reduce the number of variables in a dataset while preserving as much important information as possible.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4"/>
          <a:stretch/>
        </a:blipFill>
        <a:effectLst/>
      </p:bgPr>
    </p:bg>
    <p:spTree>
      <p:nvGrpSpPr>
        <p:cNvPr id="1" name="">
          <a:extLst>
            <a:ext uri="{FF2B5EF4-FFF2-40B4-BE49-F238E27FC236}">
              <a16:creationId xmlns:a16="http://schemas.microsoft.com/office/drawing/2014/main" id="{959480BF-3ACF-1A8D-3A79-B112E1C9253A}"/>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3EE3BA20-1B7B-EFA6-9C2A-C402B27D635C}"/>
              </a:ext>
            </a:extLst>
          </p:cNvPr>
          <p:cNvSpPr>
            <a:spLocks noGrp="1"/>
          </p:cNvSpPr>
          <p:nvPr>
            <p:ph type="title"/>
          </p:nvPr>
        </p:nvSpPr>
        <p:spPr>
          <a:xfrm>
            <a:off x="239484" y="457200"/>
            <a:ext cx="8665029" cy="1317172"/>
          </a:xfrm>
        </p:spPr>
        <p:txBody>
          <a:bodyPr>
            <a:normAutofit fontScale="90000"/>
          </a:bodyPr>
          <a:lstStyle/>
          <a:p>
            <a:pPr algn="ctr"/>
            <a:r>
              <a:rPr lang="en-US" sz="4000" cap="none" dirty="0"/>
              <a:t>Dimensionality Reduction</a:t>
            </a:r>
            <a:br>
              <a:rPr lang="en-US" sz="4000" cap="none" dirty="0"/>
            </a:br>
            <a:r>
              <a:rPr lang="en-US" sz="2000" b="1" cap="none" dirty="0"/>
              <a:t>Explore 4 sample sets of data, seen in the small graph at bottom.</a:t>
            </a:r>
            <a:br>
              <a:rPr lang="en-US" sz="2000" b="1" cap="none" dirty="0"/>
            </a:br>
            <a:r>
              <a:rPr lang="en-US" sz="2000" b="1" cap="none" dirty="0"/>
              <a:t>Principal Component Analysis (PCA) calculates the top two components (PC1 and PC2) and plots them on the large graph. These components explain the majority of the </a:t>
            </a:r>
            <a:r>
              <a:rPr lang="en-US" sz="2000" b="1" i="1" cap="none" dirty="0"/>
              <a:t>variance</a:t>
            </a:r>
            <a:r>
              <a:rPr lang="en-US" sz="2000" b="1" cap="none" dirty="0"/>
              <a:t>.</a:t>
            </a:r>
            <a:br>
              <a:rPr lang="en-US" sz="3100" b="1" cap="none" dirty="0"/>
            </a:br>
            <a:r>
              <a:rPr lang="en-US" sz="2200" cap="none" dirty="0">
                <a:hlinkClick r:id="rId5"/>
              </a:rPr>
              <a:t>https://editor.p5js.org/seejayjames/full/HWbPOocIg</a:t>
            </a:r>
            <a:br>
              <a:rPr lang="en-US" sz="3100" cap="none" dirty="0"/>
            </a:br>
            <a:endParaRPr lang="en-US" sz="3100" cap="none" dirty="0"/>
          </a:p>
        </p:txBody>
      </p:sp>
      <p:pic>
        <p:nvPicPr>
          <p:cNvPr id="10" name="PCA_dimension_reduction_simple1">
            <a:hlinkClick r:id="" action="ppaction://media"/>
            <a:extLst>
              <a:ext uri="{FF2B5EF4-FFF2-40B4-BE49-F238E27FC236}">
                <a16:creationId xmlns:a16="http://schemas.microsoft.com/office/drawing/2014/main" id="{D95B5246-60CC-EC45-C360-104CE30D9FE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88647" y="1926771"/>
            <a:ext cx="8166705" cy="4593771"/>
          </a:xfrm>
          <a:prstGeom prst="rect">
            <a:avLst/>
          </a:prstGeom>
        </p:spPr>
      </p:pic>
    </p:spTree>
    <p:extLst>
      <p:ext uri="{BB962C8B-B14F-4D97-AF65-F5344CB8AC3E}">
        <p14:creationId xmlns:p14="http://schemas.microsoft.com/office/powerpoint/2010/main" val="294994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7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Blue audio waveforms.">
            <a:extLst>
              <a:ext uri="{FF2B5EF4-FFF2-40B4-BE49-F238E27FC236}">
                <a16:creationId xmlns:a16="http://schemas.microsoft.com/office/drawing/2014/main" id="{18B221F6-9859-06D5-95CE-AB2E382F90B6}"/>
              </a:ext>
            </a:extLst>
          </p:cNvPr>
          <p:cNvPicPr>
            <a:picLocks noChangeAspect="1"/>
          </p:cNvPicPr>
          <p:nvPr/>
        </p:nvPicPr>
        <p:blipFill>
          <a:blip r:embed="rId2">
            <a:alphaModFix amt="20000"/>
          </a:blip>
          <a:stretch>
            <a:fillRect/>
          </a:stretch>
        </p:blipFill>
        <p:spPr>
          <a:xfrm>
            <a:off x="0" y="0"/>
            <a:ext cx="9144000" cy="6858000"/>
          </a:xfrm>
          <a:prstGeom prst="rect">
            <a:avLst/>
          </a:prstGeom>
        </p:spPr>
      </p:pic>
      <p:sp>
        <p:nvSpPr>
          <p:cNvPr id="2" name="Title 1"/>
          <p:cNvSpPr>
            <a:spLocks noGrp="1"/>
          </p:cNvSpPr>
          <p:nvPr>
            <p:ph type="title"/>
          </p:nvPr>
        </p:nvSpPr>
        <p:spPr>
          <a:xfrm>
            <a:off x="772715" y="690401"/>
            <a:ext cx="7598569" cy="1138399"/>
          </a:xfrm>
        </p:spPr>
        <p:txBody>
          <a:bodyPr>
            <a:normAutofit fontScale="90000"/>
          </a:bodyPr>
          <a:lstStyle/>
          <a:p>
            <a:pPr algn="ctr"/>
            <a:r>
              <a:rPr lang="en-US" sz="5300" cap="none" dirty="0"/>
              <a:t>ML Art with </a:t>
            </a:r>
            <a:r>
              <a:rPr lang="en-US" sz="5300" cap="none" dirty="0" err="1"/>
              <a:t>FluCoMa</a:t>
            </a:r>
            <a:br>
              <a:rPr lang="en-US" sz="4000" cap="none" dirty="0"/>
            </a:br>
            <a:r>
              <a:rPr lang="en-US" sz="3600" cap="none" dirty="0"/>
              <a:t>“Fluid Corpus Manipulation”</a:t>
            </a:r>
            <a:br>
              <a:rPr lang="en-US" sz="3600" cap="none" dirty="0"/>
            </a:br>
            <a:r>
              <a:rPr lang="en-US" sz="2700" cap="none" dirty="0">
                <a:hlinkClick r:id="rId3"/>
              </a:rPr>
              <a:t>https://learn.flucoma.org/</a:t>
            </a:r>
            <a:br>
              <a:rPr lang="en-US" sz="3600" cap="none" dirty="0"/>
            </a:br>
            <a:br>
              <a:rPr lang="en-US" sz="4000" cap="none" dirty="0"/>
            </a:br>
            <a:endParaRPr lang="en-US" cap="none" dirty="0"/>
          </a:p>
        </p:txBody>
      </p:sp>
      <p:sp>
        <p:nvSpPr>
          <p:cNvPr id="3" name="Content Placeholder 2"/>
          <p:cNvSpPr>
            <a:spLocks noGrp="1"/>
          </p:cNvSpPr>
          <p:nvPr>
            <p:ph idx="1"/>
          </p:nvPr>
        </p:nvSpPr>
        <p:spPr>
          <a:xfrm>
            <a:off x="506185" y="1850571"/>
            <a:ext cx="8131628" cy="4317028"/>
          </a:xfrm>
        </p:spPr>
        <p:txBody>
          <a:bodyPr>
            <a:normAutofit lnSpcReduction="10000"/>
          </a:bodyPr>
          <a:lstStyle/>
          <a:p>
            <a:pPr marL="0" indent="0">
              <a:buNone/>
            </a:pPr>
            <a:r>
              <a:rPr lang="en-US" sz="2000" b="1" dirty="0" err="1"/>
              <a:t>FluCoMa</a:t>
            </a:r>
            <a:r>
              <a:rPr lang="en-US" sz="2000" dirty="0"/>
              <a:t> is a library for Max/MSP which provides a wealth of machine-learning and signal processing objects that artists can use in Max apps.</a:t>
            </a:r>
          </a:p>
          <a:p>
            <a:pPr marL="0" indent="0">
              <a:buNone/>
            </a:pPr>
            <a:r>
              <a:rPr lang="en-US" sz="2000" dirty="0"/>
              <a:t>I created a simple prototype app using parts of the library, notably:</a:t>
            </a:r>
          </a:p>
          <a:p>
            <a:pPr lvl="1"/>
            <a:r>
              <a:rPr lang="en-US" sz="1800" dirty="0"/>
              <a:t>Waveform slicer: import an audio file, it automatically detects peaks based on a threshold and places markers at the slices</a:t>
            </a:r>
          </a:p>
          <a:p>
            <a:pPr lvl="1"/>
            <a:r>
              <a:rPr lang="en-US" sz="1800" dirty="0"/>
              <a:t>Playback helpers: once the file is sliced, you can easily play any of the slices by their index</a:t>
            </a:r>
          </a:p>
          <a:p>
            <a:pPr lvl="1"/>
            <a:r>
              <a:rPr lang="en-US" sz="1800" dirty="0"/>
              <a:t>Clustering/plotting algorithm: using one of the library’s classifiers (the default one which has a good overall/general mix of parameters, according to the documentation), plot the slices as dots in 2D space based on similarity of pitch, timbre, volume, </a:t>
            </a:r>
            <a:r>
              <a:rPr lang="en-US" sz="1800" dirty="0" err="1"/>
              <a:t>etc</a:t>
            </a:r>
            <a:endParaRPr lang="en-US" sz="1800" dirty="0"/>
          </a:p>
          <a:p>
            <a:pPr lvl="1"/>
            <a:r>
              <a:rPr lang="en-US" sz="1800" dirty="0"/>
              <a:t>With some UI patching, allow users to play back the sounds by moving a cursor through that space; the nearest sounds will play and optionally repeat (as in the video)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2FA41D-37A5-5DA2-5798-1EE710E023B3}"/>
            </a:ext>
          </a:extLst>
        </p:cNvPr>
        <p:cNvGrpSpPr/>
        <p:nvPr/>
      </p:nvGrpSpPr>
      <p:grpSpPr>
        <a:xfrm>
          <a:off x="0" y="0"/>
          <a:ext cx="0" cy="0"/>
          <a:chOff x="0" y="0"/>
          <a:chExt cx="0" cy="0"/>
        </a:xfrm>
      </p:grpSpPr>
      <p:pic>
        <p:nvPicPr>
          <p:cNvPr id="7" name="Picture 6" descr="Blue audio waveforms.">
            <a:extLst>
              <a:ext uri="{FF2B5EF4-FFF2-40B4-BE49-F238E27FC236}">
                <a16:creationId xmlns:a16="http://schemas.microsoft.com/office/drawing/2014/main" id="{C32F866D-A241-3608-A2E1-9B3E38639932}"/>
              </a:ext>
            </a:extLst>
          </p:cNvPr>
          <p:cNvPicPr>
            <a:picLocks noChangeAspect="1"/>
          </p:cNvPicPr>
          <p:nvPr/>
        </p:nvPicPr>
        <p:blipFill>
          <a:blip r:embed="rId2">
            <a:alphaModFix amt="20000"/>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E956F663-63C9-3334-F815-5D16C7E1C7F2}"/>
              </a:ext>
            </a:extLst>
          </p:cNvPr>
          <p:cNvSpPr>
            <a:spLocks noGrp="1"/>
          </p:cNvSpPr>
          <p:nvPr>
            <p:ph type="title"/>
          </p:nvPr>
        </p:nvSpPr>
        <p:spPr>
          <a:xfrm>
            <a:off x="772715" y="690401"/>
            <a:ext cx="7598569" cy="1138399"/>
          </a:xfrm>
        </p:spPr>
        <p:txBody>
          <a:bodyPr>
            <a:normAutofit fontScale="90000"/>
          </a:bodyPr>
          <a:lstStyle/>
          <a:p>
            <a:pPr algn="ctr"/>
            <a:r>
              <a:rPr lang="en-US" sz="5300" cap="none" dirty="0" err="1"/>
              <a:t>FluCoMa</a:t>
            </a:r>
            <a:br>
              <a:rPr lang="en-US" sz="3600" cap="none" dirty="0"/>
            </a:br>
            <a:br>
              <a:rPr lang="en-US" sz="4000" cap="none" dirty="0"/>
            </a:br>
            <a:endParaRPr lang="en-US" cap="none" dirty="0"/>
          </a:p>
        </p:txBody>
      </p:sp>
      <p:sp>
        <p:nvSpPr>
          <p:cNvPr id="3" name="Content Placeholder 2">
            <a:extLst>
              <a:ext uri="{FF2B5EF4-FFF2-40B4-BE49-F238E27FC236}">
                <a16:creationId xmlns:a16="http://schemas.microsoft.com/office/drawing/2014/main" id="{B5735976-971F-5BE8-1CED-EFDEFA2A5CE9}"/>
              </a:ext>
            </a:extLst>
          </p:cNvPr>
          <p:cNvSpPr>
            <a:spLocks noGrp="1"/>
          </p:cNvSpPr>
          <p:nvPr>
            <p:ph idx="1"/>
          </p:nvPr>
        </p:nvSpPr>
        <p:spPr>
          <a:xfrm>
            <a:off x="506185" y="1872799"/>
            <a:ext cx="8131628" cy="4134459"/>
          </a:xfrm>
        </p:spPr>
        <p:txBody>
          <a:bodyPr>
            <a:normAutofit fontScale="92500" lnSpcReduction="20000"/>
          </a:bodyPr>
          <a:lstStyle/>
          <a:p>
            <a:pPr marL="0" indent="0">
              <a:buNone/>
            </a:pPr>
            <a:r>
              <a:rPr lang="en-US" sz="2600" dirty="0"/>
              <a:t>In the video of the app on the next slide, note the UI enhancements:</a:t>
            </a:r>
          </a:p>
          <a:p>
            <a:pPr lvl="1"/>
            <a:r>
              <a:rPr lang="en-US" sz="2100" dirty="0"/>
              <a:t>Easing: click a playback position and the cursor glides to that position over a settable time (msec in the app)</a:t>
            </a:r>
          </a:p>
          <a:p>
            <a:pPr lvl="1"/>
            <a:r>
              <a:rPr lang="en-US" sz="2100" dirty="0"/>
              <a:t>Point size and color: can be used to indicate weights based on user history, preference, or other events/parameters</a:t>
            </a:r>
          </a:p>
          <a:p>
            <a:pPr lvl="1"/>
            <a:r>
              <a:rPr lang="en-US" sz="2100" dirty="0"/>
              <a:t>Would be straightforward to add playback for multiple sounds (using nearest neighbor selection and weighting), create additional sound spaces in the UI, incorporate audio effects, </a:t>
            </a:r>
            <a:r>
              <a:rPr lang="en-US" sz="2100" dirty="0" err="1"/>
              <a:t>etc</a:t>
            </a:r>
            <a:endParaRPr lang="en-US" sz="2100" dirty="0"/>
          </a:p>
          <a:p>
            <a:pPr marL="0" indent="0">
              <a:buNone/>
            </a:pPr>
            <a:r>
              <a:rPr lang="en-US" sz="2400" dirty="0"/>
              <a:t>The source audio file is a simple recording of some notes and harmonics on an acoustic guitar.</a:t>
            </a:r>
          </a:p>
          <a:p>
            <a:pPr marL="0" indent="0">
              <a:buNone/>
            </a:pPr>
            <a:endParaRPr lang="en-US" sz="2400" dirty="0"/>
          </a:p>
          <a:p>
            <a:pPr marL="0" indent="0">
              <a:buNone/>
            </a:pPr>
            <a:r>
              <a:rPr lang="en-US" sz="2100" i="1" dirty="0"/>
              <a:t>(The playback needs smoothing for the onsets, but hopefully this gives the idea.)</a:t>
            </a:r>
          </a:p>
        </p:txBody>
      </p:sp>
    </p:spTree>
    <p:extLst>
      <p:ext uri="{BB962C8B-B14F-4D97-AF65-F5344CB8AC3E}">
        <p14:creationId xmlns:p14="http://schemas.microsoft.com/office/powerpoint/2010/main" val="1621956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6DC05C8-6B0B-B831-7EA5-8FB149A0F7BF}"/>
            </a:ext>
          </a:extLst>
        </p:cNvPr>
        <p:cNvGrpSpPr/>
        <p:nvPr/>
      </p:nvGrpSpPr>
      <p:grpSpPr>
        <a:xfrm>
          <a:off x="0" y="0"/>
          <a:ext cx="0" cy="0"/>
          <a:chOff x="0" y="0"/>
          <a:chExt cx="0" cy="0"/>
        </a:xfrm>
      </p:grpSpPr>
      <p:pic>
        <p:nvPicPr>
          <p:cNvPr id="8" name="Picture 7" descr="Blue audio waveforms.">
            <a:extLst>
              <a:ext uri="{FF2B5EF4-FFF2-40B4-BE49-F238E27FC236}">
                <a16:creationId xmlns:a16="http://schemas.microsoft.com/office/drawing/2014/main" id="{7692D664-619D-5EC1-A785-6C85C6122CE7}"/>
              </a:ext>
            </a:extLst>
          </p:cNvPr>
          <p:cNvPicPr>
            <a:picLocks noChangeAspect="1"/>
          </p:cNvPicPr>
          <p:nvPr/>
        </p:nvPicPr>
        <p:blipFill>
          <a:blip r:embed="rId4">
            <a:alphaModFix amt="20000"/>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3126EAD5-070E-69ED-C90C-5BEB2BA61A51}"/>
              </a:ext>
            </a:extLst>
          </p:cNvPr>
          <p:cNvSpPr>
            <a:spLocks noGrp="1"/>
          </p:cNvSpPr>
          <p:nvPr>
            <p:ph type="title"/>
          </p:nvPr>
        </p:nvSpPr>
        <p:spPr>
          <a:xfrm>
            <a:off x="772715" y="463757"/>
            <a:ext cx="7598569" cy="972081"/>
          </a:xfrm>
        </p:spPr>
        <p:txBody>
          <a:bodyPr>
            <a:normAutofit fontScale="90000"/>
          </a:bodyPr>
          <a:lstStyle/>
          <a:p>
            <a:pPr algn="ctr"/>
            <a:r>
              <a:rPr lang="en-US" sz="5300" cap="none" dirty="0" err="1"/>
              <a:t>FluCoMa</a:t>
            </a:r>
            <a:r>
              <a:rPr lang="en-US" sz="5300" cap="none" dirty="0"/>
              <a:t> In Action</a:t>
            </a:r>
            <a:br>
              <a:rPr lang="en-US" sz="5300" cap="none" dirty="0"/>
            </a:br>
            <a:r>
              <a:rPr lang="en-US" sz="2200" b="1" i="1" cap="none" dirty="0"/>
              <a:t>(video has audio)</a:t>
            </a:r>
            <a:br>
              <a:rPr lang="en-US" sz="3600" cap="none" dirty="0"/>
            </a:br>
            <a:br>
              <a:rPr lang="en-US" sz="4000" cap="none" dirty="0"/>
            </a:br>
            <a:endParaRPr lang="en-US" cap="none" dirty="0"/>
          </a:p>
        </p:txBody>
      </p:sp>
      <p:pic>
        <p:nvPicPr>
          <p:cNvPr id="7" name="FluCoMa_patch1">
            <a:hlinkClick r:id="" action="ppaction://media"/>
            <a:extLst>
              <a:ext uri="{FF2B5EF4-FFF2-40B4-BE49-F238E27FC236}">
                <a16:creationId xmlns:a16="http://schemas.microsoft.com/office/drawing/2014/main" id="{3EE0C57F-25B8-E80E-DD53-86AA8B1E898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 y="1285852"/>
            <a:ext cx="9144000" cy="5143500"/>
          </a:xfrm>
          <a:prstGeom prst="rect">
            <a:avLst/>
          </a:prstGeom>
        </p:spPr>
      </p:pic>
    </p:spTree>
    <p:extLst>
      <p:ext uri="{BB962C8B-B14F-4D97-AF65-F5344CB8AC3E}">
        <p14:creationId xmlns:p14="http://schemas.microsoft.com/office/powerpoint/2010/main" val="2128491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41516"/>
            <a:ext cx="7772400" cy="1456267"/>
          </a:xfrm>
        </p:spPr>
        <p:txBody>
          <a:bodyPr>
            <a:normAutofit/>
          </a:bodyPr>
          <a:lstStyle/>
          <a:p>
            <a:pPr algn="ctr"/>
            <a:r>
              <a:rPr lang="en-US" sz="4000" cap="none" dirty="0"/>
              <a:t>Machine Learning/AI:</a:t>
            </a:r>
            <a:br>
              <a:rPr lang="en-US" sz="4000" cap="none" dirty="0"/>
            </a:br>
            <a:r>
              <a:rPr lang="en-US" sz="4000" cap="none" dirty="0"/>
              <a:t>Capabilities And Limits</a:t>
            </a:r>
          </a:p>
        </p:txBody>
      </p:sp>
      <p:graphicFrame>
        <p:nvGraphicFramePr>
          <p:cNvPr id="6" name="Content Placeholder 5">
            <a:extLst>
              <a:ext uri="{FF2B5EF4-FFF2-40B4-BE49-F238E27FC236}">
                <a16:creationId xmlns:a16="http://schemas.microsoft.com/office/drawing/2014/main" id="{A818300D-37D5-AA2C-B924-46792D0EF3B3}"/>
              </a:ext>
            </a:extLst>
          </p:cNvPr>
          <p:cNvGraphicFramePr>
            <a:graphicFrameLocks noGrp="1"/>
          </p:cNvGraphicFramePr>
          <p:nvPr>
            <p:ph idx="1"/>
            <p:extLst>
              <p:ext uri="{D42A27DB-BD31-4B8C-83A1-F6EECF244321}">
                <p14:modId xmlns:p14="http://schemas.microsoft.com/office/powerpoint/2010/main" val="4248092323"/>
              </p:ext>
            </p:extLst>
          </p:nvPr>
        </p:nvGraphicFramePr>
        <p:xfrm>
          <a:off x="685800" y="1793195"/>
          <a:ext cx="7772400" cy="41939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395" y="373389"/>
            <a:ext cx="7772400" cy="1128319"/>
          </a:xfrm>
        </p:spPr>
        <p:txBody>
          <a:bodyPr>
            <a:normAutofit/>
          </a:bodyPr>
          <a:lstStyle/>
          <a:p>
            <a:pPr algn="ctr"/>
            <a:r>
              <a:rPr lang="en-US" sz="4000" b="1" i="1" cap="none" dirty="0"/>
              <a:t>Thanks for watching...and interacting!</a:t>
            </a:r>
          </a:p>
        </p:txBody>
      </p:sp>
      <p:sp>
        <p:nvSpPr>
          <p:cNvPr id="3" name="Content Placeholder 2"/>
          <p:cNvSpPr>
            <a:spLocks noGrp="1"/>
          </p:cNvSpPr>
          <p:nvPr>
            <p:ph idx="1"/>
          </p:nvPr>
        </p:nvSpPr>
        <p:spPr>
          <a:xfrm>
            <a:off x="370390" y="1852701"/>
            <a:ext cx="8316410" cy="3649133"/>
          </a:xfrm>
        </p:spPr>
        <p:txBody>
          <a:bodyPr>
            <a:normAutofit fontScale="92500" lnSpcReduction="10000"/>
          </a:bodyPr>
          <a:lstStyle/>
          <a:p>
            <a:pPr marL="0" indent="0">
              <a:buNone/>
            </a:pPr>
            <a:r>
              <a:rPr lang="en-US" sz="2600" b="1" dirty="0"/>
              <a:t>p5 sketches in slideshow:</a:t>
            </a:r>
          </a:p>
          <a:p>
            <a:pPr marL="0" indent="0">
              <a:buNone/>
            </a:pPr>
            <a:r>
              <a:rPr lang="en-US" sz="1900" b="1" dirty="0"/>
              <a:t>k-means clustering: </a:t>
            </a:r>
            <a:r>
              <a:rPr lang="en-US" sz="1900" dirty="0">
                <a:solidFill>
                  <a:srgbClr val="FF0000"/>
                </a:solidFill>
                <a:hlinkClick r:id="rId2"/>
              </a:rPr>
              <a:t>https://editor.p5js.org/seejayjames/full/A8sSbzji9</a:t>
            </a:r>
            <a:endParaRPr lang="en-US" sz="1900" dirty="0">
              <a:solidFill>
                <a:srgbClr val="FF0000"/>
              </a:solidFill>
            </a:endParaRPr>
          </a:p>
          <a:p>
            <a:pPr marL="0" indent="0">
              <a:buNone/>
            </a:pPr>
            <a:r>
              <a:rPr lang="en-US" sz="1900" b="1" dirty="0"/>
              <a:t>Hyperplane 1: Manual divider: </a:t>
            </a:r>
            <a:r>
              <a:rPr lang="en-US" sz="1900" dirty="0">
                <a:solidFill>
                  <a:srgbClr val="FF0000"/>
                </a:solidFill>
                <a:hlinkClick r:id="rId3"/>
              </a:rPr>
              <a:t>https://editor.p5js.org/seejayjames/full/xJk5NLl42</a:t>
            </a:r>
            <a:endParaRPr lang="en-US" sz="1900" dirty="0">
              <a:solidFill>
                <a:srgbClr val="FF0000"/>
              </a:solidFill>
            </a:endParaRPr>
          </a:p>
          <a:p>
            <a:pPr marL="0" indent="0">
              <a:buNone/>
            </a:pPr>
            <a:r>
              <a:rPr lang="en-US" sz="1900" b="1" dirty="0"/>
              <a:t>Hyperplane 2: Computed divider: </a:t>
            </a:r>
            <a:r>
              <a:rPr lang="en-US" sz="1900" dirty="0" err="1">
                <a:solidFill>
                  <a:srgbClr val="FF0000"/>
                </a:solidFill>
                <a:hlinkClick r:id="rId4" action="ppaction://hlinkfile"/>
              </a:rPr>
              <a:t>interactive_hyperplane_classifier</a:t>
            </a:r>
            <a:endParaRPr lang="en-US" sz="1900" dirty="0">
              <a:solidFill>
                <a:srgbClr val="FF0000"/>
              </a:solidFill>
            </a:endParaRPr>
          </a:p>
          <a:p>
            <a:pPr marL="0" indent="0">
              <a:buNone/>
            </a:pPr>
            <a:r>
              <a:rPr lang="en-US" sz="1900" b="1" dirty="0"/>
              <a:t>PCA dimensionality reduction: </a:t>
            </a:r>
            <a:r>
              <a:rPr lang="en-US" sz="1900" dirty="0">
                <a:solidFill>
                  <a:srgbClr val="FF0000"/>
                </a:solidFill>
                <a:hlinkClick r:id="rId5"/>
              </a:rPr>
              <a:t>https://editor.p5js.org/seejayjames/full/HWbPOocIg</a:t>
            </a:r>
            <a:endParaRPr lang="en-US" sz="1900" dirty="0">
              <a:solidFill>
                <a:srgbClr val="FF0000"/>
              </a:solidFill>
            </a:endParaRPr>
          </a:p>
          <a:p>
            <a:pPr marL="0" indent="0">
              <a:buNone/>
            </a:pPr>
            <a:endParaRPr lang="en-US" dirty="0">
              <a:solidFill>
                <a:srgbClr val="FF0000"/>
              </a:solidFill>
            </a:endParaRPr>
          </a:p>
          <a:p>
            <a:pPr marL="0" indent="0">
              <a:buNone/>
            </a:pPr>
            <a:r>
              <a:rPr lang="en-US" sz="2600" b="1" dirty="0"/>
              <a:t>Other references:</a:t>
            </a:r>
          </a:p>
          <a:p>
            <a:pPr marL="0" indent="0">
              <a:buNone/>
            </a:pPr>
            <a:r>
              <a:rPr lang="en-US" sz="1900" dirty="0">
                <a:hlinkClick r:id="rId6"/>
              </a:rPr>
              <a:t>https://learn.flucoma.org/</a:t>
            </a:r>
            <a:endParaRPr lang="en-US" sz="1900" dirty="0"/>
          </a:p>
          <a:p>
            <a:pPr marL="0" indent="0">
              <a:buNone/>
            </a:pPr>
            <a:r>
              <a:rPr lang="en-US" sz="1900" dirty="0">
                <a:solidFill>
                  <a:srgbClr val="FF0000"/>
                </a:solidFill>
                <a:hlinkClick r:id="rId7"/>
              </a:rPr>
              <a:t>https://playground.tensorflow.org/</a:t>
            </a:r>
            <a:endParaRPr lang="en-US" sz="1900" dirty="0">
              <a:solidFill>
                <a:srgbClr val="FF0000"/>
              </a:solidFill>
            </a:endParaRPr>
          </a:p>
          <a:p>
            <a:pPr marL="0" indent="0">
              <a:buNone/>
            </a:pPr>
            <a:endParaRPr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B44BB24-999C-58F5-BFD9-9B278A1796F1}"/>
              </a:ext>
            </a:extLst>
          </p:cNvPr>
          <p:cNvSpPr>
            <a:spLocks noGrp="1"/>
          </p:cNvSpPr>
          <p:nvPr>
            <p:ph type="title"/>
          </p:nvPr>
        </p:nvSpPr>
        <p:spPr>
          <a:xfrm>
            <a:off x="457200" y="609601"/>
            <a:ext cx="7772400" cy="1270307"/>
          </a:xfrm>
        </p:spPr>
        <p:txBody>
          <a:bodyPr>
            <a:noAutofit/>
          </a:bodyPr>
          <a:lstStyle/>
          <a:p>
            <a:r>
              <a:rPr lang="en-US" sz="4000" cap="none" dirty="0"/>
              <a:t>AI is a </a:t>
            </a:r>
            <a:r>
              <a:rPr lang="en-US" sz="4000" b="1" i="1" cap="none" dirty="0"/>
              <a:t>Pattern Detective</a:t>
            </a:r>
            <a:br>
              <a:rPr lang="en-US" sz="4000" b="1" cap="none" dirty="0"/>
            </a:br>
            <a:endParaRPr lang="en-US" sz="4000" cap="none" dirty="0"/>
          </a:p>
        </p:txBody>
      </p:sp>
      <p:pic>
        <p:nvPicPr>
          <p:cNvPr id="5" name="Picture 4" descr="A black and white image of a magnifying glass and hexagons&#10;&#10;AI-generated content may be incorrect.">
            <a:extLst>
              <a:ext uri="{FF2B5EF4-FFF2-40B4-BE49-F238E27FC236}">
                <a16:creationId xmlns:a16="http://schemas.microsoft.com/office/drawing/2014/main" id="{8C40ABB5-E565-9EF6-6518-A039C10E68B1}"/>
              </a:ext>
            </a:extLst>
          </p:cNvPr>
          <p:cNvPicPr>
            <a:picLocks noChangeAspect="1"/>
          </p:cNvPicPr>
          <p:nvPr/>
        </p:nvPicPr>
        <p:blipFill>
          <a:blip r:embed="rId3">
            <a:duotone>
              <a:prstClr val="black"/>
              <a:schemeClr val="accent2">
                <a:tint val="45000"/>
                <a:satMod val="400000"/>
              </a:schemeClr>
            </a:duotone>
            <a:alphaModFix/>
          </a:blip>
          <a:stretch>
            <a:fillRect/>
          </a:stretch>
        </p:blipFill>
        <p:spPr>
          <a:xfrm>
            <a:off x="3861130" y="1879908"/>
            <a:ext cx="4269084" cy="3906212"/>
          </a:xfrm>
          <a:prstGeom prst="rect">
            <a:avLst/>
          </a:prstGeom>
        </p:spPr>
      </p:pic>
      <p:sp>
        <p:nvSpPr>
          <p:cNvPr id="13" name="Title 6">
            <a:extLst>
              <a:ext uri="{FF2B5EF4-FFF2-40B4-BE49-F238E27FC236}">
                <a16:creationId xmlns:a16="http://schemas.microsoft.com/office/drawing/2014/main" id="{F3438EB9-1762-A211-251A-869505BFCEE7}"/>
              </a:ext>
            </a:extLst>
          </p:cNvPr>
          <p:cNvSpPr txBox="1">
            <a:spLocks/>
          </p:cNvSpPr>
          <p:nvPr/>
        </p:nvSpPr>
        <p:spPr>
          <a:xfrm>
            <a:off x="457200" y="1447801"/>
            <a:ext cx="3287486" cy="4800598"/>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cap="none" dirty="0"/>
              <a:t>It uses machine learning (ML) techniques to find patterns in data.</a:t>
            </a:r>
          </a:p>
          <a:p>
            <a:endParaRPr lang="en-US" sz="2400" cap="none" dirty="0"/>
          </a:p>
          <a:p>
            <a:r>
              <a:rPr lang="en-US" sz="2400" cap="none" dirty="0"/>
              <a:t>These patterns can be used to explore cause and effect, predict future data, generate new data, and much more.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63A107E-ECD2-48BA-B53E-559313FE634E}"/>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9369A13C-88B3-584E-6D12-5E54B5490D0E}"/>
              </a:ext>
            </a:extLst>
          </p:cNvPr>
          <p:cNvSpPr>
            <a:spLocks noGrp="1"/>
          </p:cNvSpPr>
          <p:nvPr>
            <p:ph type="title"/>
          </p:nvPr>
        </p:nvSpPr>
        <p:spPr>
          <a:xfrm>
            <a:off x="457200" y="609601"/>
            <a:ext cx="7772400" cy="1270307"/>
          </a:xfrm>
        </p:spPr>
        <p:txBody>
          <a:bodyPr>
            <a:noAutofit/>
          </a:bodyPr>
          <a:lstStyle/>
          <a:p>
            <a:r>
              <a:rPr lang="en-US" sz="4000" cap="none" dirty="0"/>
              <a:t>AI is a </a:t>
            </a:r>
            <a:r>
              <a:rPr lang="en-US" sz="4000" b="1" i="1" cap="none" dirty="0"/>
              <a:t>Pattern Detective</a:t>
            </a:r>
            <a:br>
              <a:rPr lang="en-US" sz="4000" b="1" cap="none" dirty="0"/>
            </a:br>
            <a:endParaRPr lang="en-US" sz="4000" cap="none" dirty="0"/>
          </a:p>
        </p:txBody>
      </p:sp>
      <p:sp>
        <p:nvSpPr>
          <p:cNvPr id="13" name="Title 6">
            <a:extLst>
              <a:ext uri="{FF2B5EF4-FFF2-40B4-BE49-F238E27FC236}">
                <a16:creationId xmlns:a16="http://schemas.microsoft.com/office/drawing/2014/main" id="{B16784B3-377D-1AA3-A796-5857572DCB8E}"/>
              </a:ext>
            </a:extLst>
          </p:cNvPr>
          <p:cNvSpPr txBox="1">
            <a:spLocks/>
          </p:cNvSpPr>
          <p:nvPr/>
        </p:nvSpPr>
        <p:spPr>
          <a:xfrm>
            <a:off x="457200" y="1709057"/>
            <a:ext cx="7772400" cy="37484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cap="none" dirty="0"/>
              <a:t>Once patterns are found, machine learning can:</a:t>
            </a:r>
          </a:p>
          <a:p>
            <a:endParaRPr lang="en-US" sz="2400" cap="none" dirty="0"/>
          </a:p>
          <a:p>
            <a:r>
              <a:rPr lang="en-US" sz="2400" b="1" cap="none" dirty="0"/>
              <a:t>Cluster: </a:t>
            </a:r>
            <a:r>
              <a:rPr lang="en-US" sz="2400" cap="none" dirty="0"/>
              <a:t>discover groupings, including non-obvious ones</a:t>
            </a:r>
          </a:p>
          <a:p>
            <a:r>
              <a:rPr lang="en-US" sz="2400" b="1" cap="none" dirty="0"/>
              <a:t>Classify: </a:t>
            </a:r>
            <a:r>
              <a:rPr lang="en-US" sz="2400" cap="none" dirty="0"/>
              <a:t>label data as part of a group</a:t>
            </a:r>
          </a:p>
          <a:p>
            <a:r>
              <a:rPr lang="en-US" sz="2400" b="1" cap="none" dirty="0"/>
              <a:t>Compress: </a:t>
            </a:r>
            <a:r>
              <a:rPr lang="en-US" sz="2400" cap="none" dirty="0"/>
              <a:t>simplify complex data while keeping the essence</a:t>
            </a:r>
          </a:p>
          <a:p>
            <a:r>
              <a:rPr lang="en-US" sz="2400" b="1" cap="none" dirty="0"/>
              <a:t>Generate: </a:t>
            </a:r>
            <a:r>
              <a:rPr lang="en-US" sz="2400" cap="none" dirty="0"/>
              <a:t>create new data that follow learned patterns</a:t>
            </a:r>
          </a:p>
          <a:p>
            <a:r>
              <a:rPr lang="en-US" sz="2400" b="1" cap="none" dirty="0"/>
              <a:t>Predict: </a:t>
            </a:r>
            <a:r>
              <a:rPr lang="en-US" sz="2400" cap="none" dirty="0"/>
              <a:t>forecast future or missing data</a:t>
            </a:r>
          </a:p>
        </p:txBody>
      </p:sp>
    </p:spTree>
    <p:extLst>
      <p:ext uri="{BB962C8B-B14F-4D97-AF65-F5344CB8AC3E}">
        <p14:creationId xmlns:p14="http://schemas.microsoft.com/office/powerpoint/2010/main" val="240115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88489" y="427448"/>
            <a:ext cx="5559878" cy="1456267"/>
          </a:xfrm>
        </p:spPr>
        <p:txBody>
          <a:bodyPr>
            <a:normAutofit/>
          </a:bodyPr>
          <a:lstStyle/>
          <a:p>
            <a:pPr algn="ctr"/>
            <a:r>
              <a:rPr lang="en-US" sz="4000" cap="none" dirty="0"/>
              <a:t>3 simple ideas behind AI</a:t>
            </a:r>
            <a:br>
              <a:rPr lang="en-US" sz="4000" cap="none" dirty="0"/>
            </a:br>
            <a:r>
              <a:rPr lang="en-US" sz="4000" cap="none" dirty="0"/>
              <a:t>#1: Clustering</a:t>
            </a:r>
          </a:p>
        </p:txBody>
      </p:sp>
      <p:pic>
        <p:nvPicPr>
          <p:cNvPr id="15" name="Content Placeholder 14">
            <a:extLst>
              <a:ext uri="{FF2B5EF4-FFF2-40B4-BE49-F238E27FC236}">
                <a16:creationId xmlns:a16="http://schemas.microsoft.com/office/drawing/2014/main" id="{E96E5396-2D61-9BB6-315B-46B607B5FF0C}"/>
              </a:ext>
            </a:extLst>
          </p:cNvPr>
          <p:cNvPicPr>
            <a:picLocks noGrp="1" noChangeAspect="1"/>
          </p:cNvPicPr>
          <p:nvPr>
            <p:ph idx="1"/>
          </p:nvPr>
        </p:nvPicPr>
        <p:blipFill>
          <a:blip r:embed="rId3"/>
          <a:stretch/>
        </p:blipFill>
        <p:spPr>
          <a:xfrm>
            <a:off x="2524765" y="2019618"/>
            <a:ext cx="4094470" cy="412645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7598569" cy="1456267"/>
          </a:xfrm>
        </p:spPr>
        <p:txBody>
          <a:bodyPr>
            <a:normAutofit/>
          </a:bodyPr>
          <a:lstStyle/>
          <a:p>
            <a:r>
              <a:rPr lang="en-US" sz="4000" cap="none" dirty="0"/>
              <a:t>Clustering</a:t>
            </a:r>
          </a:p>
        </p:txBody>
      </p:sp>
      <p:sp>
        <p:nvSpPr>
          <p:cNvPr id="7" name="Title 1">
            <a:extLst>
              <a:ext uri="{FF2B5EF4-FFF2-40B4-BE49-F238E27FC236}">
                <a16:creationId xmlns:a16="http://schemas.microsoft.com/office/drawing/2014/main" id="{13BA1272-CEBF-B8D7-CC75-4CC2E90AAF46}"/>
              </a:ext>
            </a:extLst>
          </p:cNvPr>
          <p:cNvSpPr txBox="1">
            <a:spLocks/>
          </p:cNvSpPr>
          <p:nvPr/>
        </p:nvSpPr>
        <p:spPr>
          <a:xfrm>
            <a:off x="514350" y="1920240"/>
            <a:ext cx="8121650" cy="3794761"/>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2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cap="none" dirty="0"/>
              <a:t>Elements in a data set have </a:t>
            </a:r>
            <a:r>
              <a:rPr lang="en-US" sz="2400" b="1" i="1" cap="none" dirty="0"/>
              <a:t>features</a:t>
            </a:r>
            <a:r>
              <a:rPr lang="en-US" sz="2400" cap="none" dirty="0"/>
              <a:t>. Mathematically these are called </a:t>
            </a:r>
            <a:r>
              <a:rPr lang="en-US" sz="2400" b="1" i="1" cap="none" dirty="0"/>
              <a:t>dimensions</a:t>
            </a:r>
            <a:r>
              <a:rPr lang="en-US" sz="2400" cap="none" dirty="0"/>
              <a:t>. Examples:</a:t>
            </a:r>
          </a:p>
          <a:p>
            <a:endParaRPr lang="en-US" sz="2400" cap="none" dirty="0"/>
          </a:p>
          <a:p>
            <a:r>
              <a:rPr lang="en-US" sz="2400" b="1" cap="none" dirty="0"/>
              <a:t>Person: height, weight, hair color</a:t>
            </a:r>
          </a:p>
          <a:p>
            <a:r>
              <a:rPr lang="en-US" sz="2400" b="1" cap="none" dirty="0"/>
              <a:t>Sound: pitch, volume, timbre</a:t>
            </a:r>
          </a:p>
          <a:p>
            <a:r>
              <a:rPr lang="en-US" sz="2400" b="1" cap="none" dirty="0"/>
              <a:t>Pixel: hue, saturation, brightness</a:t>
            </a:r>
          </a:p>
          <a:p>
            <a:endParaRPr lang="en-US" sz="2400" cap="none" dirty="0"/>
          </a:p>
          <a:p>
            <a:r>
              <a:rPr lang="en-US" sz="2400" cap="none" dirty="0"/>
              <a:t>Machine learning calculates the differences between data points </a:t>
            </a:r>
            <a:r>
              <a:rPr lang="en-US" sz="2400" b="1" i="1" cap="none" dirty="0"/>
              <a:t>across their dimensions </a:t>
            </a:r>
            <a:r>
              <a:rPr lang="en-US" sz="2400" cap="none" dirty="0"/>
              <a:t>to determine how similar or different they are.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4"/>
          <a:stretch/>
        </a:blipFill>
        <a:effectLst/>
      </p:bgPr>
    </p:bg>
    <p:spTree>
      <p:nvGrpSpPr>
        <p:cNvPr id="1" name="">
          <a:extLst>
            <a:ext uri="{FF2B5EF4-FFF2-40B4-BE49-F238E27FC236}">
              <a16:creationId xmlns:a16="http://schemas.microsoft.com/office/drawing/2014/main" id="{27B9AD73-6A75-641C-84D2-C14B9BD342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B0EA86-1899-ED97-DAED-E667FEC46CB0}"/>
              </a:ext>
            </a:extLst>
          </p:cNvPr>
          <p:cNvSpPr>
            <a:spLocks noGrp="1"/>
          </p:cNvSpPr>
          <p:nvPr>
            <p:ph type="title"/>
          </p:nvPr>
        </p:nvSpPr>
        <p:spPr>
          <a:xfrm>
            <a:off x="163286" y="470979"/>
            <a:ext cx="8817428" cy="1110344"/>
          </a:xfrm>
        </p:spPr>
        <p:txBody>
          <a:bodyPr>
            <a:noAutofit/>
          </a:bodyPr>
          <a:lstStyle/>
          <a:p>
            <a:pPr algn="ctr"/>
            <a:r>
              <a:rPr lang="en-US" sz="3200" b="1" cap="none" dirty="0"/>
              <a:t>k-means clustering</a:t>
            </a:r>
            <a:br>
              <a:rPr lang="en-US" cap="none" dirty="0"/>
            </a:br>
            <a:r>
              <a:rPr lang="en-US" sz="1800" b="1" cap="none" dirty="0"/>
              <a:t>Adjust number of clusters and data points to see different clustering processes.</a:t>
            </a:r>
            <a:br>
              <a:rPr lang="en-US" sz="1800" b="1" cap="none" dirty="0"/>
            </a:br>
            <a:r>
              <a:rPr lang="en-US" sz="1800" b="1" cap="none" dirty="0"/>
              <a:t>Each data point has 3 features: position (x, y) and size. In a real data set, these would represent 3 custom dimensions of interest.</a:t>
            </a:r>
            <a:br>
              <a:rPr lang="en-US" sz="1800" b="1" cap="none" dirty="0"/>
            </a:br>
            <a:r>
              <a:rPr lang="en-US" sz="1800" b="1" cap="none" dirty="0"/>
              <a:t>In this case, color is only used to indicate cluster--it’s not a data point feature/dimension.</a:t>
            </a:r>
            <a:br>
              <a:rPr lang="en-US" cap="none" dirty="0"/>
            </a:br>
            <a:r>
              <a:rPr lang="en-US" sz="2000" cap="none" dirty="0">
                <a:hlinkClick r:id="rId5"/>
              </a:rPr>
              <a:t>https://editor.p5js.org/seejayjames/full/A8sSbzji9</a:t>
            </a:r>
            <a:br>
              <a:rPr lang="en-US" cap="none" dirty="0"/>
            </a:br>
            <a:endParaRPr lang="en-US" cap="none" dirty="0"/>
          </a:p>
        </p:txBody>
      </p:sp>
      <p:pic>
        <p:nvPicPr>
          <p:cNvPr id="4" name="k-means_clustering_p5_1">
            <a:hlinkClick r:id="" action="ppaction://media"/>
            <a:extLst>
              <a:ext uri="{FF2B5EF4-FFF2-40B4-BE49-F238E27FC236}">
                <a16:creationId xmlns:a16="http://schemas.microsoft.com/office/drawing/2014/main" id="{5F9719E8-2391-AFF6-C203-75931BD2355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6358" y="1813970"/>
            <a:ext cx="8371284" cy="4708847"/>
          </a:xfrm>
          <a:prstGeom prst="rect">
            <a:avLst/>
          </a:prstGeom>
        </p:spPr>
      </p:pic>
    </p:spTree>
    <p:extLst>
      <p:ext uri="{BB962C8B-B14F-4D97-AF65-F5344CB8AC3E}">
        <p14:creationId xmlns:p14="http://schemas.microsoft.com/office/powerpoint/2010/main" val="206530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28F46-26D3-C560-83D6-70224E9B50E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B10C33E-C7BB-4B7C-85CE-ABB0B2AEF5A6}"/>
              </a:ext>
            </a:extLst>
          </p:cNvPr>
          <p:cNvSpPr/>
          <p:nvPr/>
        </p:nvSpPr>
        <p:spPr>
          <a:xfrm>
            <a:off x="1988779" y="1997582"/>
            <a:ext cx="5166442" cy="38555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DACE23D6-90E4-B23C-1E63-21139428B2BC}"/>
              </a:ext>
            </a:extLst>
          </p:cNvPr>
          <p:cNvSpPr>
            <a:spLocks noGrp="1"/>
          </p:cNvSpPr>
          <p:nvPr>
            <p:ph type="title"/>
          </p:nvPr>
        </p:nvSpPr>
        <p:spPr>
          <a:xfrm>
            <a:off x="1788489" y="427448"/>
            <a:ext cx="5559878" cy="1456267"/>
          </a:xfrm>
        </p:spPr>
        <p:txBody>
          <a:bodyPr>
            <a:normAutofit/>
          </a:bodyPr>
          <a:lstStyle/>
          <a:p>
            <a:pPr algn="ctr"/>
            <a:r>
              <a:rPr lang="en-US" sz="4000" cap="none" dirty="0"/>
              <a:t>3 Simple Ideas Behind AI</a:t>
            </a:r>
            <a:br>
              <a:rPr lang="en-US" sz="4000" cap="none" dirty="0"/>
            </a:br>
            <a:r>
              <a:rPr lang="en-US" sz="4000" cap="none" dirty="0"/>
              <a:t>#2: Decision Boundaries</a:t>
            </a:r>
          </a:p>
        </p:txBody>
      </p:sp>
      <p:pic>
        <p:nvPicPr>
          <p:cNvPr id="15" name="Content Placeholder 14">
            <a:extLst>
              <a:ext uri="{FF2B5EF4-FFF2-40B4-BE49-F238E27FC236}">
                <a16:creationId xmlns:a16="http://schemas.microsoft.com/office/drawing/2014/main" id="{4C9044B1-B82D-15A1-BD13-8F47FB1BB60E}"/>
              </a:ext>
            </a:extLst>
          </p:cNvPr>
          <p:cNvPicPr>
            <a:picLocks noGrp="1" noChangeAspect="1"/>
          </p:cNvPicPr>
          <p:nvPr>
            <p:ph idx="1"/>
          </p:nvPr>
        </p:nvPicPr>
        <p:blipFill>
          <a:blip r:embed="rId3"/>
          <a:stretch/>
        </p:blipFill>
        <p:spPr>
          <a:xfrm>
            <a:off x="1988779" y="1952888"/>
            <a:ext cx="5032507" cy="3900194"/>
          </a:xfrm>
        </p:spPr>
      </p:pic>
    </p:spTree>
    <p:extLst>
      <p:ext uri="{BB962C8B-B14F-4D97-AF65-F5344CB8AC3E}">
        <p14:creationId xmlns:p14="http://schemas.microsoft.com/office/powerpoint/2010/main" val="2094096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0215" y="609600"/>
            <a:ext cx="8243569" cy="1456267"/>
          </a:xfrm>
        </p:spPr>
        <p:txBody>
          <a:bodyPr>
            <a:normAutofit/>
          </a:bodyPr>
          <a:lstStyle/>
          <a:p>
            <a:pPr algn="ctr"/>
            <a:r>
              <a:rPr lang="en-US" sz="4000" cap="none" dirty="0"/>
              <a:t>Decision Boundaries or “Hyperplanes”</a:t>
            </a:r>
          </a:p>
        </p:txBody>
      </p:sp>
      <p:graphicFrame>
        <p:nvGraphicFramePr>
          <p:cNvPr id="5" name="Content Placeholder 2">
            <a:extLst>
              <a:ext uri="{FF2B5EF4-FFF2-40B4-BE49-F238E27FC236}">
                <a16:creationId xmlns:a16="http://schemas.microsoft.com/office/drawing/2014/main" id="{B729D150-3135-EA28-6FC6-427CFE0EAD61}"/>
              </a:ext>
            </a:extLst>
          </p:cNvPr>
          <p:cNvGraphicFramePr>
            <a:graphicFrameLocks noGrp="1"/>
          </p:cNvGraphicFramePr>
          <p:nvPr>
            <p:ph idx="1"/>
            <p:extLst>
              <p:ext uri="{D42A27DB-BD31-4B8C-83A1-F6EECF244321}">
                <p14:modId xmlns:p14="http://schemas.microsoft.com/office/powerpoint/2010/main" val="186408964"/>
              </p:ext>
            </p:extLst>
          </p:nvPr>
        </p:nvGraphicFramePr>
        <p:xfrm>
          <a:off x="514351" y="1873000"/>
          <a:ext cx="8368392" cy="3384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F7E770-EDEA-2EC5-8E63-7DFDECFC5BB3}"/>
              </a:ext>
            </a:extLst>
          </p:cNvPr>
          <p:cNvPicPr>
            <a:picLocks noChangeAspect="1"/>
          </p:cNvPicPr>
          <p:nvPr/>
        </p:nvPicPr>
        <p:blipFill>
          <a:blip r:embed="rId4">
            <a:alphaModFix amt="25000"/>
          </a:blip>
          <a:srcRect l="17000"/>
          <a:stretch>
            <a:fillRect/>
          </a:stretch>
        </p:blipFill>
        <p:spPr>
          <a:xfrm>
            <a:off x="20" y="10"/>
            <a:ext cx="9143980" cy="6857990"/>
          </a:xfrm>
          <a:prstGeom prst="rect">
            <a:avLst/>
          </a:prstGeom>
        </p:spPr>
      </p:pic>
      <p:sp>
        <p:nvSpPr>
          <p:cNvPr id="2" name="Title 1"/>
          <p:cNvSpPr>
            <a:spLocks noGrp="1"/>
          </p:cNvSpPr>
          <p:nvPr>
            <p:ph type="title"/>
          </p:nvPr>
        </p:nvSpPr>
        <p:spPr>
          <a:xfrm>
            <a:off x="772715" y="370116"/>
            <a:ext cx="7598569" cy="947056"/>
          </a:xfrm>
        </p:spPr>
        <p:txBody>
          <a:bodyPr>
            <a:normAutofit fontScale="90000"/>
          </a:bodyPr>
          <a:lstStyle/>
          <a:p>
            <a:pPr algn="ctr"/>
            <a:r>
              <a:rPr lang="en-US" sz="4000" cap="none" dirty="0"/>
              <a:t>Interactive Hyperplane 1</a:t>
            </a:r>
            <a:br>
              <a:rPr lang="en-US" sz="4000" cap="none" dirty="0"/>
            </a:br>
            <a:r>
              <a:rPr lang="en-US" sz="2200" b="1" cap="none" dirty="0"/>
              <a:t>Move the line using the handles, the data points “group” by color.</a:t>
            </a:r>
            <a:br>
              <a:rPr lang="en-US" sz="2200" b="1" cap="none" dirty="0"/>
            </a:br>
            <a:r>
              <a:rPr lang="en-US" sz="2200" b="1" cap="none" dirty="0"/>
              <a:t>For demonstration only--this doesn’t do any analysis per se.</a:t>
            </a:r>
            <a:br>
              <a:rPr lang="en-US" sz="3100" cap="none" dirty="0"/>
            </a:br>
            <a:r>
              <a:rPr lang="en-US" sz="2200" cap="none" dirty="0">
                <a:hlinkClick r:id="rId5"/>
              </a:rPr>
              <a:t>https://editor.p5js.org/seejayjames/full/xJk5NLl42</a:t>
            </a:r>
            <a:br>
              <a:rPr lang="en-US" sz="3100" cap="none" dirty="0"/>
            </a:br>
            <a:endParaRPr lang="en-US" sz="3100" cap="none" dirty="0"/>
          </a:p>
        </p:txBody>
      </p:sp>
      <p:pic>
        <p:nvPicPr>
          <p:cNvPr id="3" name="hyperplane_manual_line">
            <a:hlinkClick r:id="" action="ppaction://media"/>
            <a:extLst>
              <a:ext uri="{FF2B5EF4-FFF2-40B4-BE49-F238E27FC236}">
                <a16:creationId xmlns:a16="http://schemas.microsoft.com/office/drawing/2014/main" id="{C77184FA-D731-F985-34AB-F634C29FA62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0807" y="1401544"/>
            <a:ext cx="9042383" cy="5086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TM03457452[[fn=Celestial]]</Template>
  <TotalTime>4719</TotalTime>
  <Words>1083</Words>
  <Application>Microsoft Office PowerPoint</Application>
  <PresentationFormat>On-screen Show (4:3)</PresentationFormat>
  <Paragraphs>84</Paragraphs>
  <Slides>18</Slides>
  <Notes>5</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Aptos</vt:lpstr>
      <vt:lpstr>Arial</vt:lpstr>
      <vt:lpstr>Calibri</vt:lpstr>
      <vt:lpstr>Calibri Light</vt:lpstr>
      <vt:lpstr>Celestial</vt:lpstr>
      <vt:lpstr>Machine Learning and AI: An Interactive Introduction </vt:lpstr>
      <vt:lpstr>AI is a Pattern Detective </vt:lpstr>
      <vt:lpstr>AI is a Pattern Detective </vt:lpstr>
      <vt:lpstr>3 simple ideas behind AI #1: Clustering</vt:lpstr>
      <vt:lpstr>Clustering</vt:lpstr>
      <vt:lpstr>k-means clustering Adjust number of clusters and data points to see different clustering processes. Each data point has 3 features: position (x, y) and size. In a real data set, these would represent 3 custom dimensions of interest. In this case, color is only used to indicate cluster--it’s not a data point feature/dimension. https://editor.p5js.org/seejayjames/full/A8sSbzji9 </vt:lpstr>
      <vt:lpstr>3 Simple Ideas Behind AI #2: Decision Boundaries</vt:lpstr>
      <vt:lpstr>Decision Boundaries or “Hyperplanes”</vt:lpstr>
      <vt:lpstr>Interactive Hyperplane 1 Move the line using the handles, the data points “group” by color. For demonstration only--this doesn’t do any analysis per se. https://editor.p5js.org/seejayjames/full/xJk5NLl42 </vt:lpstr>
      <vt:lpstr>Interactive Hyperplane 2 Add and move data points, the line calculates the current boundary between the two sets. Acc=accuracy=100% if both groups are fully separated. Move some points across the line to see the change. Press L to try the “Live Fit” feature, where the line moves in real time! interactive_hyperplane_classifier_p_5_B.html </vt:lpstr>
      <vt:lpstr>3 Simple Ideas Behind AI #3: Dimensionality Reduction</vt:lpstr>
      <vt:lpstr>Dimensionality Reduction</vt:lpstr>
      <vt:lpstr>Dimensionality Reduction Explore 4 sample sets of data, seen in the small graph at bottom. Principal Component Analysis (PCA) calculates the top two components (PC1 and PC2) and plots them on the large graph. These components explain the majority of the variance. https://editor.p5js.org/seejayjames/full/HWbPOocIg </vt:lpstr>
      <vt:lpstr>ML Art with FluCoMa “Fluid Corpus Manipulation” https://learn.flucoma.org/  </vt:lpstr>
      <vt:lpstr>FluCoMa  </vt:lpstr>
      <vt:lpstr>FluCoMa In Action (video has audio)  </vt:lpstr>
      <vt:lpstr>Machine Learning/AI: Capabilities And Limits</vt:lpstr>
      <vt:lpstr>Thanks for watching...and interacting!</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Lackey, Christopher</cp:lastModifiedBy>
  <cp:revision>48</cp:revision>
  <dcterms:created xsi:type="dcterms:W3CDTF">2013-01-27T09:14:16Z</dcterms:created>
  <dcterms:modified xsi:type="dcterms:W3CDTF">2025-10-31T16:42:09Z</dcterms:modified>
  <cp:category/>
</cp:coreProperties>
</file>