
<file path=[Content_Types].xml><?xml version="1.0" encoding="utf-8"?>
<Types xmlns="http://schemas.openxmlformats.org/package/2006/content-types">
  <Default Extension="emf" ContentType="image/x-emf"/>
  <Default Extension="gif" ContentType="image/gi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handoutMasterIdLst>
    <p:handoutMasterId r:id="rId14"/>
  </p:handoutMasterIdLst>
  <p:sldIdLst>
    <p:sldId id="439" r:id="rId2"/>
    <p:sldId id="347" r:id="rId3"/>
    <p:sldId id="517" r:id="rId4"/>
    <p:sldId id="568" r:id="rId5"/>
    <p:sldId id="569" r:id="rId6"/>
    <p:sldId id="570" r:id="rId7"/>
    <p:sldId id="571" r:id="rId8"/>
    <p:sldId id="572" r:id="rId9"/>
    <p:sldId id="573" r:id="rId10"/>
    <p:sldId id="574" r:id="rId11"/>
    <p:sldId id="520" r:id="rId12"/>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叶 劲辉" initials="叶" lastIdx="2" clrIdx="0">
    <p:extLst>
      <p:ext uri="{19B8F6BF-5375-455C-9EA6-DF929625EA0E}">
        <p15:presenceInfo xmlns:p15="http://schemas.microsoft.com/office/powerpoint/2012/main" userId="56781cfe828a90f8" providerId="Windows Live"/>
      </p:ext>
    </p:extLst>
  </p:cmAuthor>
  <p:cmAuthor id="2" name="叶劲辉" initials="叶劲辉" lastIdx="1" clrIdx="1">
    <p:extLst>
      <p:ext uri="{19B8F6BF-5375-455C-9EA6-DF929625EA0E}">
        <p15:presenceInfo xmlns:p15="http://schemas.microsoft.com/office/powerpoint/2012/main" userId="叶劲辉"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1B861"/>
    <a:srgbClr val="FF9F4B"/>
    <a:srgbClr val="1F73A3"/>
    <a:srgbClr val="F57910"/>
    <a:srgbClr val="FE7C52"/>
    <a:srgbClr val="CE6544"/>
    <a:srgbClr val="0479FF"/>
    <a:srgbClr val="EF8C4D"/>
    <a:srgbClr val="BDD7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16" autoAdjust="0"/>
    <p:restoredTop sz="96255" autoAdjust="0"/>
  </p:normalViewPr>
  <p:slideViewPr>
    <p:cSldViewPr snapToGrid="0">
      <p:cViewPr varScale="1">
        <p:scale>
          <a:sx n="124" d="100"/>
          <a:sy n="124" d="100"/>
        </p:scale>
        <p:origin x="200" y="23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5" d="100"/>
          <a:sy n="65" d="100"/>
        </p:scale>
        <p:origin x="315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DC59B0B-017F-43D0-812A-CBBDD44277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C7E221-E668-4B96-B469-26F6E45337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89A7DF-269A-4832-9D40-5BAB407942BB}" type="datetimeFigureOut">
              <a:rPr lang="zh-CN" altLang="en-US" smtClean="0"/>
              <a:t>2024/5/23</a:t>
            </a:fld>
            <a:endParaRPr lang="zh-CN" altLang="en-US"/>
          </a:p>
        </p:txBody>
      </p:sp>
      <p:sp>
        <p:nvSpPr>
          <p:cNvPr id="4" name="页脚占位符 3">
            <a:extLst>
              <a:ext uri="{FF2B5EF4-FFF2-40B4-BE49-F238E27FC236}">
                <a16:creationId xmlns:a16="http://schemas.microsoft.com/office/drawing/2014/main" id="{4DA8ECB8-893A-474B-80E7-09AA3D3703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FD9CAE13-64F5-4E01-951C-411AA5AC76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F9EF65F-6E1C-4631-91AE-ED5E5A508D05}" type="slidenum">
              <a:rPr lang="zh-CN" altLang="en-US" smtClean="0"/>
              <a:t>‹#›</a:t>
            </a:fld>
            <a:endParaRPr lang="zh-CN" altLang="en-US"/>
          </a:p>
        </p:txBody>
      </p:sp>
    </p:spTree>
    <p:extLst>
      <p:ext uri="{BB962C8B-B14F-4D97-AF65-F5344CB8AC3E}">
        <p14:creationId xmlns:p14="http://schemas.microsoft.com/office/powerpoint/2010/main" val="1335649700"/>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3T17:12:38.515"/>
    </inkml:context>
    <inkml:brush xml:id="br0">
      <inkml:brushProperty name="width" value="0.025" units="cm"/>
      <inkml:brushProperty name="height" value="0.025" units="cm"/>
      <inkml:brushProperty name="color" value="#F2F2F2"/>
    </inkml:brush>
  </inkml:definitions>
  <inkml:trace contextRef="#ctx0" brushRef="#br0">17 6 24575,'-1'0'0,"-3"0"0,-2-2 0,0-1-8191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3T17:33:43.602"/>
    </inkml:context>
    <inkml:brush xml:id="br0">
      <inkml:brushProperty name="width" value="0.025" units="cm"/>
      <inkml:brushProperty name="height" value="0.025" units="cm"/>
      <inkml:brushProperty name="color" value="#F2F2F2"/>
    </inkml:brush>
  </inkml:definitions>
  <inkml:trace contextRef="#ctx0" brushRef="#br0">17 6 24575,'-1'0'0,"-3"0"0,-2-2 0,0-1-8191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3T17:39:21.410"/>
    </inkml:context>
    <inkml:brush xml:id="br0">
      <inkml:brushProperty name="width" value="0.025" units="cm"/>
      <inkml:brushProperty name="height" value="0.025" units="cm"/>
      <inkml:brushProperty name="color" value="#F2F2F2"/>
    </inkml:brush>
  </inkml:definitions>
  <inkml:trace contextRef="#ctx0" brushRef="#br0">17 6 24575,'-1'0'0,"-3"0"0,-2-2 0,0-1-8191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88B72A-D5E4-4447-8430-AECFF569E1BA}" type="datetimeFigureOut">
              <a:rPr lang="zh-CN" altLang="en-US" smtClean="0"/>
              <a:t>2024/5/23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A475EC-E70E-49C3-AB21-D4422D60F500}" type="slidenum">
              <a:rPr lang="zh-CN" altLang="en-US" smtClean="0"/>
              <a:t>‹#›</a:t>
            </a:fld>
            <a:endParaRPr lang="zh-CN" altLang="en-US"/>
          </a:p>
        </p:txBody>
      </p:sp>
    </p:spTree>
    <p:extLst>
      <p:ext uri="{BB962C8B-B14F-4D97-AF65-F5344CB8AC3E}">
        <p14:creationId xmlns:p14="http://schemas.microsoft.com/office/powerpoint/2010/main" val="47571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proceedings.mlr.press/v139/cheng21b/cheng21b.pdf"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r>
              <a:rPr lang="zh-CN" altLang="en-US" sz="1200" b="0" i="0" kern="1200" dirty="0">
                <a:solidFill>
                  <a:schemeClr val="tx1"/>
                </a:solidFill>
                <a:effectLst/>
                <a:latin typeface="+mn-lt"/>
                <a:ea typeface="+mn-ea"/>
                <a:cs typeface="+mn-cs"/>
              </a:rPr>
              <a:t>原始论文 </a:t>
            </a:r>
            <a:r>
              <a:rPr lang="en-US" altLang="zh-CN" sz="1200" b="0" i="0" kern="1200" dirty="0">
                <a:solidFill>
                  <a:schemeClr val="tx1"/>
                </a:solidFill>
                <a:effectLst/>
                <a:latin typeface="+mn-lt"/>
                <a:ea typeface="+mn-ea"/>
                <a:cs typeface="+mn-cs"/>
              </a:rPr>
              <a:t>mix-up BEYOND EMPIRICAL RISK MINIMIZATION ICLR 2018</a:t>
            </a:r>
            <a:endParaRPr lang="en-US" altLang="zh-CN" dirty="0">
              <a:effectLst/>
            </a:endParaRPr>
          </a:p>
          <a:p>
            <a:r>
              <a:rPr lang="zh-CN" altLang="en-US" sz="1200" b="0" i="0" kern="1200" dirty="0">
                <a:solidFill>
                  <a:schemeClr val="tx1"/>
                </a:solidFill>
                <a:effectLst/>
                <a:latin typeface="+mn-lt"/>
                <a:ea typeface="+mn-ea"/>
                <a:cs typeface="+mn-cs"/>
              </a:rPr>
              <a:t>多模态：</a:t>
            </a:r>
            <a:r>
              <a:rPr lang="en-US" altLang="zh-CN" sz="1200" b="0" i="0" kern="1200" dirty="0" err="1">
                <a:solidFill>
                  <a:schemeClr val="tx1"/>
                </a:solidFill>
                <a:effectLst/>
                <a:latin typeface="+mn-lt"/>
                <a:ea typeface="+mn-ea"/>
                <a:cs typeface="+mn-cs"/>
              </a:rPr>
              <a:t>Stemm</a:t>
            </a:r>
            <a:r>
              <a:rPr lang="en-US" altLang="zh-CN" sz="1200" b="0" i="0" kern="1200" dirty="0">
                <a:solidFill>
                  <a:schemeClr val="tx1"/>
                </a:solidFill>
                <a:effectLst/>
                <a:latin typeface="+mn-lt"/>
                <a:ea typeface="+mn-ea"/>
                <a:cs typeface="+mn-cs"/>
              </a:rPr>
              <a:t>: Self-learning with </a:t>
            </a:r>
            <a:r>
              <a:rPr lang="en-US" altLang="zh-CN" sz="1200" b="0" i="0" kern="1200" dirty="0" err="1">
                <a:solidFill>
                  <a:schemeClr val="tx1"/>
                </a:solidFill>
                <a:effectLst/>
                <a:latin typeface="+mn-lt"/>
                <a:ea typeface="+mn-ea"/>
                <a:cs typeface="+mn-cs"/>
              </a:rPr>
              <a:t>speechtext</a:t>
            </a:r>
            <a:r>
              <a:rPr lang="en-US" altLang="zh-CN" sz="1200" b="0" i="0" kern="1200" dirty="0">
                <a:solidFill>
                  <a:schemeClr val="tx1"/>
                </a:solidFill>
                <a:effectLst/>
                <a:latin typeface="+mn-lt"/>
                <a:ea typeface="+mn-ea"/>
                <a:cs typeface="+mn-cs"/>
              </a:rPr>
              <a:t> manifold </a:t>
            </a:r>
            <a:r>
              <a:rPr lang="en-US" altLang="zh-CN" sz="1200" b="0" i="0" kern="1200" dirty="0" err="1">
                <a:solidFill>
                  <a:schemeClr val="tx1"/>
                </a:solidFill>
                <a:effectLst/>
                <a:latin typeface="+mn-lt"/>
                <a:ea typeface="+mn-ea"/>
                <a:cs typeface="+mn-cs"/>
              </a:rPr>
              <a:t>mixup</a:t>
            </a:r>
            <a:r>
              <a:rPr lang="en-US" altLang="zh-CN" sz="1200" b="0" i="0" kern="1200" dirty="0">
                <a:solidFill>
                  <a:schemeClr val="tx1"/>
                </a:solidFill>
                <a:effectLst/>
                <a:latin typeface="+mn-lt"/>
                <a:ea typeface="+mn-ea"/>
                <a:cs typeface="+mn-cs"/>
              </a:rPr>
              <a:t> for speech translation ACL 2022 </a:t>
            </a:r>
            <a:endParaRPr lang="en-US" altLang="zh-CN" dirty="0">
              <a:effectLst/>
            </a:endParaRPr>
          </a:p>
          <a:p>
            <a:r>
              <a:rPr lang="zh-CN" altLang="en-US" sz="1200" b="0" i="0" kern="1200" dirty="0">
                <a:solidFill>
                  <a:schemeClr val="tx1"/>
                </a:solidFill>
                <a:effectLst/>
                <a:latin typeface="+mn-lt"/>
                <a:ea typeface="+mn-ea"/>
                <a:cs typeface="+mn-cs"/>
              </a:rPr>
              <a:t>单语的：</a:t>
            </a:r>
            <a:r>
              <a:rPr lang="en-US" altLang="zh-CN" sz="1200" b="0" i="0" kern="1200" dirty="0">
                <a:solidFill>
                  <a:schemeClr val="tx1"/>
                </a:solidFill>
                <a:effectLst/>
                <a:latin typeface="+mn-lt"/>
                <a:ea typeface="+mn-ea"/>
                <a:cs typeface="+mn-cs"/>
              </a:rPr>
              <a:t>Self-supervised and Supervised Joint Training for Resource-rich Machine Translation </a:t>
            </a:r>
            <a:endParaRPr lang="en-US" altLang="zh-CN" dirty="0">
              <a:effectLst/>
            </a:endParaRPr>
          </a:p>
          <a:p>
            <a:r>
              <a:rPr lang="en-US" altLang="zh-CN" sz="1200" b="0" i="0" u="sng" kern="1200" dirty="0">
                <a:solidFill>
                  <a:schemeClr val="tx1"/>
                </a:solidFill>
                <a:effectLst/>
                <a:latin typeface="+mn-lt"/>
                <a:ea typeface="+mn-ea"/>
                <a:cs typeface="+mn-cs"/>
                <a:hlinkClick r:id="rId3"/>
              </a:rPr>
              <a:t>http://proceedings.mlr.press/v139/cheng21b/cheng21b.pdf</a:t>
            </a:r>
            <a:endParaRPr lang="en-US" altLang="zh-CN" dirty="0">
              <a:effectLst/>
            </a:endParaRPr>
          </a:p>
          <a:p>
            <a:r>
              <a:rPr lang="zh-CN" altLang="en-US" sz="1200" b="0" i="0" kern="1200" dirty="0">
                <a:solidFill>
                  <a:schemeClr val="tx1"/>
                </a:solidFill>
                <a:effectLst/>
                <a:latin typeface="+mn-lt"/>
                <a:ea typeface="+mn-ea"/>
                <a:cs typeface="+mn-cs"/>
              </a:rPr>
              <a:t>多语的： </a:t>
            </a:r>
            <a:r>
              <a:rPr lang="en-US" altLang="zh-CN" sz="1200" b="0" i="0" kern="1200" dirty="0">
                <a:solidFill>
                  <a:schemeClr val="tx1"/>
                </a:solidFill>
                <a:effectLst/>
                <a:latin typeface="+mn-lt"/>
                <a:ea typeface="+mn-ea"/>
                <a:cs typeface="+mn-cs"/>
              </a:rPr>
              <a:t>Multilingual Mix: Example Interpolation Improves</a:t>
            </a:r>
            <a:endParaRPr lang="en-US" altLang="zh-CN" dirty="0">
              <a:effectLst/>
            </a:endParaRPr>
          </a:p>
          <a:p>
            <a:r>
              <a:rPr lang="en-US" altLang="zh-CN" sz="1200" b="0" i="0" kern="1200" dirty="0">
                <a:solidFill>
                  <a:schemeClr val="tx1"/>
                </a:solidFill>
                <a:effectLst/>
                <a:latin typeface="+mn-lt"/>
                <a:ea typeface="+mn-ea"/>
                <a:cs typeface="+mn-cs"/>
              </a:rPr>
              <a:t>Multilingual Neural Machine Translation</a:t>
            </a:r>
            <a:endParaRPr lang="en-US" altLang="zh-CN" dirty="0">
              <a:effectLst/>
            </a:endParaRPr>
          </a:p>
          <a:p>
            <a:r>
              <a:rPr lang="zh-CN" altLang="en-US" sz="1200" b="0" i="0" kern="1200" dirty="0">
                <a:solidFill>
                  <a:schemeClr val="tx1"/>
                </a:solidFill>
                <a:effectLst/>
                <a:latin typeface="+mn-lt"/>
                <a:ea typeface="+mn-ea"/>
                <a:cs typeface="+mn-cs"/>
              </a:rPr>
              <a:t>鲁棒性的： </a:t>
            </a:r>
            <a:r>
              <a:rPr lang="en-US" altLang="zh-CN" sz="1200" b="0" i="0" kern="1200" dirty="0" err="1">
                <a:solidFill>
                  <a:schemeClr val="tx1"/>
                </a:solidFill>
                <a:effectLst/>
                <a:latin typeface="+mn-lt"/>
                <a:ea typeface="+mn-ea"/>
                <a:cs typeface="+mn-cs"/>
              </a:rPr>
              <a:t>AdvAug</a:t>
            </a:r>
            <a:r>
              <a:rPr lang="en-US" altLang="zh-CN" sz="1200" b="0" i="0" kern="1200" dirty="0">
                <a:solidFill>
                  <a:schemeClr val="tx1"/>
                </a:solidFill>
                <a:effectLst/>
                <a:latin typeface="+mn-lt"/>
                <a:ea typeface="+mn-ea"/>
                <a:cs typeface="+mn-cs"/>
              </a:rPr>
              <a:t>: Robust Adversarial Augmentation for Neural Machine Translation</a:t>
            </a:r>
            <a:endParaRPr lang="en-US" altLang="zh-CN" dirty="0">
              <a:effectLst/>
            </a:endParaRPr>
          </a:p>
          <a:p>
            <a:pPr marL="285750" indent="-285750" defTabSz="457189">
              <a:buFont typeface="Arial" panose="020B0604020202020204" pitchFamily="34" charset="0"/>
              <a:buChar char="•"/>
            </a:pPr>
            <a:endParaRPr lang="en-US" altLang="zh-CN" b="1" dirty="0">
              <a:solidFill>
                <a:prstClr val="black">
                  <a:lumMod val="85000"/>
                  <a:lumOff val="15000"/>
                </a:prstClr>
              </a:solidFill>
              <a:cs typeface="+mn-ea"/>
              <a:sym typeface="+mn-lt"/>
            </a:endParaRP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1</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0661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a:t>
            </a:r>
            <a:r>
              <a:rPr lang="zh-CN" altLang="en-US" dirty="0"/>
              <a:t>又或许并不会太差</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15619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r>
              <a:rPr lang="en-US" altLang="zh-CN" dirty="0"/>
              <a:t>A high sign density suggests a clustering of representations, potentially complicating the task of sign language recognition (SLR) and sign language translation (SLT) due to increased difficulty in the differentiation of sign primitives (glosses). Conversely, low sign density implies that glosses are well-separated, ostensibly facilitating more accurate recognition and translation. </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11</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46496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pPr marL="0" marR="0" lvl="0" indent="0" algn="l" defTabSz="914400" rtl="0" eaLnBrk="1" fontAlgn="auto" latinLnBrk="1" hangingPunct="1">
              <a:lnSpc>
                <a:spcPct val="100000"/>
              </a:lnSpc>
              <a:spcBef>
                <a:spcPts val="300"/>
              </a:spcBef>
              <a:spcAft>
                <a:spcPts val="300"/>
              </a:spcAft>
              <a:buClrTx/>
              <a:buSzTx/>
              <a:buFontTx/>
              <a:buNone/>
              <a:tabLst/>
              <a:defRPr/>
            </a:pPr>
            <a:r>
              <a:rPr lang="en-US" altLang="zh-CN" sz="1800" b="0" i="0" spc="0" dirty="0">
                <a:solidFill>
                  <a:srgbClr val="000000"/>
                </a:solidFill>
                <a:effectLst/>
                <a:latin typeface="Calibri" panose="020F0502020204030204" pitchFamily="34" charset="0"/>
              </a:rPr>
              <a:t>So first let me clear the relationship between my project and our group project.</a:t>
            </a:r>
          </a:p>
          <a:p>
            <a:pPr marL="0" marR="0" lvl="0" indent="0" algn="l" defTabSz="914400" rtl="0" eaLnBrk="1" fontAlgn="auto" latinLnBrk="1" hangingPunct="1">
              <a:lnSpc>
                <a:spcPct val="100000"/>
              </a:lnSpc>
              <a:spcBef>
                <a:spcPts val="300"/>
              </a:spcBef>
              <a:spcAft>
                <a:spcPts val="300"/>
              </a:spcAft>
              <a:buClrTx/>
              <a:buSzTx/>
              <a:buFontTx/>
              <a:buNone/>
              <a:tabLst/>
              <a:defRPr/>
            </a:pPr>
            <a:r>
              <a:rPr lang="en-US" altLang="zh-CN" sz="1800" b="0" i="0" spc="0" dirty="0">
                <a:solidFill>
                  <a:srgbClr val="000000"/>
                </a:solidFill>
                <a:effectLst/>
                <a:latin typeface="Calibri" panose="020F0502020204030204" pitchFamily="34" charset="0"/>
              </a:rPr>
              <a:t>our big project want to integrate Wi-Fi signals, visual signals and Electromyography signals to recognize the human hand‘s action and maps them into computer instruction. That is aimed to build a </a:t>
            </a:r>
            <a:r>
              <a:rPr lang="en-US" altLang="zh-CN" sz="1800" b="1" dirty="0">
                <a:latin typeface="Microsoft YaHei" panose="020B0503020204020204" pitchFamily="34" charset="-122"/>
                <a:ea typeface="Microsoft YaHei" panose="020B0503020204020204" pitchFamily="34" charset="-122"/>
                <a:cs typeface="黑体" panose="02010609060101010101" charset="-122"/>
                <a:sym typeface="+mn-ea"/>
              </a:rPr>
              <a:t>Multimodal Human-Computer Interaction Perception Technology for a lot of industries, like Metaverse. </a:t>
            </a:r>
            <a:endParaRPr lang="en-CN" sz="2800" dirty="0"/>
          </a:p>
          <a:p>
            <a:pPr marL="0" algn="l">
              <a:lnSpc>
                <a:spcPct val="100000"/>
              </a:lnSpc>
              <a:spcBef>
                <a:spcPts val="300"/>
              </a:spcBef>
              <a:spcAft>
                <a:spcPts val="300"/>
              </a:spcAft>
            </a:pPr>
            <a:r>
              <a:rPr lang="en-US" altLang="zh-CN" dirty="0"/>
              <a:t> </a:t>
            </a:r>
            <a:endParaRPr lang="zh-CN" altLang="en-US" dirty="0"/>
          </a:p>
        </p:txBody>
      </p:sp>
      <p:sp>
        <p:nvSpPr>
          <p:cNvPr id="4" name="灯片编号占位符 3"/>
          <p:cNvSpPr>
            <a:spLocks noGrp="1"/>
          </p:cNvSpPr>
          <p:nvPr>
            <p:ph type="sldNum" sz="quarter" idx="5"/>
          </p:nvPr>
        </p:nvSpPr>
        <p:spPr/>
        <p:txBody>
          <a:bodyPr/>
          <a:lstStyle/>
          <a:p>
            <a:fld id="{2BAAE9C2-5881-4A10-94B1-2302DB8795F8}" type="slidenum">
              <a:rPr lang="ko-KR" altLang="en-US" smtClean="0"/>
              <a:t>2</a:t>
            </a:fld>
            <a:endParaRPr lang="ko-KR" altLang="en-US"/>
          </a:p>
        </p:txBody>
      </p:sp>
    </p:spTree>
    <p:extLst>
      <p:ext uri="{BB962C8B-B14F-4D97-AF65-F5344CB8AC3E}">
        <p14:creationId xmlns:p14="http://schemas.microsoft.com/office/powerpoint/2010/main" val="261082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a:t>
            </a:r>
            <a:r>
              <a:rPr lang="zh-CN" altLang="en-US" dirty="0"/>
              <a:t>又或许并不会太差</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3</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5347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zh-CN" altLang="en-US" dirty="0"/>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4</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5242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zh-CN" altLang="en-US" dirty="0"/>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5</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13710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翻译性能的 的验证：</a:t>
            </a:r>
            <a:r>
              <a:rPr lang="en-US" altLang="zh-CN" dirty="0"/>
              <a:t>SLR</a:t>
            </a:r>
          </a:p>
          <a:p>
            <a:br>
              <a:rPr lang="en-US" altLang="zh-CN" dirty="0"/>
            </a:br>
            <a:r>
              <a:rPr lang="zh-CN" altLang="en-US" dirty="0"/>
              <a:t>查看</a:t>
            </a:r>
            <a:r>
              <a:rPr lang="en-US" altLang="zh-CN" dirty="0"/>
              <a:t>SLR</a:t>
            </a:r>
            <a:r>
              <a:rPr lang="zh-CN" altLang="en-US" dirty="0"/>
              <a:t>性能：反应的性能 （句子级别的翻译性能， </a:t>
            </a:r>
            <a:r>
              <a:rPr lang="en-US" altLang="zh-CN" dirty="0"/>
              <a:t>SLR</a:t>
            </a:r>
            <a:br>
              <a:rPr lang="en-US" altLang="zh-CN" dirty="0"/>
            </a:br>
            <a:r>
              <a:rPr lang="zh-CN" altLang="en-US" dirty="0"/>
              <a:t>替换</a:t>
            </a:r>
            <a:r>
              <a:rPr lang="en-US" altLang="zh-CN" dirty="0"/>
              <a:t>frame</a:t>
            </a:r>
            <a:r>
              <a:rPr lang="zh-CN" altLang="en-US" dirty="0"/>
              <a:t>：结果是否会变化</a:t>
            </a:r>
            <a:endParaRPr lang="en-US" altLang="zh-CN" dirty="0"/>
          </a:p>
          <a:p>
            <a:endParaRPr lang="en-US" altLang="zh-CN" dirty="0"/>
          </a:p>
          <a:p>
            <a:endParaRPr lang="en-US" altLang="zh-CN" dirty="0"/>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6</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0133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a:t>
            </a:r>
            <a:r>
              <a:rPr lang="zh-CN" altLang="en-US" dirty="0"/>
              <a:t>又或许并不会太差</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226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a:t>
            </a:r>
            <a:r>
              <a:rPr lang="zh-CN" altLang="en-US" dirty="0"/>
              <a:t>又或许并不会太差</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022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寻找除了对抗训练外的对齐方式（主要是要跨越</a:t>
            </a:r>
            <a:r>
              <a:rPr lang="en-US" altLang="zh-CN" dirty="0"/>
              <a:t>domain shift</a:t>
            </a:r>
            <a:r>
              <a:rPr lang="zh-CN" altLang="en-US" dirty="0"/>
              <a:t>）</a:t>
            </a:r>
            <a:endParaRPr lang="en-US" altLang="zh-CN" dirty="0"/>
          </a:p>
          <a:p>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[7][AAAI2018] Discovering conceptual primitives for sentiment analysis by means of context embeddings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a:solidFill>
                  <a:schemeClr val="tx1"/>
                </a:solidFill>
                <a:effectLst/>
                <a:latin typeface="+mn-lt"/>
                <a:ea typeface="+mn-ea"/>
                <a:cs typeface="+mn-cs"/>
              </a:rPr>
              <a:t>[8][ICML2017] Learning to discover cross-domain relations with generative adversarial networks</a:t>
            </a:r>
            <a:r>
              <a:rPr lang="en-US" altLang="zh-CN"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[9][ACL2020] </a:t>
            </a:r>
            <a:r>
              <a:rPr lang="en-US" altLang="zh-CN" sz="1200" b="1" i="0" kern="1200" dirty="0" err="1">
                <a:solidFill>
                  <a:schemeClr val="tx1"/>
                </a:solidFill>
                <a:effectLst/>
                <a:latin typeface="+mn-lt"/>
                <a:ea typeface="+mn-ea"/>
                <a:cs typeface="+mn-cs"/>
              </a:rPr>
              <a:t>KinGDOM</a:t>
            </a:r>
            <a:r>
              <a:rPr lang="en-US" altLang="zh-CN" sz="1200" b="1" i="0" kern="1200" dirty="0">
                <a:solidFill>
                  <a:schemeClr val="tx1"/>
                </a:solidFill>
                <a:effectLst/>
                <a:latin typeface="+mn-lt"/>
                <a:ea typeface="+mn-ea"/>
                <a:cs typeface="+mn-cs"/>
              </a:rPr>
              <a:t>: Knowledge-Guided </a:t>
            </a:r>
            <a:r>
              <a:rPr lang="en-US" altLang="zh-CN" sz="1200" b="1" i="0" kern="1200" dirty="0" err="1">
                <a:solidFill>
                  <a:schemeClr val="tx1"/>
                </a:solidFill>
                <a:effectLst/>
                <a:latin typeface="+mn-lt"/>
                <a:ea typeface="+mn-ea"/>
                <a:cs typeface="+mn-cs"/>
              </a:rPr>
              <a:t>DOMain</a:t>
            </a:r>
            <a:r>
              <a:rPr lang="en-US" altLang="zh-CN" sz="1200" b="1" i="0" kern="1200" dirty="0">
                <a:solidFill>
                  <a:schemeClr val="tx1"/>
                </a:solidFill>
                <a:effectLst/>
                <a:latin typeface="+mn-lt"/>
                <a:ea typeface="+mn-ea"/>
                <a:cs typeface="+mn-cs"/>
              </a:rPr>
              <a:t> adaptation for sentiment analysis</a:t>
            </a:r>
            <a:r>
              <a:rPr lang="en-US" altLang="zh-CN" dirty="0"/>
              <a:t> </a:t>
            </a:r>
            <a:br>
              <a:rPr lang="en-US" altLang="zh-CN" dirty="0"/>
            </a:b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a:t>
            </a:r>
            <a:r>
              <a:rPr lang="zh-CN" altLang="en-US" dirty="0"/>
              <a:t>又或许并不会太差</a:t>
            </a:r>
          </a:p>
        </p:txBody>
      </p:sp>
      <p:sp>
        <p:nvSpPr>
          <p:cNvPr id="4" name="灯片编号占位符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9</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847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364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灯片编号占位符 8"/>
          <p:cNvSpPr txBox="1"/>
          <p:nvPr userDrawn="1"/>
        </p:nvSpPr>
        <p:spPr>
          <a:xfrm>
            <a:off x="5807968" y="6406249"/>
            <a:ext cx="576064" cy="288122"/>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E90B88-C309-4CD3-A6BC-57E9541D5A57}" type="slidenum">
              <a:rPr lang="zh-CN" altLang="en-US" sz="1067" smtClean="0"/>
              <a:t>‹#›</a:t>
            </a:fld>
            <a:endParaRPr lang="zh-CN" altLang="en-US" sz="1067" dirty="0"/>
          </a:p>
        </p:txBody>
      </p:sp>
    </p:spTree>
    <p:extLst>
      <p:ext uri="{BB962C8B-B14F-4D97-AF65-F5344CB8AC3E}">
        <p14:creationId xmlns:p14="http://schemas.microsoft.com/office/powerpoint/2010/main" val="375401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951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80053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8.png"/><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0.png"/><Relationship Id="rId10" Type="http://schemas.openxmlformats.org/officeDocument/2006/relationships/image" Target="../media/image9.png"/><Relationship Id="rId9" Type="http://schemas.openxmlformats.org/officeDocument/2006/relationships/image" Target="../media/image3.gif"/><Relationship Id="rId1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4.emf"/><Relationship Id="rId4"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7.png"/><Relationship Id="rId1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customXml" Target="../ink/ink1.xml"/><Relationship Id="rId12" Type="http://schemas.openxmlformats.org/officeDocument/2006/relationships/customXml" Target="../ink/ink2.xml"/><Relationship Id="rId17" Type="http://schemas.openxmlformats.org/officeDocument/2006/relationships/image" Target="../media/image19.png"/><Relationship Id="rId2" Type="http://schemas.openxmlformats.org/officeDocument/2006/relationships/notesSlide" Target="../notesSlides/notesSlide7.xml"/><Relationship Id="rId16" Type="http://schemas.openxmlformats.org/officeDocument/2006/relationships/image" Target="../media/image39.png"/><Relationship Id="rId20"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1.png"/><Relationship Id="rId5" Type="http://schemas.openxmlformats.org/officeDocument/2006/relationships/image" Target="../media/image16.png"/><Relationship Id="rId15" Type="http://schemas.openxmlformats.org/officeDocument/2006/relationships/customXml" Target="../ink/ink3.xml"/><Relationship Id="rId10" Type="http://schemas.openxmlformats.org/officeDocument/2006/relationships/image" Target="../media/image18.png"/><Relationship Id="rId19"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34.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FB9EEDE-B923-D17F-6F6D-FDE41F1B1093}"/>
              </a:ext>
            </a:extLst>
          </p:cNvPr>
          <p:cNvSpPr txBox="1"/>
          <p:nvPr/>
        </p:nvSpPr>
        <p:spPr>
          <a:xfrm>
            <a:off x="135784" y="2170706"/>
            <a:ext cx="12056216" cy="1200329"/>
          </a:xfrm>
          <a:prstGeom prst="rect">
            <a:avLst/>
          </a:prstGeom>
          <a:noFill/>
        </p:spPr>
        <p:txBody>
          <a:bodyPr wrap="square">
            <a:spAutoFit/>
          </a:bodyPr>
          <a:lstStyle/>
          <a:p>
            <a:pPr lvl="0" algn="ctr" defTabSz="457189">
              <a:buNone/>
              <a:defRPr/>
            </a:pPr>
            <a:r>
              <a:rPr lang="en-US" altLang="zh-CN" sz="3600" b="0" i="0" dirty="0">
                <a:effectLst/>
                <a:highlight>
                  <a:srgbClr val="FFFFFF"/>
                </a:highlight>
                <a:latin typeface="Arial" panose="020B0604020202020204" pitchFamily="34" charset="0"/>
              </a:rPr>
              <a:t>Improving Gloss-free Sign Language Translation </a:t>
            </a:r>
          </a:p>
          <a:p>
            <a:pPr lvl="0" algn="ctr" defTabSz="457189">
              <a:buNone/>
              <a:defRPr/>
            </a:pPr>
            <a:r>
              <a:rPr lang="en-US" altLang="zh-CN" sz="3600" dirty="0">
                <a:highlight>
                  <a:srgbClr val="FFFFFF"/>
                </a:highlight>
                <a:latin typeface="Arial" panose="020B0604020202020204" pitchFamily="34" charset="0"/>
              </a:rPr>
              <a:t>b</a:t>
            </a:r>
            <a:r>
              <a:rPr lang="en-US" altLang="zh-CN" sz="3600" b="0" i="0" dirty="0">
                <a:effectLst/>
                <a:highlight>
                  <a:srgbClr val="FFFFFF"/>
                </a:highlight>
                <a:latin typeface="Arial" panose="020B0604020202020204" pitchFamily="34" charset="0"/>
              </a:rPr>
              <a:t>y Reducing Representation Density</a:t>
            </a:r>
            <a:endParaRPr lang="en-US" altLang="zh-CN" sz="3600" dirty="0">
              <a:latin typeface="Arial" panose="020B0604020202020204" pitchFamily="34" charset="0"/>
            </a:endParaRPr>
          </a:p>
        </p:txBody>
      </p:sp>
      <p:sp>
        <p:nvSpPr>
          <p:cNvPr id="3" name="文本框 2">
            <a:extLst>
              <a:ext uri="{FF2B5EF4-FFF2-40B4-BE49-F238E27FC236}">
                <a16:creationId xmlns:a16="http://schemas.microsoft.com/office/drawing/2014/main" id="{313ADBCA-D37D-9262-0136-F7CCFB4A0EDB}"/>
              </a:ext>
            </a:extLst>
          </p:cNvPr>
          <p:cNvSpPr txBox="1"/>
          <p:nvPr/>
        </p:nvSpPr>
        <p:spPr>
          <a:xfrm>
            <a:off x="4466691" y="4479801"/>
            <a:ext cx="3906748" cy="646331"/>
          </a:xfrm>
          <a:prstGeom prst="rect">
            <a:avLst/>
          </a:prstGeom>
          <a:noFill/>
        </p:spPr>
        <p:txBody>
          <a:bodyPr wrap="square">
            <a:spAutoFit/>
          </a:bodyPr>
          <a:lstStyle/>
          <a:p>
            <a:r>
              <a:rPr lang="en-US" altLang="zh-CN" sz="1800" b="0" dirty="0">
                <a:effectLst/>
                <a:latin typeface="NimbusRomNo9L"/>
              </a:rPr>
              <a:t>Anonymous Author(s) </a:t>
            </a:r>
            <a:endParaRPr lang="en-US" altLang="zh-CN" b="1" i="0" dirty="0">
              <a:solidFill>
                <a:srgbClr val="8C1B13"/>
              </a:solidFill>
              <a:effectLst/>
              <a:highlight>
                <a:srgbClr val="FFFDFA"/>
              </a:highlight>
              <a:latin typeface="Noto Sans" panose="020B0502040504020204" pitchFamily="34" charset="0"/>
            </a:endParaRPr>
          </a:p>
          <a:p>
            <a:r>
              <a:rPr lang="en-US" altLang="zh-CN" b="1" i="0" dirty="0">
                <a:solidFill>
                  <a:srgbClr val="8C1B13"/>
                </a:solidFill>
                <a:effectLst/>
                <a:highlight>
                  <a:srgbClr val="FFFDFA"/>
                </a:highlight>
                <a:latin typeface="Noto Sans" panose="020B0502040504020204" pitchFamily="34" charset="0"/>
              </a:rPr>
              <a:t>Submission Number:</a:t>
            </a:r>
            <a:r>
              <a:rPr lang="en-US" altLang="zh-CN" b="0" i="0" dirty="0">
                <a:solidFill>
                  <a:srgbClr val="333333"/>
                </a:solidFill>
                <a:effectLst/>
                <a:highlight>
                  <a:srgbClr val="FFFDFA"/>
                </a:highlight>
                <a:latin typeface="Noto Sans" panose="020B0502040504020204" pitchFamily="34" charset="0"/>
              </a:rPr>
              <a:t> 3560</a:t>
            </a:r>
            <a:endParaRPr lang="zh-CN" altLang="en-US" dirty="0"/>
          </a:p>
        </p:txBody>
      </p:sp>
      <p:sp>
        <p:nvSpPr>
          <p:cNvPr id="4" name="文本框 3">
            <a:extLst>
              <a:ext uri="{FF2B5EF4-FFF2-40B4-BE49-F238E27FC236}">
                <a16:creationId xmlns:a16="http://schemas.microsoft.com/office/drawing/2014/main" id="{03024FAF-6DDD-CF5D-03C4-3F6CD246DF43}"/>
              </a:ext>
            </a:extLst>
          </p:cNvPr>
          <p:cNvSpPr txBox="1"/>
          <p:nvPr/>
        </p:nvSpPr>
        <p:spPr>
          <a:xfrm>
            <a:off x="3786280" y="3550949"/>
            <a:ext cx="4755223" cy="369332"/>
          </a:xfrm>
          <a:prstGeom prst="rect">
            <a:avLst/>
          </a:prstGeom>
          <a:noFill/>
        </p:spPr>
        <p:txBody>
          <a:bodyPr wrap="square">
            <a:spAutoFit/>
          </a:bodyPr>
          <a:lstStyle/>
          <a:p>
            <a:r>
              <a:rPr lang="en-US" altLang="zh-CN" sz="1800" b="0" dirty="0">
                <a:effectLst/>
                <a:latin typeface="NimbusRomNo9L"/>
              </a:rPr>
              <a:t>Identify a Problem </a:t>
            </a:r>
            <a:r>
              <a:rPr lang="en-US" altLang="zh-CN" sz="1800" b="0" dirty="0">
                <a:effectLst/>
                <a:latin typeface="NimbusRomNo9L"/>
                <a:sym typeface="Wingdings" pitchFamily="2" charset="2"/>
              </a:rPr>
              <a:t> Improve Performance</a:t>
            </a:r>
            <a:endParaRPr lang="en-US" altLang="zh-CN" b="1" i="0" dirty="0">
              <a:solidFill>
                <a:srgbClr val="8C1B13"/>
              </a:solidFill>
              <a:effectLst/>
              <a:highlight>
                <a:srgbClr val="FFFDFA"/>
              </a:highlight>
              <a:latin typeface="Noto Sans" panose="020B0502040504020204" pitchFamily="34" charset="0"/>
            </a:endParaRPr>
          </a:p>
        </p:txBody>
      </p:sp>
    </p:spTree>
    <p:extLst>
      <p:ext uri="{BB962C8B-B14F-4D97-AF65-F5344CB8AC3E}">
        <p14:creationId xmlns:p14="http://schemas.microsoft.com/office/powerpoint/2010/main" val="863058104"/>
      </p:ext>
    </p:extLst>
  </p:cSld>
  <p:clrMapOvr>
    <a:masterClrMapping/>
  </p:clrMapOvr>
  <mc:AlternateContent xmlns:mc="http://schemas.openxmlformats.org/markup-compatibility/2006" xmlns:p14="http://schemas.microsoft.com/office/powerpoint/2010/main">
    <mc:Choice Requires="p14">
      <p:transition spd="slow" p14:dur="1500" advTm="9868">
        <p:random/>
      </p:transition>
    </mc:Choice>
    <mc:Fallback xmlns="">
      <p:transition spd="slow" advTm="9868">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sp>
        <p:nvSpPr>
          <p:cNvPr id="55" name="矩形 46">
            <a:extLst>
              <a:ext uri="{FF2B5EF4-FFF2-40B4-BE49-F238E27FC236}">
                <a16:creationId xmlns:a16="http://schemas.microsoft.com/office/drawing/2014/main" id="{027E486D-40F9-2810-7B3D-E7BDFAB9591C}"/>
              </a:ext>
            </a:extLst>
          </p:cNvPr>
          <p:cNvSpPr>
            <a:spLocks noChangeArrowheads="1"/>
          </p:cNvSpPr>
          <p:nvPr/>
        </p:nvSpPr>
        <p:spPr bwMode="auto">
          <a:xfrm>
            <a:off x="705651" y="262629"/>
            <a:ext cx="12025424"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Qualitative Analysis</a:t>
            </a:r>
          </a:p>
        </p:txBody>
      </p:sp>
      <p:pic>
        <p:nvPicPr>
          <p:cNvPr id="2" name="图片 1">
            <a:extLst>
              <a:ext uri="{FF2B5EF4-FFF2-40B4-BE49-F238E27FC236}">
                <a16:creationId xmlns:a16="http://schemas.microsoft.com/office/drawing/2014/main" id="{60485FBF-0CB8-385A-2B23-E3107E4A5635}"/>
              </a:ext>
            </a:extLst>
          </p:cNvPr>
          <p:cNvPicPr>
            <a:picLocks noChangeAspect="1"/>
          </p:cNvPicPr>
          <p:nvPr/>
        </p:nvPicPr>
        <p:blipFill>
          <a:blip r:embed="rId4"/>
          <a:stretch>
            <a:fillRect/>
          </a:stretch>
        </p:blipFill>
        <p:spPr>
          <a:xfrm>
            <a:off x="193667" y="1302324"/>
            <a:ext cx="11804665" cy="4821382"/>
          </a:xfrm>
          <a:prstGeom prst="rect">
            <a:avLst/>
          </a:prstGeom>
        </p:spPr>
      </p:pic>
    </p:spTree>
    <p:extLst>
      <p:ext uri="{BB962C8B-B14F-4D97-AF65-F5344CB8AC3E}">
        <p14:creationId xmlns:p14="http://schemas.microsoft.com/office/powerpoint/2010/main" val="417238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6">
            <a:extLst>
              <a:ext uri="{FF2B5EF4-FFF2-40B4-BE49-F238E27FC236}">
                <a16:creationId xmlns:a16="http://schemas.microsoft.com/office/drawing/2014/main" id="{18E93604-0367-F586-3BC6-61B27B2BE660}"/>
              </a:ext>
            </a:extLst>
          </p:cNvPr>
          <p:cNvSpPr>
            <a:spLocks noChangeArrowheads="1"/>
          </p:cNvSpPr>
          <p:nvPr/>
        </p:nvSpPr>
        <p:spPr bwMode="auto">
          <a:xfrm>
            <a:off x="705651" y="2645132"/>
            <a:ext cx="11197418" cy="156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457189">
              <a:buNone/>
              <a:defRPr/>
            </a:pPr>
            <a:r>
              <a:rPr lang="en-US" altLang="zh-CN" sz="4267" b="1" dirty="0">
                <a:solidFill>
                  <a:srgbClr val="004479"/>
                </a:solidFill>
                <a:latin typeface="Times New Roman" panose="02020603050405020304" pitchFamily="18" charset="0"/>
                <a:ea typeface="+mn-ea"/>
                <a:cs typeface="Times New Roman" panose="02020603050405020304" pitchFamily="18" charset="0"/>
                <a:sym typeface="+mn-lt"/>
              </a:rPr>
              <a:t>More Result on other Framework and Dataset </a:t>
            </a:r>
          </a:p>
          <a:p>
            <a:pPr lvl="0" algn="ctr" defTabSz="457189">
              <a:buNone/>
              <a:defRPr/>
            </a:pPr>
            <a:r>
              <a:rPr lang="en-US" altLang="zh-CN" sz="4267" b="1" dirty="0">
                <a:solidFill>
                  <a:srgbClr val="004479"/>
                </a:solidFill>
                <a:latin typeface="Times New Roman" panose="02020603050405020304" pitchFamily="18" charset="0"/>
                <a:ea typeface="+mn-ea"/>
                <a:cs typeface="Times New Roman" panose="02020603050405020304" pitchFamily="18" charset="0"/>
                <a:sym typeface="+mn-lt"/>
              </a:rPr>
              <a:t>in Full Paper</a:t>
            </a:r>
          </a:p>
        </p:txBody>
      </p:sp>
      <p:pic>
        <p:nvPicPr>
          <p:cNvPr id="8" name="音频 7">
            <a:extLst>
              <a:ext uri="{FF2B5EF4-FFF2-40B4-BE49-F238E27FC236}">
                <a16:creationId xmlns:a16="http://schemas.microsoft.com/office/drawing/2014/main" id="{7C275F8D-80A2-DA3B-83FF-2F3D4BDA26D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744302545"/>
      </p:ext>
    </p:extLst>
  </p:cSld>
  <p:clrMapOvr>
    <a:masterClrMapping/>
  </p:clrMapOvr>
  <mc:AlternateContent xmlns:mc="http://schemas.openxmlformats.org/markup-compatibility/2006" xmlns:p14="http://schemas.microsoft.com/office/powerpoint/2010/main">
    <mc:Choice Requires="p14">
      <p:transition spd="slow" p14:dur="1500" advTm="7709">
        <p:random/>
      </p:transition>
    </mc:Choice>
    <mc:Fallback xmlns="">
      <p:transition spd="slow" advTm="770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6">
            <a:extLst>
              <a:ext uri="{FF2B5EF4-FFF2-40B4-BE49-F238E27FC236}">
                <a16:creationId xmlns:a16="http://schemas.microsoft.com/office/drawing/2014/main" id="{9899151F-967B-5C50-96F5-28AB2B56F5B4}"/>
              </a:ext>
            </a:extLst>
          </p:cNvPr>
          <p:cNvSpPr>
            <a:spLocks noChangeArrowheads="1"/>
          </p:cNvSpPr>
          <p:nvPr/>
        </p:nvSpPr>
        <p:spPr bwMode="auto">
          <a:xfrm>
            <a:off x="850579" y="113152"/>
            <a:ext cx="6835325" cy="59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62556" tIns="81279" rIns="162556" bIns="8127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189">
              <a:spcBef>
                <a:spcPct val="20000"/>
              </a:spcBef>
              <a:defRPr/>
            </a:pPr>
            <a:r>
              <a:rPr lang="en-US" altLang="zh-CN" sz="2800" b="1" dirty="0">
                <a:solidFill>
                  <a:srgbClr val="004479"/>
                </a:solidFill>
                <a:latin typeface="Times New Roman" panose="02020603050405020304" pitchFamily="18" charset="0"/>
                <a:cs typeface="Times New Roman" panose="02020603050405020304" pitchFamily="18" charset="0"/>
                <a:sym typeface="Calibri" pitchFamily="34" charset="0"/>
              </a:rPr>
              <a:t>Background of Sign Language Translation</a:t>
            </a:r>
            <a:endParaRPr lang="en-US" altLang="zh-CN" sz="2800" b="1" dirty="0">
              <a:solidFill>
                <a:srgbClr val="004479"/>
              </a:solidFill>
              <a:latin typeface="Times New Roman" panose="02020603050405020304" pitchFamily="18" charset="0"/>
              <a:cs typeface="Times New Roman" panose="02020603050405020304" pitchFamily="18" charset="0"/>
              <a:sym typeface="+mn-lt"/>
            </a:endParaRPr>
          </a:p>
        </p:txBody>
      </p:sp>
      <p:pic>
        <p:nvPicPr>
          <p:cNvPr id="12"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16350" y="89660"/>
            <a:ext cx="834229" cy="659309"/>
          </a:xfrm>
          <a:prstGeom prst="rect">
            <a:avLst/>
          </a:prstGeom>
        </p:spPr>
      </p:pic>
      <p:sp>
        <p:nvSpPr>
          <p:cNvPr id="157" name="文本框 156">
            <a:extLst>
              <a:ext uri="{FF2B5EF4-FFF2-40B4-BE49-F238E27FC236}">
                <a16:creationId xmlns:a16="http://schemas.microsoft.com/office/drawing/2014/main" id="{89E1CAA2-8AF3-4C70-1D2F-C4D09AEB697C}"/>
              </a:ext>
            </a:extLst>
          </p:cNvPr>
          <p:cNvSpPr txBox="1"/>
          <p:nvPr/>
        </p:nvSpPr>
        <p:spPr>
          <a:xfrm>
            <a:off x="4010736" y="5181499"/>
            <a:ext cx="4382920" cy="666977"/>
          </a:xfrm>
          <a:prstGeom prst="rect">
            <a:avLst/>
          </a:prstGeom>
          <a:noFill/>
        </p:spPr>
        <p:txBody>
          <a:bodyPr wrap="square">
            <a:spAutoFit/>
          </a:bodyPr>
          <a:lstStyle/>
          <a:p>
            <a:pPr algn="ctr"/>
            <a:r>
              <a:rPr lang="zh-CN" altLang="en-US" sz="1867" dirty="0">
                <a:latin typeface="宋体" panose="02010600030101010101" pitchFamily="2" charset="-122"/>
                <a:ea typeface="宋体" panose="02010600030101010101" pitchFamily="2" charset="-122"/>
              </a:rPr>
              <a:t> 他   不   会   手   语   。</a:t>
            </a:r>
            <a:endParaRPr lang="en-US" altLang="zh-CN" sz="1867" dirty="0">
              <a:latin typeface="宋体" panose="02010600030101010101" pitchFamily="2" charset="-122"/>
              <a:ea typeface="宋体" panose="02010600030101010101" pitchFamily="2" charset="-122"/>
            </a:endParaRPr>
          </a:p>
          <a:p>
            <a:pPr algn="ctr"/>
            <a:r>
              <a:rPr lang="en-US" altLang="zh-CN" sz="1867" dirty="0">
                <a:latin typeface="Times New Roman" panose="02020603050405020304" pitchFamily="18" charset="0"/>
                <a:ea typeface="宋体" panose="02010600030101010101" pitchFamily="2" charset="-122"/>
                <a:cs typeface="Times New Roman" panose="02020603050405020304" pitchFamily="18" charset="0"/>
              </a:rPr>
              <a:t>(He doesn't know sign language.)</a:t>
            </a:r>
            <a:endParaRPr lang="zh-CN" altLang="en-US" sz="1867"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8" name="矩形: 圆角 157">
                <a:extLst>
                  <a:ext uri="{FF2B5EF4-FFF2-40B4-BE49-F238E27FC236}">
                    <a16:creationId xmlns:a16="http://schemas.microsoft.com/office/drawing/2014/main" id="{961C8AEC-CD0A-BC46-F90C-676EDED6E429}"/>
                  </a:ext>
                </a:extLst>
              </p:cNvPr>
              <p:cNvSpPr/>
              <p:nvPr/>
            </p:nvSpPr>
            <p:spPr>
              <a:xfrm>
                <a:off x="6143425" y="3478676"/>
                <a:ext cx="954667" cy="48912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m:rPr>
                        <m:nor/>
                      </m:rPr>
                      <a:rPr lang="zh-CN" altLang="en-US" sz="1867" dirty="0">
                        <a:solidFill>
                          <a:schemeClr val="tx1"/>
                        </a:solidFill>
                        <a:latin typeface="宋体" panose="02010600030101010101" pitchFamily="2" charset="-122"/>
                        <a:ea typeface="宋体" panose="02010600030101010101" pitchFamily="2" charset="-122"/>
                      </a:rPr>
                      <m:t>他</m:t>
                    </m:r>
                  </m:oMath>
                </a14:m>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(He)</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158" name="矩形: 圆角 157">
                <a:extLst>
                  <a:ext uri="{FF2B5EF4-FFF2-40B4-BE49-F238E27FC236}">
                    <a16:creationId xmlns:a16="http://schemas.microsoft.com/office/drawing/2014/main" id="{961C8AEC-CD0A-BC46-F90C-676EDED6E429}"/>
                  </a:ext>
                </a:extLst>
              </p:cNvPr>
              <p:cNvSpPr>
                <a:spLocks noRot="1" noChangeAspect="1" noMove="1" noResize="1" noEditPoints="1" noAdjustHandles="1" noChangeArrowheads="1" noChangeShapeType="1" noTextEdit="1"/>
              </p:cNvSpPr>
              <p:nvPr/>
            </p:nvSpPr>
            <p:spPr>
              <a:xfrm>
                <a:off x="6143425" y="3478676"/>
                <a:ext cx="954667" cy="489128"/>
              </a:xfrm>
              <a:prstGeom prst="roundRect">
                <a:avLst/>
              </a:prstGeom>
              <a:blipFill>
                <a:blip r:embed="rId6"/>
                <a:stretch>
                  <a:fillRect r="-1316" b="-7692"/>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0" name="矩形: 圆角 159">
                <a:extLst>
                  <a:ext uri="{FF2B5EF4-FFF2-40B4-BE49-F238E27FC236}">
                    <a16:creationId xmlns:a16="http://schemas.microsoft.com/office/drawing/2014/main" id="{46327D26-2286-0802-E6DA-4873AD957200}"/>
                  </a:ext>
                </a:extLst>
              </p:cNvPr>
              <p:cNvSpPr/>
              <p:nvPr/>
            </p:nvSpPr>
            <p:spPr>
              <a:xfrm>
                <a:off x="7239691" y="3478676"/>
                <a:ext cx="1632052" cy="48912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zh-CN" altLang="en-US"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不会</m:t>
                      </m:r>
                      <m: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Can</m:t>
                      </m:r>
                      <m: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t</m:t>
                      </m:r>
                      <m: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oMath>
                  </m:oMathPara>
                </a14:m>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160" name="矩形: 圆角 159">
                <a:extLst>
                  <a:ext uri="{FF2B5EF4-FFF2-40B4-BE49-F238E27FC236}">
                    <a16:creationId xmlns:a16="http://schemas.microsoft.com/office/drawing/2014/main" id="{46327D26-2286-0802-E6DA-4873AD957200}"/>
                  </a:ext>
                </a:extLst>
              </p:cNvPr>
              <p:cNvSpPr>
                <a:spLocks noRot="1" noChangeAspect="1" noMove="1" noResize="1" noEditPoints="1" noAdjustHandles="1" noChangeArrowheads="1" noChangeShapeType="1" noTextEdit="1"/>
              </p:cNvSpPr>
              <p:nvPr/>
            </p:nvSpPr>
            <p:spPr>
              <a:xfrm>
                <a:off x="7239691" y="3478676"/>
                <a:ext cx="1632052" cy="489128"/>
              </a:xfrm>
              <a:prstGeom prst="roundRect">
                <a:avLst/>
              </a:prstGeom>
              <a:blipFill>
                <a:blip r:embed="rId7"/>
                <a:stretch>
                  <a:fillRect/>
                </a:stretch>
              </a:blipFill>
              <a:ln>
                <a:noFill/>
              </a:ln>
            </p:spPr>
            <p:txBody>
              <a:bodyPr/>
              <a:lstStyle/>
              <a:p>
                <a:r>
                  <a:rPr lang="zh-CN" altLang="en-US">
                    <a:noFill/>
                  </a:rPr>
                  <a:t> </a:t>
                </a:r>
              </a:p>
            </p:txBody>
          </p:sp>
        </mc:Fallback>
      </mc:AlternateContent>
      <p:cxnSp>
        <p:nvCxnSpPr>
          <p:cNvPr id="162" name="直接箭头连接符 161">
            <a:extLst>
              <a:ext uri="{FF2B5EF4-FFF2-40B4-BE49-F238E27FC236}">
                <a16:creationId xmlns:a16="http://schemas.microsoft.com/office/drawing/2014/main" id="{814A11B0-1C5B-85C1-6E2E-4601FDA355A0}"/>
              </a:ext>
            </a:extLst>
          </p:cNvPr>
          <p:cNvCxnSpPr>
            <a:cxnSpLocks/>
          </p:cNvCxnSpPr>
          <p:nvPr/>
        </p:nvCxnSpPr>
        <p:spPr>
          <a:xfrm>
            <a:off x="5356088" y="2612591"/>
            <a:ext cx="0" cy="644739"/>
          </a:xfrm>
          <a:prstGeom prst="straightConnector1">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3" name="直接箭头连接符 162">
            <a:extLst>
              <a:ext uri="{FF2B5EF4-FFF2-40B4-BE49-F238E27FC236}">
                <a16:creationId xmlns:a16="http://schemas.microsoft.com/office/drawing/2014/main" id="{54AD106B-5F7A-2A2F-F3BE-62E658C855C4}"/>
              </a:ext>
            </a:extLst>
          </p:cNvPr>
          <p:cNvCxnSpPr>
            <a:cxnSpLocks/>
          </p:cNvCxnSpPr>
          <p:nvPr/>
        </p:nvCxnSpPr>
        <p:spPr>
          <a:xfrm>
            <a:off x="6614303" y="2612591"/>
            <a:ext cx="0" cy="644739"/>
          </a:xfrm>
          <a:prstGeom prst="straightConnector1">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4" name="直接箭头连接符 163">
            <a:extLst>
              <a:ext uri="{FF2B5EF4-FFF2-40B4-BE49-F238E27FC236}">
                <a16:creationId xmlns:a16="http://schemas.microsoft.com/office/drawing/2014/main" id="{83F65DE1-DEE2-0809-397C-855A5D7CA14A}"/>
              </a:ext>
            </a:extLst>
          </p:cNvPr>
          <p:cNvCxnSpPr>
            <a:cxnSpLocks/>
          </p:cNvCxnSpPr>
          <p:nvPr/>
        </p:nvCxnSpPr>
        <p:spPr>
          <a:xfrm>
            <a:off x="8242636" y="2612591"/>
            <a:ext cx="0" cy="644739"/>
          </a:xfrm>
          <a:prstGeom prst="straightConnector1">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65" name="图片 164">
            <a:extLst>
              <a:ext uri="{FF2B5EF4-FFF2-40B4-BE49-F238E27FC236}">
                <a16:creationId xmlns:a16="http://schemas.microsoft.com/office/drawing/2014/main" id="{7F960900-4EA7-FF89-36D1-657AB7FFA771}"/>
              </a:ext>
            </a:extLst>
          </p:cNvPr>
          <p:cNvPicPr>
            <a:picLocks noChangeAspect="1"/>
          </p:cNvPicPr>
          <p:nvPr/>
        </p:nvPicPr>
        <p:blipFill rotWithShape="1">
          <a:blip r:embed="rId8"/>
          <a:srcRect t="14708" r="709"/>
          <a:stretch/>
        </p:blipFill>
        <p:spPr>
          <a:xfrm>
            <a:off x="4044216" y="1439607"/>
            <a:ext cx="5550548" cy="914364"/>
          </a:xfrm>
          <a:prstGeom prst="rect">
            <a:avLst/>
          </a:prstGeom>
        </p:spPr>
      </p:pic>
      <p:sp>
        <p:nvSpPr>
          <p:cNvPr id="167" name="任意多边形: 形状 166">
            <a:extLst>
              <a:ext uri="{FF2B5EF4-FFF2-40B4-BE49-F238E27FC236}">
                <a16:creationId xmlns:a16="http://schemas.microsoft.com/office/drawing/2014/main" id="{2817289D-34B5-539A-857F-84CF3C913CF4}"/>
              </a:ext>
            </a:extLst>
          </p:cNvPr>
          <p:cNvSpPr/>
          <p:nvPr/>
        </p:nvSpPr>
        <p:spPr>
          <a:xfrm>
            <a:off x="4751867" y="4001958"/>
            <a:ext cx="2016200" cy="1257793"/>
          </a:xfrm>
          <a:custGeom>
            <a:avLst/>
            <a:gdLst>
              <a:gd name="connsiteX0" fmla="*/ 4154327 w 4353418"/>
              <a:gd name="connsiteY0" fmla="*/ 0 h 2377440"/>
              <a:gd name="connsiteX1" fmla="*/ 3940967 w 4353418"/>
              <a:gd name="connsiteY1" fmla="*/ 792480 h 2377440"/>
              <a:gd name="connsiteX2" fmla="*/ 466247 w 4353418"/>
              <a:gd name="connsiteY2" fmla="*/ 1798320 h 2377440"/>
              <a:gd name="connsiteX3" fmla="*/ 130967 w 4353418"/>
              <a:gd name="connsiteY3" fmla="*/ 2377440 h 2377440"/>
            </a:gdLst>
            <a:ahLst/>
            <a:cxnLst>
              <a:cxn ang="0">
                <a:pos x="connsiteX0" y="connsiteY0"/>
              </a:cxn>
              <a:cxn ang="0">
                <a:pos x="connsiteX1" y="connsiteY1"/>
              </a:cxn>
              <a:cxn ang="0">
                <a:pos x="connsiteX2" y="connsiteY2"/>
              </a:cxn>
              <a:cxn ang="0">
                <a:pos x="connsiteX3" y="connsiteY3"/>
              </a:cxn>
            </a:cxnLst>
            <a:rect l="l" t="t" r="r" b="b"/>
            <a:pathLst>
              <a:path w="4353418" h="2377440">
                <a:moveTo>
                  <a:pt x="4154327" y="0"/>
                </a:moveTo>
                <a:cubicBezTo>
                  <a:pt x="4354987" y="246380"/>
                  <a:pt x="4555647" y="492760"/>
                  <a:pt x="3940967" y="792480"/>
                </a:cubicBezTo>
                <a:cubicBezTo>
                  <a:pt x="3326287" y="1092200"/>
                  <a:pt x="1101247" y="1534160"/>
                  <a:pt x="466247" y="1798320"/>
                </a:cubicBezTo>
                <a:cubicBezTo>
                  <a:pt x="-168753" y="2062480"/>
                  <a:pt x="-18893" y="2219960"/>
                  <a:pt x="130967" y="2377440"/>
                </a:cubicBezTo>
              </a:path>
            </a:pathLst>
          </a:cu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829"/>
          </a:p>
        </p:txBody>
      </p:sp>
      <p:sp>
        <p:nvSpPr>
          <p:cNvPr id="168" name="任意多边形: 形状 167">
            <a:extLst>
              <a:ext uri="{FF2B5EF4-FFF2-40B4-BE49-F238E27FC236}">
                <a16:creationId xmlns:a16="http://schemas.microsoft.com/office/drawing/2014/main" id="{01AE2974-B3F8-1621-2C99-DE231CA6DA43}"/>
              </a:ext>
            </a:extLst>
          </p:cNvPr>
          <p:cNvSpPr/>
          <p:nvPr/>
        </p:nvSpPr>
        <p:spPr>
          <a:xfrm>
            <a:off x="5672347" y="4033115"/>
            <a:ext cx="2853327" cy="1196556"/>
          </a:xfrm>
          <a:custGeom>
            <a:avLst/>
            <a:gdLst>
              <a:gd name="connsiteX0" fmla="*/ 7376160 w 8531928"/>
              <a:gd name="connsiteY0" fmla="*/ 0 h 2225040"/>
              <a:gd name="connsiteX1" fmla="*/ 8199120 w 8531928"/>
              <a:gd name="connsiteY1" fmla="*/ 944880 h 2225040"/>
              <a:gd name="connsiteX2" fmla="*/ 2529840 w 8531928"/>
              <a:gd name="connsiteY2" fmla="*/ 1280160 h 2225040"/>
              <a:gd name="connsiteX3" fmla="*/ 0 w 8531928"/>
              <a:gd name="connsiteY3" fmla="*/ 2225040 h 2225040"/>
            </a:gdLst>
            <a:ahLst/>
            <a:cxnLst>
              <a:cxn ang="0">
                <a:pos x="connsiteX0" y="connsiteY0"/>
              </a:cxn>
              <a:cxn ang="0">
                <a:pos x="connsiteX1" y="connsiteY1"/>
              </a:cxn>
              <a:cxn ang="0">
                <a:pos x="connsiteX2" y="connsiteY2"/>
              </a:cxn>
              <a:cxn ang="0">
                <a:pos x="connsiteX3" y="connsiteY3"/>
              </a:cxn>
            </a:cxnLst>
            <a:rect l="l" t="t" r="r" b="b"/>
            <a:pathLst>
              <a:path w="8531928" h="2225040">
                <a:moveTo>
                  <a:pt x="7376160" y="0"/>
                </a:moveTo>
                <a:cubicBezTo>
                  <a:pt x="8191500" y="365760"/>
                  <a:pt x="9006840" y="731520"/>
                  <a:pt x="8199120" y="944880"/>
                </a:cubicBezTo>
                <a:cubicBezTo>
                  <a:pt x="7391400" y="1158240"/>
                  <a:pt x="3896360" y="1066800"/>
                  <a:pt x="2529840" y="1280160"/>
                </a:cubicBezTo>
                <a:cubicBezTo>
                  <a:pt x="1163320" y="1493520"/>
                  <a:pt x="581660" y="1859280"/>
                  <a:pt x="0" y="2225040"/>
                </a:cubicBezTo>
              </a:path>
            </a:pathLst>
          </a:cu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829"/>
          </a:p>
        </p:txBody>
      </p:sp>
      <p:sp>
        <p:nvSpPr>
          <p:cNvPr id="169" name="文本框 168">
            <a:extLst>
              <a:ext uri="{FF2B5EF4-FFF2-40B4-BE49-F238E27FC236}">
                <a16:creationId xmlns:a16="http://schemas.microsoft.com/office/drawing/2014/main" id="{4B0DEE87-EE9B-84DA-EF33-98E99978164F}"/>
              </a:ext>
            </a:extLst>
          </p:cNvPr>
          <p:cNvSpPr txBox="1"/>
          <p:nvPr/>
        </p:nvSpPr>
        <p:spPr>
          <a:xfrm>
            <a:off x="5052242" y="2721133"/>
            <a:ext cx="3264220" cy="379656"/>
          </a:xfrm>
          <a:prstGeom prst="rect">
            <a:avLst/>
          </a:prstGeom>
          <a:solidFill>
            <a:schemeClr val="bg1"/>
          </a:solidFill>
        </p:spPr>
        <p:txBody>
          <a:bodyPr wrap="square">
            <a:spAutoFit/>
          </a:bodyPr>
          <a:lstStyle/>
          <a:p>
            <a:r>
              <a:rPr lang="en-US" altLang="zh-CN" sz="1867" b="1" dirty="0">
                <a:latin typeface="Times New Roman" panose="02020603050405020304" pitchFamily="18" charset="0"/>
                <a:ea typeface="宋体" panose="02010600030101010101" pitchFamily="2" charset="-122"/>
                <a:cs typeface="Times New Roman" panose="02020603050405020304" pitchFamily="18" charset="0"/>
              </a:rPr>
              <a:t>Sign Language Recognition</a:t>
            </a:r>
            <a:endParaRPr lang="zh-CN" altLang="en-US" sz="1867" b="1" dirty="0"/>
          </a:p>
        </p:txBody>
      </p:sp>
      <p:pic>
        <p:nvPicPr>
          <p:cNvPr id="2" name="图片 4" descr="男人站在那里&#10;&#10;描述已自动生成">
            <a:extLst>
              <a:ext uri="{FF2B5EF4-FFF2-40B4-BE49-F238E27FC236}">
                <a16:creationId xmlns:a16="http://schemas.microsoft.com/office/drawing/2014/main" id="{77B2610C-3829-1B0D-4B53-B45A974683E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0676"/>
          <a:stretch/>
        </p:blipFill>
        <p:spPr>
          <a:xfrm>
            <a:off x="3020196" y="1441043"/>
            <a:ext cx="1022029" cy="912927"/>
          </a:xfrm>
          <a:prstGeom prst="rect">
            <a:avLst/>
          </a:prstGeom>
        </p:spPr>
      </p:pic>
      <p:sp>
        <p:nvSpPr>
          <p:cNvPr id="3" name="文本框 2">
            <a:extLst>
              <a:ext uri="{FF2B5EF4-FFF2-40B4-BE49-F238E27FC236}">
                <a16:creationId xmlns:a16="http://schemas.microsoft.com/office/drawing/2014/main" id="{2F736931-A778-B21B-F4CB-C5E8E3E6AB3E}"/>
              </a:ext>
            </a:extLst>
          </p:cNvPr>
          <p:cNvSpPr txBox="1"/>
          <p:nvPr/>
        </p:nvSpPr>
        <p:spPr>
          <a:xfrm>
            <a:off x="1924428" y="2374814"/>
            <a:ext cx="2550832" cy="379656"/>
          </a:xfrm>
          <a:prstGeom prst="rect">
            <a:avLst/>
          </a:prstGeom>
          <a:solidFill>
            <a:schemeClr val="bg1"/>
          </a:solidFill>
        </p:spPr>
        <p:txBody>
          <a:bodyPr wrap="square">
            <a:spAutoFit/>
          </a:bodyPr>
          <a:lstStyle/>
          <a:p>
            <a:pPr algn="ctr"/>
            <a:r>
              <a:rPr lang="en-US" altLang="zh-CN" sz="1867" dirty="0">
                <a:latin typeface="Times New Roman" panose="02020603050405020304" pitchFamily="18" charset="0"/>
                <a:ea typeface="宋体" panose="02010600030101010101" pitchFamily="2" charset="-122"/>
                <a:cs typeface="Times New Roman" panose="02020603050405020304" pitchFamily="18" charset="0"/>
              </a:rPr>
              <a:t>Sign Video</a:t>
            </a:r>
            <a:endParaRPr lang="zh-CN" altLang="en-US" sz="1867" dirty="0"/>
          </a:p>
        </p:txBody>
      </p:sp>
      <p:sp>
        <p:nvSpPr>
          <p:cNvPr id="4" name="文本框 3">
            <a:extLst>
              <a:ext uri="{FF2B5EF4-FFF2-40B4-BE49-F238E27FC236}">
                <a16:creationId xmlns:a16="http://schemas.microsoft.com/office/drawing/2014/main" id="{3B77DEE4-A84F-2C1F-A87C-76FC1B19DA5D}"/>
              </a:ext>
            </a:extLst>
          </p:cNvPr>
          <p:cNvSpPr txBox="1"/>
          <p:nvPr/>
        </p:nvSpPr>
        <p:spPr>
          <a:xfrm>
            <a:off x="1921309" y="5733709"/>
            <a:ext cx="2550832" cy="379656"/>
          </a:xfrm>
          <a:prstGeom prst="rect">
            <a:avLst/>
          </a:prstGeom>
          <a:solidFill>
            <a:schemeClr val="bg1"/>
          </a:solidFill>
        </p:spPr>
        <p:txBody>
          <a:bodyPr wrap="square">
            <a:spAutoFit/>
          </a:bodyPr>
          <a:lstStyle/>
          <a:p>
            <a:pPr algn="ctr"/>
            <a:r>
              <a:rPr lang="en-US" altLang="zh-CN" sz="1867" dirty="0">
                <a:latin typeface="Times New Roman" panose="02020603050405020304" pitchFamily="18" charset="0"/>
                <a:ea typeface="宋体" panose="02010600030101010101" pitchFamily="2" charset="-122"/>
                <a:cs typeface="Times New Roman" panose="02020603050405020304" pitchFamily="18" charset="0"/>
              </a:rPr>
              <a:t>Spoken Text</a:t>
            </a:r>
            <a:endParaRPr lang="zh-CN" altLang="en-US" sz="1867" dirty="0"/>
          </a:p>
        </p:txBody>
      </p:sp>
      <p:sp>
        <p:nvSpPr>
          <p:cNvPr id="5" name="文本框 4">
            <a:extLst>
              <a:ext uri="{FF2B5EF4-FFF2-40B4-BE49-F238E27FC236}">
                <a16:creationId xmlns:a16="http://schemas.microsoft.com/office/drawing/2014/main" id="{53FD7C83-C86A-342A-917E-B3600553B841}"/>
              </a:ext>
            </a:extLst>
          </p:cNvPr>
          <p:cNvSpPr txBox="1"/>
          <p:nvPr/>
        </p:nvSpPr>
        <p:spPr>
          <a:xfrm>
            <a:off x="2231839" y="3989876"/>
            <a:ext cx="2550832" cy="379656"/>
          </a:xfrm>
          <a:prstGeom prst="rect">
            <a:avLst/>
          </a:prstGeom>
          <a:solidFill>
            <a:schemeClr val="bg1"/>
          </a:solidFill>
        </p:spPr>
        <p:txBody>
          <a:bodyPr wrap="square">
            <a:spAutoFit/>
          </a:bodyPr>
          <a:lstStyle/>
          <a:p>
            <a:pPr algn="ctr"/>
            <a:r>
              <a:rPr lang="en-US" altLang="zh-CN" sz="1867" dirty="0">
                <a:latin typeface="Times New Roman" panose="02020603050405020304" pitchFamily="18" charset="0"/>
                <a:ea typeface="宋体" panose="02010600030101010101" pitchFamily="2" charset="-122"/>
                <a:cs typeface="Times New Roman" panose="02020603050405020304" pitchFamily="18" charset="0"/>
              </a:rPr>
              <a:t>Sign Gloss annotation:</a:t>
            </a:r>
            <a:endParaRPr lang="zh-CN" altLang="en-US" sz="1867" dirty="0"/>
          </a:p>
        </p:txBody>
      </p:sp>
      <p:cxnSp>
        <p:nvCxnSpPr>
          <p:cNvPr id="6" name="直接箭头连接符 160">
            <a:extLst>
              <a:ext uri="{FF2B5EF4-FFF2-40B4-BE49-F238E27FC236}">
                <a16:creationId xmlns:a16="http://schemas.microsoft.com/office/drawing/2014/main" id="{CDA91E6F-5D9F-E351-EEEA-CE9C9A515E36}"/>
              </a:ext>
            </a:extLst>
          </p:cNvPr>
          <p:cNvCxnSpPr>
            <a:cxnSpLocks/>
          </p:cNvCxnSpPr>
          <p:nvPr/>
        </p:nvCxnSpPr>
        <p:spPr>
          <a:xfrm>
            <a:off x="4196616" y="2593536"/>
            <a:ext cx="0" cy="644739"/>
          </a:xfrm>
          <a:prstGeom prst="straightConnector1">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160">
            <a:extLst>
              <a:ext uri="{FF2B5EF4-FFF2-40B4-BE49-F238E27FC236}">
                <a16:creationId xmlns:a16="http://schemas.microsoft.com/office/drawing/2014/main" id="{908A5560-D9C1-14B6-E487-435EF2FFF2B0}"/>
              </a:ext>
            </a:extLst>
          </p:cNvPr>
          <p:cNvCxnSpPr>
            <a:cxnSpLocks/>
          </p:cNvCxnSpPr>
          <p:nvPr/>
        </p:nvCxnSpPr>
        <p:spPr>
          <a:xfrm flipH="1">
            <a:off x="2352782" y="3723240"/>
            <a:ext cx="1118761" cy="0"/>
          </a:xfrm>
          <a:prstGeom prst="straightConnector1">
            <a:avLst/>
          </a:prstGeom>
          <a:ln w="28575">
            <a:solidFill>
              <a:srgbClr val="013976"/>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E80FD28-2061-BF55-2E4E-5E3C33DC0A1E}"/>
              </a:ext>
            </a:extLst>
          </p:cNvPr>
          <p:cNvSpPr txBox="1"/>
          <p:nvPr/>
        </p:nvSpPr>
        <p:spPr>
          <a:xfrm>
            <a:off x="5302193" y="4183038"/>
            <a:ext cx="2624220" cy="379656"/>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t>Sign Gloss Translation</a:t>
            </a:r>
            <a:endParaRPr lang="zh-CN" altLang="en-US" dirty="0"/>
          </a:p>
        </p:txBody>
      </p:sp>
      <p:sp>
        <p:nvSpPr>
          <p:cNvPr id="19" name="矩形: 圆角 158">
            <a:extLst>
              <a:ext uri="{FF2B5EF4-FFF2-40B4-BE49-F238E27FC236}">
                <a16:creationId xmlns:a16="http://schemas.microsoft.com/office/drawing/2014/main" id="{A2284471-85B5-AA33-F7C2-11207076FB0F}"/>
              </a:ext>
            </a:extLst>
          </p:cNvPr>
          <p:cNvSpPr/>
          <p:nvPr/>
        </p:nvSpPr>
        <p:spPr>
          <a:xfrm flipV="1">
            <a:off x="4036637" y="1283065"/>
            <a:ext cx="2235576" cy="87551"/>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矩形: 圆角 157">
            <a:extLst>
              <a:ext uri="{FF2B5EF4-FFF2-40B4-BE49-F238E27FC236}">
                <a16:creationId xmlns:a16="http://schemas.microsoft.com/office/drawing/2014/main" id="{F58B4C05-F474-93B1-4479-B6FE7A79F6C8}"/>
              </a:ext>
            </a:extLst>
          </p:cNvPr>
          <p:cNvSpPr/>
          <p:nvPr/>
        </p:nvSpPr>
        <p:spPr>
          <a:xfrm>
            <a:off x="6323018" y="1282270"/>
            <a:ext cx="1050134" cy="93329"/>
          </a:xfrm>
          <a:prstGeom prst="roundRect">
            <a:avLst>
              <a:gd name="adj"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159">
            <a:extLst>
              <a:ext uri="{FF2B5EF4-FFF2-40B4-BE49-F238E27FC236}">
                <a16:creationId xmlns:a16="http://schemas.microsoft.com/office/drawing/2014/main" id="{E5D278FD-55CE-5F74-C958-E10372661FE8}"/>
              </a:ext>
            </a:extLst>
          </p:cNvPr>
          <p:cNvSpPr/>
          <p:nvPr/>
        </p:nvSpPr>
        <p:spPr>
          <a:xfrm>
            <a:off x="7417274" y="1277983"/>
            <a:ext cx="2177490" cy="98411"/>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5" name="文本框 24">
                <a:extLst>
                  <a:ext uri="{FF2B5EF4-FFF2-40B4-BE49-F238E27FC236}">
                    <a16:creationId xmlns:a16="http://schemas.microsoft.com/office/drawing/2014/main" id="{BA4AAE4A-24BC-8FCF-6CCE-C97F53B765D0}"/>
                  </a:ext>
                </a:extLst>
              </p:cNvPr>
              <p:cNvSpPr txBox="1"/>
              <p:nvPr/>
            </p:nvSpPr>
            <p:spPr>
              <a:xfrm>
                <a:off x="4726411" y="864726"/>
                <a:ext cx="84594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Sign</m:t>
                      </m:r>
                      <m: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Language</m:t>
                      </m:r>
                    </m:oMath>
                  </m:oMathPara>
                </a14:m>
                <a:endParaRPr lang="zh-CN" altLang="en-US" dirty="0"/>
              </a:p>
            </p:txBody>
          </p:sp>
        </mc:Choice>
        <mc:Fallback xmlns="">
          <p:sp>
            <p:nvSpPr>
              <p:cNvPr id="25" name="文本框 24">
                <a:extLst>
                  <a:ext uri="{FF2B5EF4-FFF2-40B4-BE49-F238E27FC236}">
                    <a16:creationId xmlns:a16="http://schemas.microsoft.com/office/drawing/2014/main" id="{BA4AAE4A-24BC-8FCF-6CCE-C97F53B765D0}"/>
                  </a:ext>
                </a:extLst>
              </p:cNvPr>
              <p:cNvSpPr txBox="1">
                <a:spLocks noRot="1" noChangeAspect="1" noMove="1" noResize="1" noEditPoints="1" noAdjustHandles="1" noChangeArrowheads="1" noChangeShapeType="1" noTextEdit="1"/>
              </p:cNvSpPr>
              <p:nvPr/>
            </p:nvSpPr>
            <p:spPr>
              <a:xfrm>
                <a:off x="4726411" y="864726"/>
                <a:ext cx="845941" cy="369332"/>
              </a:xfrm>
              <a:prstGeom prst="rect">
                <a:avLst/>
              </a:prstGeom>
              <a:blipFill>
                <a:blip r:embed="rId10"/>
                <a:stretch>
                  <a:fillRect l="-1493" r="-88060" b="-172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6" name="文本框 25">
                <a:extLst>
                  <a:ext uri="{FF2B5EF4-FFF2-40B4-BE49-F238E27FC236}">
                    <a16:creationId xmlns:a16="http://schemas.microsoft.com/office/drawing/2014/main" id="{6911A310-3C61-457D-9EFD-62402B8AB0B4}"/>
                  </a:ext>
                </a:extLst>
              </p:cNvPr>
              <p:cNvSpPr txBox="1"/>
              <p:nvPr/>
            </p:nvSpPr>
            <p:spPr>
              <a:xfrm>
                <a:off x="6527211" y="845687"/>
                <a:ext cx="84594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He</m:t>
                      </m:r>
                    </m:oMath>
                  </m:oMathPara>
                </a14:m>
                <a:endParaRPr lang="zh-CN" altLang="en-US" dirty="0"/>
              </a:p>
            </p:txBody>
          </p:sp>
        </mc:Choice>
        <mc:Fallback xmlns="">
          <p:sp>
            <p:nvSpPr>
              <p:cNvPr id="26" name="文本框 25">
                <a:extLst>
                  <a:ext uri="{FF2B5EF4-FFF2-40B4-BE49-F238E27FC236}">
                    <a16:creationId xmlns:a16="http://schemas.microsoft.com/office/drawing/2014/main" id="{6911A310-3C61-457D-9EFD-62402B8AB0B4}"/>
                  </a:ext>
                </a:extLst>
              </p:cNvPr>
              <p:cNvSpPr txBox="1">
                <a:spLocks noRot="1" noChangeAspect="1" noMove="1" noResize="1" noEditPoints="1" noAdjustHandles="1" noChangeArrowheads="1" noChangeShapeType="1" noTextEdit="1"/>
              </p:cNvSpPr>
              <p:nvPr/>
            </p:nvSpPr>
            <p:spPr>
              <a:xfrm>
                <a:off x="6527211" y="845687"/>
                <a:ext cx="845941" cy="369332"/>
              </a:xfrm>
              <a:prstGeom prst="rect">
                <a:avLst/>
              </a:prstGeom>
              <a:blipFill>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文本框 26">
                <a:extLst>
                  <a:ext uri="{FF2B5EF4-FFF2-40B4-BE49-F238E27FC236}">
                    <a16:creationId xmlns:a16="http://schemas.microsoft.com/office/drawing/2014/main" id="{DD483052-A59C-C9BD-8647-A65520F5623C}"/>
                  </a:ext>
                </a:extLst>
              </p:cNvPr>
              <p:cNvSpPr txBox="1"/>
              <p:nvPr/>
            </p:nvSpPr>
            <p:spPr>
              <a:xfrm>
                <a:off x="7970685" y="853752"/>
                <a:ext cx="84594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Can</m:t>
                      </m:r>
                      <m: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m:rPr>
                          <m:sty m:val="p"/>
                        </m:rPr>
                        <a:rPr lang="en-US" altLang="zh-CN" i="1" dirty="0">
                          <a:latin typeface="Cambria Math" panose="02040503050406030204" pitchFamily="18" charset="0"/>
                          <a:ea typeface="宋体" panose="02010600030101010101" pitchFamily="2" charset="-122"/>
                          <a:cs typeface="Times New Roman" panose="02020603050405020304" pitchFamily="18" charset="0"/>
                        </a:rPr>
                        <m:t>N</m:t>
                      </m:r>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ot</m:t>
                      </m:r>
                    </m:oMath>
                  </m:oMathPara>
                </a14:m>
                <a:endParaRPr lang="zh-CN" altLang="en-US" dirty="0"/>
              </a:p>
            </p:txBody>
          </p:sp>
        </mc:Choice>
        <mc:Fallback xmlns="">
          <p:sp>
            <p:nvSpPr>
              <p:cNvPr id="27" name="文本框 26">
                <a:extLst>
                  <a:ext uri="{FF2B5EF4-FFF2-40B4-BE49-F238E27FC236}">
                    <a16:creationId xmlns:a16="http://schemas.microsoft.com/office/drawing/2014/main" id="{DD483052-A59C-C9BD-8647-A65520F5623C}"/>
                  </a:ext>
                </a:extLst>
              </p:cNvPr>
              <p:cNvSpPr txBox="1">
                <a:spLocks noRot="1" noChangeAspect="1" noMove="1" noResize="1" noEditPoints="1" noAdjustHandles="1" noChangeArrowheads="1" noChangeShapeType="1" noTextEdit="1"/>
              </p:cNvSpPr>
              <p:nvPr/>
            </p:nvSpPr>
            <p:spPr>
              <a:xfrm>
                <a:off x="7970685" y="853752"/>
                <a:ext cx="845941" cy="369332"/>
              </a:xfrm>
              <a:prstGeom prst="rect">
                <a:avLst/>
              </a:prstGeom>
              <a:blipFill>
                <a:blip r:embed="rId12"/>
                <a:stretch>
                  <a:fillRect r="-10294" b="-16667"/>
                </a:stretch>
              </a:blipFill>
            </p:spPr>
            <p:txBody>
              <a:bodyPr/>
              <a:lstStyle/>
              <a:p>
                <a:r>
                  <a:rPr lang="zh-CN" altLang="en-US">
                    <a:noFill/>
                  </a:rPr>
                  <a:t> </a:t>
                </a:r>
              </a:p>
            </p:txBody>
          </p:sp>
        </mc:Fallback>
      </mc:AlternateContent>
      <p:cxnSp>
        <p:nvCxnSpPr>
          <p:cNvPr id="28" name="肘形连接符 27">
            <a:extLst>
              <a:ext uri="{FF2B5EF4-FFF2-40B4-BE49-F238E27FC236}">
                <a16:creationId xmlns:a16="http://schemas.microsoft.com/office/drawing/2014/main" id="{7996DBE9-1695-14B9-9D22-D1BF98CE2A11}"/>
              </a:ext>
            </a:extLst>
          </p:cNvPr>
          <p:cNvCxnSpPr>
            <a:cxnSpLocks/>
          </p:cNvCxnSpPr>
          <p:nvPr/>
        </p:nvCxnSpPr>
        <p:spPr>
          <a:xfrm flipH="1">
            <a:off x="8393656" y="1896789"/>
            <a:ext cx="1201108" cy="3618199"/>
          </a:xfrm>
          <a:prstGeom prst="bentConnector3">
            <a:avLst>
              <a:gd name="adj1" fmla="val -19032"/>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6F1637DF-4097-9E7F-8BA5-0DB646D7C23F}"/>
              </a:ext>
            </a:extLst>
          </p:cNvPr>
          <p:cNvSpPr txBox="1"/>
          <p:nvPr/>
        </p:nvSpPr>
        <p:spPr>
          <a:xfrm>
            <a:off x="8981571" y="3634315"/>
            <a:ext cx="2614304" cy="666977"/>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t>Gloss-free Sign Language Translation</a:t>
            </a:r>
            <a:endParaRPr lang="zh-CN" altLang="en-US" dirty="0"/>
          </a:p>
        </p:txBody>
      </p:sp>
      <p:cxnSp>
        <p:nvCxnSpPr>
          <p:cNvPr id="9" name="肘形连接符 8">
            <a:extLst>
              <a:ext uri="{FF2B5EF4-FFF2-40B4-BE49-F238E27FC236}">
                <a16:creationId xmlns:a16="http://schemas.microsoft.com/office/drawing/2014/main" id="{C5A87A73-7C9E-8287-A4B7-11B291FBC401}"/>
              </a:ext>
            </a:extLst>
          </p:cNvPr>
          <p:cNvCxnSpPr>
            <a:cxnSpLocks/>
            <a:stCxn id="2" idx="1"/>
            <a:endCxn id="157" idx="1"/>
          </p:cNvCxnSpPr>
          <p:nvPr/>
        </p:nvCxnSpPr>
        <p:spPr>
          <a:xfrm rot="10800000" flipH="1" flipV="1">
            <a:off x="3020196" y="1897506"/>
            <a:ext cx="990540" cy="3617481"/>
          </a:xfrm>
          <a:prstGeom prst="bentConnector3">
            <a:avLst>
              <a:gd name="adj1" fmla="val -66642"/>
            </a:avLst>
          </a:pr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8" name="任意多边形: 形状 165">
            <a:extLst>
              <a:ext uri="{FF2B5EF4-FFF2-40B4-BE49-F238E27FC236}">
                <a16:creationId xmlns:a16="http://schemas.microsoft.com/office/drawing/2014/main" id="{68D4D404-377D-7EC5-B878-647079A2DC8E}"/>
              </a:ext>
            </a:extLst>
          </p:cNvPr>
          <p:cNvSpPr/>
          <p:nvPr/>
        </p:nvSpPr>
        <p:spPr>
          <a:xfrm>
            <a:off x="4149518" y="4033115"/>
            <a:ext cx="2724620" cy="1148384"/>
          </a:xfrm>
          <a:custGeom>
            <a:avLst/>
            <a:gdLst>
              <a:gd name="connsiteX0" fmla="*/ 609559 w 6461719"/>
              <a:gd name="connsiteY0" fmla="*/ 0 h 2346960"/>
              <a:gd name="connsiteX1" fmla="*/ 457159 w 6461719"/>
              <a:gd name="connsiteY1" fmla="*/ 1280160 h 2346960"/>
              <a:gd name="connsiteX2" fmla="*/ 5699719 w 6461719"/>
              <a:gd name="connsiteY2" fmla="*/ 1737360 h 2346960"/>
              <a:gd name="connsiteX3" fmla="*/ 6461719 w 6461719"/>
              <a:gd name="connsiteY3" fmla="*/ 2346960 h 2346960"/>
            </a:gdLst>
            <a:ahLst/>
            <a:cxnLst>
              <a:cxn ang="0">
                <a:pos x="connsiteX0" y="connsiteY0"/>
              </a:cxn>
              <a:cxn ang="0">
                <a:pos x="connsiteX1" y="connsiteY1"/>
              </a:cxn>
              <a:cxn ang="0">
                <a:pos x="connsiteX2" y="connsiteY2"/>
              </a:cxn>
              <a:cxn ang="0">
                <a:pos x="connsiteX3" y="connsiteY3"/>
              </a:cxn>
            </a:cxnLst>
            <a:rect l="l" t="t" r="r" b="b"/>
            <a:pathLst>
              <a:path w="6461719" h="2346960">
                <a:moveTo>
                  <a:pt x="609559" y="0"/>
                </a:moveTo>
                <a:cubicBezTo>
                  <a:pt x="109179" y="495300"/>
                  <a:pt x="-391201" y="990600"/>
                  <a:pt x="457159" y="1280160"/>
                </a:cubicBezTo>
                <a:cubicBezTo>
                  <a:pt x="1305519" y="1569720"/>
                  <a:pt x="4698959" y="1559560"/>
                  <a:pt x="5699719" y="1737360"/>
                </a:cubicBezTo>
                <a:cubicBezTo>
                  <a:pt x="6700479" y="1915160"/>
                  <a:pt x="6294079" y="2118360"/>
                  <a:pt x="6461719" y="2346960"/>
                </a:cubicBezTo>
              </a:path>
            </a:pathLst>
          </a:custGeom>
          <a:ln w="28575">
            <a:solidFill>
              <a:srgbClr val="013976"/>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829"/>
          </a:p>
        </p:txBody>
      </p:sp>
      <p:sp>
        <p:nvSpPr>
          <p:cNvPr id="20" name="文本框 19">
            <a:extLst>
              <a:ext uri="{FF2B5EF4-FFF2-40B4-BE49-F238E27FC236}">
                <a16:creationId xmlns:a16="http://schemas.microsoft.com/office/drawing/2014/main" id="{D816FF30-57C4-2A1E-87B7-1829118E251A}"/>
              </a:ext>
            </a:extLst>
          </p:cNvPr>
          <p:cNvSpPr txBox="1"/>
          <p:nvPr/>
        </p:nvSpPr>
        <p:spPr>
          <a:xfrm>
            <a:off x="170634" y="2826965"/>
            <a:ext cx="2614304" cy="666977"/>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t>Gloss-based Sign Language Translation</a:t>
            </a:r>
            <a:endParaRPr lang="zh-CN" altLang="en-US" dirty="0"/>
          </a:p>
        </p:txBody>
      </p:sp>
      <mc:AlternateContent xmlns:mc="http://schemas.openxmlformats.org/markup-compatibility/2006" xmlns:a14="http://schemas.microsoft.com/office/drawing/2010/main">
        <mc:Choice Requires="a14">
          <p:sp>
            <p:nvSpPr>
              <p:cNvPr id="40" name="矩形: 圆角 158">
                <a:extLst>
                  <a:ext uri="{FF2B5EF4-FFF2-40B4-BE49-F238E27FC236}">
                    <a16:creationId xmlns:a16="http://schemas.microsoft.com/office/drawing/2014/main" id="{4961BAAC-96AF-DDA2-8788-62184C4617C7}"/>
                  </a:ext>
                </a:extLst>
              </p:cNvPr>
              <p:cNvSpPr/>
              <p:nvPr/>
            </p:nvSpPr>
            <p:spPr>
              <a:xfrm>
                <a:off x="3450995" y="3478676"/>
                <a:ext cx="2550832" cy="489128"/>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zh-CN" altLang="en-US"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手语</m:t>
                    </m:r>
                    <m: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67" dirty="0">
                        <a:solidFill>
                          <a:schemeClr val="tx1"/>
                        </a:solidFill>
                        <a:latin typeface="Cambria Math" panose="02040503050406030204" pitchFamily="18" charset="0"/>
                        <a:ea typeface="宋体" panose="02010600030101010101" pitchFamily="2" charset="-122"/>
                        <a:cs typeface="Times New Roman" panose="02020603050405020304" pitchFamily="18" charset="0"/>
                      </a:rPr>
                      <m:t>Sign</m:t>
                    </m:r>
                  </m:oMath>
                </a14:m>
                <a:r>
                  <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Language)</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0" name="矩形: 圆角 158">
                <a:extLst>
                  <a:ext uri="{FF2B5EF4-FFF2-40B4-BE49-F238E27FC236}">
                    <a16:creationId xmlns:a16="http://schemas.microsoft.com/office/drawing/2014/main" id="{4961BAAC-96AF-DDA2-8788-62184C4617C7}"/>
                  </a:ext>
                </a:extLst>
              </p:cNvPr>
              <p:cNvSpPr>
                <a:spLocks noRot="1" noChangeAspect="1" noMove="1" noResize="1" noEditPoints="1" noAdjustHandles="1" noChangeArrowheads="1" noChangeShapeType="1" noTextEdit="1"/>
              </p:cNvSpPr>
              <p:nvPr/>
            </p:nvSpPr>
            <p:spPr>
              <a:xfrm>
                <a:off x="3450995" y="3478676"/>
                <a:ext cx="2550832" cy="489128"/>
              </a:xfrm>
              <a:prstGeom prst="roundRect">
                <a:avLst/>
              </a:prstGeom>
              <a:blipFill>
                <a:blip r:embed="rId14"/>
                <a:stretch>
                  <a:fillRect b="-7692"/>
                </a:stretch>
              </a:blipFill>
              <a:ln>
                <a:noFill/>
              </a:ln>
            </p:spPr>
            <p:txBody>
              <a:bodyPr/>
              <a:lstStyle/>
              <a:p>
                <a:r>
                  <a:rPr lang="zh-CN" altLang="en-US">
                    <a:noFill/>
                  </a:rPr>
                  <a:t> </a:t>
                </a:r>
              </a:p>
            </p:txBody>
          </p:sp>
        </mc:Fallback>
      </mc:AlternateContent>
    </p:spTree>
    <p:extLst>
      <p:ext uri="{BB962C8B-B14F-4D97-AF65-F5344CB8AC3E}">
        <p14:creationId xmlns:p14="http://schemas.microsoft.com/office/powerpoint/2010/main" val="3102369357"/>
      </p:ext>
    </p:extLst>
  </p:cSld>
  <p:clrMapOvr>
    <a:masterClrMapping/>
  </p:clrMapOvr>
  <mc:AlternateContent xmlns:mc="http://schemas.openxmlformats.org/markup-compatibility/2006" xmlns:p14="http://schemas.microsoft.com/office/powerpoint/2010/main">
    <mc:Choice Requires="p14">
      <p:transition spd="slow" p14:dur="1500" advTm="3048">
        <p:random/>
      </p:transition>
    </mc:Choice>
    <mc:Fallback xmlns="">
      <p:transition spd="slow" advTm="3048">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pic>
        <p:nvPicPr>
          <p:cNvPr id="8" name="图片 7">
            <a:extLst>
              <a:ext uri="{FF2B5EF4-FFF2-40B4-BE49-F238E27FC236}">
                <a16:creationId xmlns:a16="http://schemas.microsoft.com/office/drawing/2014/main" id="{6155E605-F05E-9E88-55DD-D480886CFC55}"/>
              </a:ext>
            </a:extLst>
          </p:cNvPr>
          <p:cNvPicPr>
            <a:picLocks noChangeAspect="1"/>
          </p:cNvPicPr>
          <p:nvPr/>
        </p:nvPicPr>
        <p:blipFill>
          <a:blip r:embed="rId4"/>
          <a:stretch>
            <a:fillRect/>
          </a:stretch>
        </p:blipFill>
        <p:spPr>
          <a:xfrm>
            <a:off x="1624012" y="1388550"/>
            <a:ext cx="9201150" cy="4575885"/>
          </a:xfrm>
          <a:prstGeom prst="rect">
            <a:avLst/>
          </a:prstGeom>
        </p:spPr>
      </p:pic>
      <p:sp>
        <p:nvSpPr>
          <p:cNvPr id="3" name="矩形 46">
            <a:extLst>
              <a:ext uri="{FF2B5EF4-FFF2-40B4-BE49-F238E27FC236}">
                <a16:creationId xmlns:a16="http://schemas.microsoft.com/office/drawing/2014/main" id="{21D19164-CF27-13B3-6DBA-09B16C411304}"/>
              </a:ext>
            </a:extLst>
          </p:cNvPr>
          <p:cNvSpPr>
            <a:spLocks noChangeArrowheads="1"/>
          </p:cNvSpPr>
          <p:nvPr/>
        </p:nvSpPr>
        <p:spPr bwMode="auto">
          <a:xfrm>
            <a:off x="820655" y="149745"/>
            <a:ext cx="9915978"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What`s </a:t>
            </a:r>
            <a:r>
              <a:rPr lang="en-US" altLang="zh-CN" sz="2800" b="1" dirty="0">
                <a:solidFill>
                  <a:srgbClr val="004479"/>
                </a:solidFill>
                <a:latin typeface="Times New Roman" panose="02020603050405020304" pitchFamily="18" charset="0"/>
                <a:ea typeface="+mn-ea"/>
                <a:cs typeface="Times New Roman" panose="02020603050405020304" pitchFamily="18" charset="0"/>
              </a:rPr>
              <a:t>Representation Density in </a:t>
            </a:r>
            <a:r>
              <a:rPr lang="en-US" altLang="zh-CN" sz="2800" b="1" dirty="0">
                <a:solidFill>
                  <a:srgbClr val="004479"/>
                </a:solidFill>
                <a:latin typeface="Times New Roman" panose="02020603050405020304" pitchFamily="18" charset="0"/>
                <a:cs typeface="Times New Roman" panose="02020603050405020304" pitchFamily="18" charset="0"/>
                <a:sym typeface="Calibri" pitchFamily="34" charset="0"/>
              </a:rPr>
              <a:t>Sign Language Translation</a:t>
            </a:r>
            <a:r>
              <a:rPr lang="en-US" altLang="zh-CN" sz="2800" b="1" dirty="0">
                <a:solidFill>
                  <a:srgbClr val="004479"/>
                </a:solidFill>
                <a:latin typeface="Times New Roman" panose="02020603050405020304" pitchFamily="18" charset="0"/>
                <a:ea typeface="+mn-ea"/>
                <a:cs typeface="Times New Roman" panose="02020603050405020304" pitchFamily="18" charset="0"/>
              </a:rPr>
              <a:t>?</a:t>
            </a: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 </a:t>
            </a:r>
            <a:endParaRPr lang="zh-CN" altLang="en-US" sz="2800" b="1" dirty="0">
              <a:solidFill>
                <a:srgbClr val="004479"/>
              </a:solidFill>
              <a:latin typeface="Times New Roman" panose="02020603050405020304" pitchFamily="18" charset="0"/>
              <a:ea typeface="+mn-ea"/>
              <a:cs typeface="Times New Roman" panose="02020603050405020304" pitchFamily="18" charset="0"/>
              <a:sym typeface="+mn-lt"/>
            </a:endParaRPr>
          </a:p>
        </p:txBody>
      </p:sp>
      <p:sp>
        <p:nvSpPr>
          <p:cNvPr id="9" name="文本框 8">
            <a:extLst>
              <a:ext uri="{FF2B5EF4-FFF2-40B4-BE49-F238E27FC236}">
                <a16:creationId xmlns:a16="http://schemas.microsoft.com/office/drawing/2014/main" id="{73DD9FDE-EE74-1F6D-B61A-C7B3E53E8D78}"/>
              </a:ext>
            </a:extLst>
          </p:cNvPr>
          <p:cNvSpPr txBox="1"/>
          <p:nvPr/>
        </p:nvSpPr>
        <p:spPr>
          <a:xfrm>
            <a:off x="2249438" y="5964435"/>
            <a:ext cx="3846562" cy="379656"/>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solidFill>
                  <a:srgbClr val="FF0000"/>
                </a:solidFill>
              </a:rPr>
              <a:t>Sign gestures can differ subtly!</a:t>
            </a:r>
            <a:endParaRPr lang="zh-CN" altLang="en-US" dirty="0">
              <a:solidFill>
                <a:srgbClr val="FF0000"/>
              </a:solidFill>
            </a:endParaRPr>
          </a:p>
        </p:txBody>
      </p:sp>
    </p:spTree>
    <p:extLst>
      <p:ext uri="{BB962C8B-B14F-4D97-AF65-F5344CB8AC3E}">
        <p14:creationId xmlns:p14="http://schemas.microsoft.com/office/powerpoint/2010/main" val="31413948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DB2161B-A596-5D77-827E-C6F7E6BDFF19}"/>
              </a:ext>
            </a:extLst>
          </p:cNvPr>
          <p:cNvGrpSpPr/>
          <p:nvPr/>
        </p:nvGrpSpPr>
        <p:grpSpPr>
          <a:xfrm>
            <a:off x="1791805" y="2641679"/>
            <a:ext cx="1984981" cy="1730321"/>
            <a:chOff x="1816989" y="2224052"/>
            <a:chExt cx="2357121" cy="2118468"/>
          </a:xfrm>
        </p:grpSpPr>
        <p:sp>
          <p:nvSpPr>
            <p:cNvPr id="8" name="矩形 7">
              <a:extLst>
                <a:ext uri="{FF2B5EF4-FFF2-40B4-BE49-F238E27FC236}">
                  <a16:creationId xmlns:a16="http://schemas.microsoft.com/office/drawing/2014/main" id="{2B1AD832-21FA-BF04-7F24-D8347D3D80CD}"/>
                </a:ext>
              </a:extLst>
            </p:cNvPr>
            <p:cNvSpPr/>
            <p:nvPr/>
          </p:nvSpPr>
          <p:spPr>
            <a:xfrm>
              <a:off x="1816989" y="2248930"/>
              <a:ext cx="2357121" cy="2093590"/>
            </a:xfrm>
            <a:prstGeom prst="rect">
              <a:avLst/>
            </a:prstGeom>
            <a:solidFill>
              <a:srgbClr val="BDD7EF"/>
            </a:solid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75E7FA8F-C7CC-FB40-CEC0-C16361900A36}"/>
                </a:ext>
              </a:extLst>
            </p:cNvPr>
            <p:cNvPicPr>
              <a:picLocks noChangeAspect="1"/>
            </p:cNvPicPr>
            <p:nvPr/>
          </p:nvPicPr>
          <p:blipFill>
            <a:blip r:embed="rId3"/>
            <a:stretch>
              <a:fillRect/>
            </a:stretch>
          </p:blipFill>
          <p:spPr>
            <a:xfrm>
              <a:off x="1927055" y="2676613"/>
              <a:ext cx="2138276" cy="1535252"/>
            </a:xfrm>
            <a:prstGeom prst="rect">
              <a:avLst/>
            </a:prstGeom>
          </p:spPr>
        </p:pic>
        <p:sp>
          <p:nvSpPr>
            <p:cNvPr id="13" name="文本框 12">
              <a:extLst>
                <a:ext uri="{FF2B5EF4-FFF2-40B4-BE49-F238E27FC236}">
                  <a16:creationId xmlns:a16="http://schemas.microsoft.com/office/drawing/2014/main" id="{558569E0-194A-AB3E-3CAA-541E2CE5103D}"/>
                </a:ext>
              </a:extLst>
            </p:cNvPr>
            <p:cNvSpPr txBox="1"/>
            <p:nvPr/>
          </p:nvSpPr>
          <p:spPr>
            <a:xfrm>
              <a:off x="1841667" y="2224052"/>
              <a:ext cx="2012643" cy="452181"/>
            </a:xfrm>
            <a:prstGeom prst="rect">
              <a:avLst/>
            </a:prstGeom>
            <a:noFill/>
          </p:spPr>
          <p:txBody>
            <a:bodyPr wrap="square">
              <a:spAutoFit/>
            </a:bodyPr>
            <a:lstStyle/>
            <a:p>
              <a:r>
                <a:rPr lang="en-US" altLang="zh-CN" dirty="0">
                  <a:sym typeface="+mn-lt"/>
                </a:rPr>
                <a:t>RECIPROCATE</a:t>
              </a:r>
              <a:endParaRPr lang="zh-CN" altLang="en-US" dirty="0"/>
            </a:p>
          </p:txBody>
        </p:sp>
      </p:grpSp>
      <p:pic>
        <p:nvPicPr>
          <p:cNvPr id="10" name="图片 9">
            <a:extLst>
              <a:ext uri="{FF2B5EF4-FFF2-40B4-BE49-F238E27FC236}">
                <a16:creationId xmlns:a16="http://schemas.microsoft.com/office/drawing/2014/main" id="{057A3B39-B3CD-E143-07E4-B9EA082F70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8400" y="1914510"/>
            <a:ext cx="3815242" cy="3020400"/>
          </a:xfrm>
          <a:prstGeom prst="rect">
            <a:avLst/>
          </a:prstGeom>
        </p:spPr>
      </p:pic>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5"/>
          <a:stretch>
            <a:fillRect/>
          </a:stretch>
        </p:blipFill>
        <p:spPr>
          <a:xfrm>
            <a:off x="79979" y="292386"/>
            <a:ext cx="625672" cy="494482"/>
          </a:xfrm>
          <a:prstGeom prst="rect">
            <a:avLst/>
          </a:prstGeom>
        </p:spPr>
      </p:pic>
      <p:cxnSp>
        <p:nvCxnSpPr>
          <p:cNvPr id="32" name="直线箭头连接符 31">
            <a:extLst>
              <a:ext uri="{FF2B5EF4-FFF2-40B4-BE49-F238E27FC236}">
                <a16:creationId xmlns:a16="http://schemas.microsoft.com/office/drawing/2014/main" id="{16E8364A-A4CF-BB62-DD2E-8767A206FB8B}"/>
              </a:ext>
            </a:extLst>
          </p:cNvPr>
          <p:cNvCxnSpPr>
            <a:cxnSpLocks/>
          </p:cNvCxnSpPr>
          <p:nvPr/>
        </p:nvCxnSpPr>
        <p:spPr>
          <a:xfrm>
            <a:off x="3809675" y="2694738"/>
            <a:ext cx="1864380" cy="936504"/>
          </a:xfrm>
          <a:prstGeom prst="straightConnector1">
            <a:avLst/>
          </a:prstGeom>
          <a:ln w="22225">
            <a:solidFill>
              <a:schemeClr val="tx1"/>
            </a:solidFill>
            <a:prstDash val="dash"/>
            <a:tailEnd type="none"/>
          </a:ln>
        </p:spPr>
        <p:style>
          <a:lnRef idx="1">
            <a:schemeClr val="dk1"/>
          </a:lnRef>
          <a:fillRef idx="0">
            <a:schemeClr val="dk1"/>
          </a:fillRef>
          <a:effectRef idx="0">
            <a:schemeClr val="dk1"/>
          </a:effectRef>
          <a:fontRef idx="minor">
            <a:schemeClr val="tx1"/>
          </a:fontRef>
        </p:style>
      </p:cxnSp>
      <p:grpSp>
        <p:nvGrpSpPr>
          <p:cNvPr id="5" name="组合 4">
            <a:extLst>
              <a:ext uri="{FF2B5EF4-FFF2-40B4-BE49-F238E27FC236}">
                <a16:creationId xmlns:a16="http://schemas.microsoft.com/office/drawing/2014/main" id="{922D0C24-7FC6-C81C-4657-086CA97BE6A5}"/>
              </a:ext>
            </a:extLst>
          </p:cNvPr>
          <p:cNvGrpSpPr/>
          <p:nvPr/>
        </p:nvGrpSpPr>
        <p:grpSpPr>
          <a:xfrm>
            <a:off x="8580052" y="2664259"/>
            <a:ext cx="1983600" cy="1727406"/>
            <a:chOff x="8525919" y="2227620"/>
            <a:chExt cx="2429263" cy="2114897"/>
          </a:xfrm>
        </p:grpSpPr>
        <p:sp>
          <p:nvSpPr>
            <p:cNvPr id="19" name="矩形 18">
              <a:extLst>
                <a:ext uri="{FF2B5EF4-FFF2-40B4-BE49-F238E27FC236}">
                  <a16:creationId xmlns:a16="http://schemas.microsoft.com/office/drawing/2014/main" id="{0BF8B32B-0075-E9E3-3245-F1952A25EFA6}"/>
                </a:ext>
              </a:extLst>
            </p:cNvPr>
            <p:cNvSpPr/>
            <p:nvPr/>
          </p:nvSpPr>
          <p:spPr>
            <a:xfrm>
              <a:off x="8597182" y="2248930"/>
              <a:ext cx="2358000" cy="2093587"/>
            </a:xfrm>
            <a:prstGeom prst="rect">
              <a:avLst/>
            </a:prstGeom>
            <a:solidFill>
              <a:srgbClr val="FF9F4B">
                <a:alpha val="62000"/>
              </a:srgbClr>
            </a:solid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24" name="文本框 23">
              <a:extLst>
                <a:ext uri="{FF2B5EF4-FFF2-40B4-BE49-F238E27FC236}">
                  <a16:creationId xmlns:a16="http://schemas.microsoft.com/office/drawing/2014/main" id="{79128DAF-81E3-5C03-4885-4331DD0C3C03}"/>
                </a:ext>
              </a:extLst>
            </p:cNvPr>
            <p:cNvSpPr txBox="1"/>
            <p:nvPr/>
          </p:nvSpPr>
          <p:spPr>
            <a:xfrm>
              <a:off x="8525919" y="2227620"/>
              <a:ext cx="2012987" cy="452180"/>
            </a:xfrm>
            <a:prstGeom prst="rect">
              <a:avLst/>
            </a:prstGeom>
            <a:noFill/>
          </p:spPr>
          <p:txBody>
            <a:bodyPr wrap="square">
              <a:spAutoFit/>
            </a:bodyPr>
            <a:lstStyle/>
            <a:p>
              <a:r>
                <a:rPr lang="zh-CN" altLang="en-US" dirty="0"/>
                <a:t> </a:t>
              </a:r>
              <a:r>
                <a:rPr lang="en-US" altLang="zh-CN" dirty="0"/>
                <a:t>REVENGE</a:t>
              </a:r>
              <a:endParaRPr lang="zh-CN" altLang="en-US" dirty="0"/>
            </a:p>
          </p:txBody>
        </p:sp>
        <p:pic>
          <p:nvPicPr>
            <p:cNvPr id="4" name="图片 3">
              <a:extLst>
                <a:ext uri="{FF2B5EF4-FFF2-40B4-BE49-F238E27FC236}">
                  <a16:creationId xmlns:a16="http://schemas.microsoft.com/office/drawing/2014/main" id="{83556D88-1233-5BC7-3112-36BA72940540}"/>
                </a:ext>
              </a:extLst>
            </p:cNvPr>
            <p:cNvPicPr>
              <a:picLocks noChangeAspect="1"/>
            </p:cNvPicPr>
            <p:nvPr/>
          </p:nvPicPr>
          <p:blipFill>
            <a:blip r:embed="rId6"/>
            <a:stretch>
              <a:fillRect/>
            </a:stretch>
          </p:blipFill>
          <p:spPr>
            <a:xfrm>
              <a:off x="8705417" y="2676613"/>
              <a:ext cx="2137070" cy="1535251"/>
            </a:xfrm>
            <a:prstGeom prst="rect">
              <a:avLst/>
            </a:prstGeom>
          </p:spPr>
        </p:pic>
      </p:grpSp>
      <p:cxnSp>
        <p:nvCxnSpPr>
          <p:cNvPr id="45" name="直线箭头连接符 44">
            <a:extLst>
              <a:ext uri="{FF2B5EF4-FFF2-40B4-BE49-F238E27FC236}">
                <a16:creationId xmlns:a16="http://schemas.microsoft.com/office/drawing/2014/main" id="{B9347CFE-3263-1070-95DA-778968B0EBE0}"/>
              </a:ext>
            </a:extLst>
          </p:cNvPr>
          <p:cNvCxnSpPr>
            <a:cxnSpLocks/>
          </p:cNvCxnSpPr>
          <p:nvPr/>
        </p:nvCxnSpPr>
        <p:spPr>
          <a:xfrm flipV="1">
            <a:off x="3816542" y="3691060"/>
            <a:ext cx="1838764" cy="680940"/>
          </a:xfrm>
          <a:prstGeom prst="straightConnector1">
            <a:avLst/>
          </a:prstGeom>
          <a:ln w="22225">
            <a:solidFill>
              <a:schemeClr val="tx1"/>
            </a:solidFill>
            <a:prstDash val="dash"/>
            <a:tailEnd type="none"/>
          </a:ln>
        </p:spPr>
        <p:style>
          <a:lnRef idx="1">
            <a:schemeClr val="dk1"/>
          </a:lnRef>
          <a:fillRef idx="0">
            <a:schemeClr val="dk1"/>
          </a:fillRef>
          <a:effectRef idx="0">
            <a:schemeClr val="dk1"/>
          </a:effectRef>
          <a:fontRef idx="minor">
            <a:schemeClr val="tx1"/>
          </a:fontRef>
        </p:style>
      </p:cxnSp>
      <p:grpSp>
        <p:nvGrpSpPr>
          <p:cNvPr id="29" name="组合 28">
            <a:extLst>
              <a:ext uri="{FF2B5EF4-FFF2-40B4-BE49-F238E27FC236}">
                <a16:creationId xmlns:a16="http://schemas.microsoft.com/office/drawing/2014/main" id="{D31AFCB5-41C2-6E1A-2FAE-AFD3DB9FE830}"/>
              </a:ext>
            </a:extLst>
          </p:cNvPr>
          <p:cNvGrpSpPr/>
          <p:nvPr/>
        </p:nvGrpSpPr>
        <p:grpSpPr>
          <a:xfrm>
            <a:off x="5669758" y="3595837"/>
            <a:ext cx="235679" cy="190446"/>
            <a:chOff x="5998985" y="1295447"/>
            <a:chExt cx="235679" cy="190446"/>
          </a:xfrm>
        </p:grpSpPr>
        <p:sp>
          <p:nvSpPr>
            <p:cNvPr id="27" name="椭圆 26">
              <a:extLst>
                <a:ext uri="{FF2B5EF4-FFF2-40B4-BE49-F238E27FC236}">
                  <a16:creationId xmlns:a16="http://schemas.microsoft.com/office/drawing/2014/main" id="{12E7B643-2CE4-15EF-AA56-CB075583CDF2}"/>
                </a:ext>
              </a:extLst>
            </p:cNvPr>
            <p:cNvSpPr>
              <a:spLocks noChangeAspect="1"/>
            </p:cNvSpPr>
            <p:nvPr/>
          </p:nvSpPr>
          <p:spPr>
            <a:xfrm>
              <a:off x="6089627" y="1341893"/>
              <a:ext cx="145037" cy="144000"/>
            </a:xfrm>
            <a:prstGeom prst="ellipse">
              <a:avLst/>
            </a:prstGeom>
            <a:solidFill>
              <a:srgbClr val="FE7C52">
                <a:alpha val="94118"/>
              </a:srgbClr>
            </a:solidFill>
            <a:ln w="19050">
              <a:solidFill>
                <a:srgbClr val="FFFF00">
                  <a:alpha val="87467"/>
                </a:srgbClr>
              </a:solidFill>
              <a:prstDash val="sysDash"/>
            </a:ln>
            <a:effectLst>
              <a:outerShdw blurRad="50800" dist="50800" dir="5400000" algn="ctr" rotWithShape="0">
                <a:schemeClr val="tx1"/>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a:extLst>
                <a:ext uri="{FF2B5EF4-FFF2-40B4-BE49-F238E27FC236}">
                  <a16:creationId xmlns:a16="http://schemas.microsoft.com/office/drawing/2014/main" id="{155871F4-888B-5B07-AF59-8EAD5F21ADD6}"/>
                </a:ext>
              </a:extLst>
            </p:cNvPr>
            <p:cNvSpPr>
              <a:spLocks noChangeAspect="1"/>
            </p:cNvSpPr>
            <p:nvPr/>
          </p:nvSpPr>
          <p:spPr>
            <a:xfrm>
              <a:off x="5998985" y="1295447"/>
              <a:ext cx="145037" cy="144000"/>
            </a:xfrm>
            <a:prstGeom prst="ellipse">
              <a:avLst/>
            </a:prstGeom>
            <a:solidFill>
              <a:srgbClr val="0479FF">
                <a:alpha val="63922"/>
              </a:srgbClr>
            </a:solidFill>
            <a:ln w="19050">
              <a:solidFill>
                <a:srgbClr val="FFFF00"/>
              </a:solidFill>
              <a:prstDash val="sysDash"/>
            </a:ln>
            <a:effectLst>
              <a:outerShdw blurRad="50800" dist="50800" dir="5400000" algn="ctr" rotWithShape="0">
                <a:schemeClr val="tx1"/>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cxnSp>
        <p:nvCxnSpPr>
          <p:cNvPr id="52" name="直线箭头连接符 51">
            <a:extLst>
              <a:ext uri="{FF2B5EF4-FFF2-40B4-BE49-F238E27FC236}">
                <a16:creationId xmlns:a16="http://schemas.microsoft.com/office/drawing/2014/main" id="{45B75390-00AD-63F1-BE5D-9E55F038053A}"/>
              </a:ext>
            </a:extLst>
          </p:cNvPr>
          <p:cNvCxnSpPr>
            <a:cxnSpLocks/>
          </p:cNvCxnSpPr>
          <p:nvPr/>
        </p:nvCxnSpPr>
        <p:spPr>
          <a:xfrm flipH="1" flipV="1">
            <a:off x="5868015" y="3740018"/>
            <a:ext cx="2697333" cy="631982"/>
          </a:xfrm>
          <a:prstGeom prst="straightConnector1">
            <a:avLst/>
          </a:prstGeom>
          <a:ln w="22225">
            <a:solidFill>
              <a:schemeClr val="tx1"/>
            </a:solidFill>
            <a:prstDash val="dash"/>
            <a:tailEnd type="none"/>
          </a:ln>
        </p:spPr>
        <p:style>
          <a:lnRef idx="1">
            <a:schemeClr val="dk1"/>
          </a:lnRef>
          <a:fillRef idx="0">
            <a:schemeClr val="dk1"/>
          </a:fillRef>
          <a:effectRef idx="0">
            <a:schemeClr val="dk1"/>
          </a:effectRef>
          <a:fontRef idx="minor">
            <a:schemeClr val="tx1"/>
          </a:fontRef>
        </p:style>
      </p:cxnSp>
      <p:sp>
        <p:nvSpPr>
          <p:cNvPr id="17" name="椭圆 16">
            <a:extLst>
              <a:ext uri="{FF2B5EF4-FFF2-40B4-BE49-F238E27FC236}">
                <a16:creationId xmlns:a16="http://schemas.microsoft.com/office/drawing/2014/main" id="{E74EED0D-1029-4937-FEEC-252F87C47F4D}"/>
              </a:ext>
            </a:extLst>
          </p:cNvPr>
          <p:cNvSpPr>
            <a:spLocks noChangeAspect="1"/>
          </p:cNvSpPr>
          <p:nvPr/>
        </p:nvSpPr>
        <p:spPr>
          <a:xfrm>
            <a:off x="6632228" y="3458706"/>
            <a:ext cx="108000" cy="107228"/>
          </a:xfrm>
          <a:prstGeom prst="ellipse">
            <a:avLst/>
          </a:prstGeom>
          <a:solidFill>
            <a:srgbClr val="61B861">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id="{71BC6F21-2908-F833-E5DA-12FD97084669}"/>
              </a:ext>
            </a:extLst>
          </p:cNvPr>
          <p:cNvSpPr>
            <a:spLocks noChangeAspect="1"/>
          </p:cNvSpPr>
          <p:nvPr/>
        </p:nvSpPr>
        <p:spPr>
          <a:xfrm>
            <a:off x="6652105" y="3319558"/>
            <a:ext cx="108000" cy="107228"/>
          </a:xfrm>
          <a:prstGeom prst="ellipse">
            <a:avLst/>
          </a:prstGeom>
          <a:solidFill>
            <a:srgbClr val="FF000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1" name="直线箭头连接符 20">
            <a:extLst>
              <a:ext uri="{FF2B5EF4-FFF2-40B4-BE49-F238E27FC236}">
                <a16:creationId xmlns:a16="http://schemas.microsoft.com/office/drawing/2014/main" id="{35AA8458-AE39-8387-070A-0B19230F5D60}"/>
              </a:ext>
            </a:extLst>
          </p:cNvPr>
          <p:cNvCxnSpPr>
            <a:cxnSpLocks/>
          </p:cNvCxnSpPr>
          <p:nvPr/>
        </p:nvCxnSpPr>
        <p:spPr>
          <a:xfrm flipH="1">
            <a:off x="5922006" y="2694738"/>
            <a:ext cx="2672838" cy="976658"/>
          </a:xfrm>
          <a:prstGeom prst="straightConnector1">
            <a:avLst/>
          </a:prstGeom>
          <a:ln w="22225">
            <a:solidFill>
              <a:schemeClr val="tx1"/>
            </a:solidFill>
            <a:prstDash val="dash"/>
            <a:tailEnd type="none"/>
          </a:ln>
        </p:spPr>
        <p:style>
          <a:lnRef idx="1">
            <a:schemeClr val="dk1"/>
          </a:lnRef>
          <a:fillRef idx="0">
            <a:schemeClr val="dk1"/>
          </a:fillRef>
          <a:effectRef idx="0">
            <a:schemeClr val="dk1"/>
          </a:effectRef>
          <a:fontRef idx="minor">
            <a:schemeClr val="tx1"/>
          </a:fontRef>
        </p:style>
      </p:cxnSp>
      <p:sp>
        <p:nvSpPr>
          <p:cNvPr id="23" name="椭圆 22">
            <a:extLst>
              <a:ext uri="{FF2B5EF4-FFF2-40B4-BE49-F238E27FC236}">
                <a16:creationId xmlns:a16="http://schemas.microsoft.com/office/drawing/2014/main" id="{98345C59-6A29-5B54-6123-00E1DE894040}"/>
              </a:ext>
            </a:extLst>
          </p:cNvPr>
          <p:cNvSpPr>
            <a:spLocks noChangeAspect="1"/>
          </p:cNvSpPr>
          <p:nvPr/>
        </p:nvSpPr>
        <p:spPr>
          <a:xfrm>
            <a:off x="6771376" y="3399070"/>
            <a:ext cx="108000" cy="107228"/>
          </a:xfrm>
          <a:prstGeom prst="ellipse">
            <a:avLst/>
          </a:prstGeom>
          <a:solidFill>
            <a:srgbClr val="FF000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a:extLst>
              <a:ext uri="{FF2B5EF4-FFF2-40B4-BE49-F238E27FC236}">
                <a16:creationId xmlns:a16="http://schemas.microsoft.com/office/drawing/2014/main" id="{05AC8959-6D25-71F1-F8FF-1C1E0AE5605A}"/>
              </a:ext>
            </a:extLst>
          </p:cNvPr>
          <p:cNvSpPr>
            <a:spLocks noChangeAspect="1"/>
          </p:cNvSpPr>
          <p:nvPr/>
        </p:nvSpPr>
        <p:spPr>
          <a:xfrm>
            <a:off x="6771376" y="3213540"/>
            <a:ext cx="108000" cy="107228"/>
          </a:xfrm>
          <a:prstGeom prst="ellipse">
            <a:avLst/>
          </a:prstGeom>
          <a:solidFill>
            <a:srgbClr val="00B05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a:extLst>
              <a:ext uri="{FF2B5EF4-FFF2-40B4-BE49-F238E27FC236}">
                <a16:creationId xmlns:a16="http://schemas.microsoft.com/office/drawing/2014/main" id="{EF110E4C-990A-168C-C90B-95BBAA890B5A}"/>
              </a:ext>
            </a:extLst>
          </p:cNvPr>
          <p:cNvSpPr>
            <a:spLocks noChangeAspect="1"/>
          </p:cNvSpPr>
          <p:nvPr/>
        </p:nvSpPr>
        <p:spPr>
          <a:xfrm>
            <a:off x="6592474" y="3524967"/>
            <a:ext cx="108000" cy="107228"/>
          </a:xfrm>
          <a:prstGeom prst="ellipse">
            <a:avLst/>
          </a:prstGeom>
          <a:solidFill>
            <a:srgbClr val="C00000">
              <a:alpha val="66261"/>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椭圆 34">
            <a:extLst>
              <a:ext uri="{FF2B5EF4-FFF2-40B4-BE49-F238E27FC236}">
                <a16:creationId xmlns:a16="http://schemas.microsoft.com/office/drawing/2014/main" id="{A0684EFE-FF3C-BABD-2542-47FCCFE7F066}"/>
              </a:ext>
            </a:extLst>
          </p:cNvPr>
          <p:cNvSpPr>
            <a:spLocks noChangeAspect="1"/>
          </p:cNvSpPr>
          <p:nvPr/>
        </p:nvSpPr>
        <p:spPr>
          <a:xfrm>
            <a:off x="6698491" y="3220169"/>
            <a:ext cx="108000" cy="107228"/>
          </a:xfrm>
          <a:prstGeom prst="ellipse">
            <a:avLst/>
          </a:prstGeom>
          <a:solidFill>
            <a:srgbClr val="FF000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椭圆 35">
            <a:extLst>
              <a:ext uri="{FF2B5EF4-FFF2-40B4-BE49-F238E27FC236}">
                <a16:creationId xmlns:a16="http://schemas.microsoft.com/office/drawing/2014/main" id="{4F68C5E8-9B83-132C-57BE-F1D7AA70E1D6}"/>
              </a:ext>
            </a:extLst>
          </p:cNvPr>
          <p:cNvSpPr>
            <a:spLocks noChangeAspect="1"/>
          </p:cNvSpPr>
          <p:nvPr/>
        </p:nvSpPr>
        <p:spPr>
          <a:xfrm>
            <a:off x="6897272" y="3339436"/>
            <a:ext cx="108000" cy="107228"/>
          </a:xfrm>
          <a:prstGeom prst="ellipse">
            <a:avLst/>
          </a:prstGeom>
          <a:solidFill>
            <a:srgbClr val="FF000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椭圆 37">
            <a:extLst>
              <a:ext uri="{FF2B5EF4-FFF2-40B4-BE49-F238E27FC236}">
                <a16:creationId xmlns:a16="http://schemas.microsoft.com/office/drawing/2014/main" id="{97D35FE4-0397-D5CD-489C-53DE23BD2E77}"/>
              </a:ext>
            </a:extLst>
          </p:cNvPr>
          <p:cNvSpPr>
            <a:spLocks noChangeAspect="1"/>
          </p:cNvSpPr>
          <p:nvPr/>
        </p:nvSpPr>
        <p:spPr>
          <a:xfrm>
            <a:off x="6857516" y="3167157"/>
            <a:ext cx="108000" cy="107228"/>
          </a:xfrm>
          <a:prstGeom prst="ellipse">
            <a:avLst/>
          </a:prstGeom>
          <a:solidFill>
            <a:srgbClr val="FF0000">
              <a:alpha val="78049"/>
            </a:srgbClr>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46">
            <a:extLst>
              <a:ext uri="{FF2B5EF4-FFF2-40B4-BE49-F238E27FC236}">
                <a16:creationId xmlns:a16="http://schemas.microsoft.com/office/drawing/2014/main" id="{88EECC2D-DFC7-FD0A-BFF4-60D719767C09}"/>
              </a:ext>
            </a:extLst>
          </p:cNvPr>
          <p:cNvSpPr>
            <a:spLocks noChangeArrowheads="1"/>
          </p:cNvSpPr>
          <p:nvPr/>
        </p:nvSpPr>
        <p:spPr bwMode="auto">
          <a:xfrm>
            <a:off x="820655" y="149745"/>
            <a:ext cx="9915978"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What`s </a:t>
            </a:r>
            <a:r>
              <a:rPr lang="en-US" altLang="zh-CN" sz="2800" b="1" dirty="0">
                <a:solidFill>
                  <a:srgbClr val="004479"/>
                </a:solidFill>
                <a:latin typeface="Times New Roman" panose="02020603050405020304" pitchFamily="18" charset="0"/>
                <a:ea typeface="+mn-ea"/>
                <a:cs typeface="Times New Roman" panose="02020603050405020304" pitchFamily="18" charset="0"/>
              </a:rPr>
              <a:t>Representation Density in </a:t>
            </a:r>
            <a:r>
              <a:rPr lang="en-US" altLang="zh-CN" sz="2800" b="1" dirty="0">
                <a:solidFill>
                  <a:srgbClr val="004479"/>
                </a:solidFill>
                <a:latin typeface="Times New Roman" panose="02020603050405020304" pitchFamily="18" charset="0"/>
                <a:cs typeface="Times New Roman" panose="02020603050405020304" pitchFamily="18" charset="0"/>
                <a:sym typeface="Calibri" pitchFamily="34" charset="0"/>
              </a:rPr>
              <a:t>Sign Language Translation</a:t>
            </a:r>
            <a:r>
              <a:rPr lang="en-US" altLang="zh-CN" sz="2800" b="1" dirty="0">
                <a:solidFill>
                  <a:srgbClr val="004479"/>
                </a:solidFill>
                <a:latin typeface="Times New Roman" panose="02020603050405020304" pitchFamily="18" charset="0"/>
                <a:ea typeface="+mn-ea"/>
                <a:cs typeface="Times New Roman" panose="02020603050405020304" pitchFamily="18" charset="0"/>
              </a:rPr>
              <a:t>?</a:t>
            </a: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 </a:t>
            </a:r>
            <a:endParaRPr lang="zh-CN" altLang="en-US" sz="2800" b="1" dirty="0">
              <a:solidFill>
                <a:srgbClr val="004479"/>
              </a:solidFill>
              <a:latin typeface="Times New Roman" panose="02020603050405020304" pitchFamily="18" charset="0"/>
              <a:ea typeface="+mn-ea"/>
              <a:cs typeface="Times New Roman" panose="02020603050405020304" pitchFamily="18" charset="0"/>
              <a:sym typeface="+mn-lt"/>
            </a:endParaRPr>
          </a:p>
        </p:txBody>
      </p:sp>
      <p:sp>
        <p:nvSpPr>
          <p:cNvPr id="14" name="文本框 13">
            <a:extLst>
              <a:ext uri="{FF2B5EF4-FFF2-40B4-BE49-F238E27FC236}">
                <a16:creationId xmlns:a16="http://schemas.microsoft.com/office/drawing/2014/main" id="{503FCBFD-660D-DC78-3289-D884B3320451}"/>
              </a:ext>
            </a:extLst>
          </p:cNvPr>
          <p:cNvSpPr txBox="1"/>
          <p:nvPr/>
        </p:nvSpPr>
        <p:spPr>
          <a:xfrm>
            <a:off x="2438099" y="5365389"/>
            <a:ext cx="7315802" cy="666977"/>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solidFill>
                  <a:srgbClr val="FF0000"/>
                </a:solidFill>
              </a:rPr>
              <a:t>Sign gestures with distinct semantics differ subtly, </a:t>
            </a:r>
          </a:p>
          <a:p>
            <a:r>
              <a:rPr lang="en-US" altLang="zh-CN" dirty="0">
                <a:solidFill>
                  <a:srgbClr val="FF0000"/>
                </a:solidFill>
              </a:rPr>
              <a:t>and their visual representations tend to be closely packed together</a:t>
            </a:r>
            <a:endParaRPr lang="zh-CN" altLang="en-US" dirty="0">
              <a:solidFill>
                <a:srgbClr val="FF0000"/>
              </a:solidFill>
            </a:endParaRPr>
          </a:p>
        </p:txBody>
      </p:sp>
    </p:spTree>
    <p:extLst>
      <p:ext uri="{BB962C8B-B14F-4D97-AF65-F5344CB8AC3E}">
        <p14:creationId xmlns:p14="http://schemas.microsoft.com/office/powerpoint/2010/main" val="3099887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sp>
        <p:nvSpPr>
          <p:cNvPr id="2" name="矩形 46">
            <a:extLst>
              <a:ext uri="{FF2B5EF4-FFF2-40B4-BE49-F238E27FC236}">
                <a16:creationId xmlns:a16="http://schemas.microsoft.com/office/drawing/2014/main" id="{88EECC2D-DFC7-FD0A-BFF4-60D719767C09}"/>
              </a:ext>
            </a:extLst>
          </p:cNvPr>
          <p:cNvSpPr>
            <a:spLocks noChangeArrowheads="1"/>
          </p:cNvSpPr>
          <p:nvPr/>
        </p:nvSpPr>
        <p:spPr bwMode="auto">
          <a:xfrm>
            <a:off x="820655" y="149745"/>
            <a:ext cx="7073341"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rPr>
              <a:t>Representation Density in Existing</a:t>
            </a:r>
            <a:r>
              <a:rPr lang="zh-CN" altLang="en-US" sz="2800" b="1" dirty="0">
                <a:solidFill>
                  <a:srgbClr val="004479"/>
                </a:solidFill>
                <a:latin typeface="Times New Roman" panose="02020603050405020304" pitchFamily="18" charset="0"/>
                <a:ea typeface="+mn-ea"/>
                <a:cs typeface="Times New Roman" panose="02020603050405020304" pitchFamily="18" charset="0"/>
              </a:rPr>
              <a:t> </a:t>
            </a:r>
            <a:r>
              <a:rPr lang="en-US" altLang="zh-CN" sz="2800" b="1" dirty="0">
                <a:solidFill>
                  <a:srgbClr val="004479"/>
                </a:solidFill>
                <a:latin typeface="Times New Roman" panose="02020603050405020304" pitchFamily="18" charset="0"/>
                <a:ea typeface="+mn-ea"/>
                <a:cs typeface="Times New Roman" panose="02020603050405020304" pitchFamily="18" charset="0"/>
              </a:rPr>
              <a:t>Methods</a:t>
            </a: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 </a:t>
            </a:r>
            <a:endParaRPr lang="zh-CN" altLang="en-US" sz="2800" b="1" dirty="0">
              <a:solidFill>
                <a:srgbClr val="004479"/>
              </a:solidFill>
              <a:latin typeface="Times New Roman" panose="02020603050405020304" pitchFamily="18" charset="0"/>
              <a:ea typeface="+mn-ea"/>
              <a:cs typeface="Times New Roman" panose="02020603050405020304" pitchFamily="18" charset="0"/>
              <a:sym typeface="+mn-lt"/>
            </a:endParaRPr>
          </a:p>
        </p:txBody>
      </p:sp>
      <p:pic>
        <p:nvPicPr>
          <p:cNvPr id="16" name="图片 15">
            <a:extLst>
              <a:ext uri="{FF2B5EF4-FFF2-40B4-BE49-F238E27FC236}">
                <a16:creationId xmlns:a16="http://schemas.microsoft.com/office/drawing/2014/main" id="{818FC4BC-1F1E-538D-62EB-2BEC0B611F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1958" y="1766192"/>
            <a:ext cx="4625083" cy="3661524"/>
          </a:xfrm>
          <a:prstGeom prst="rect">
            <a:avLst/>
          </a:prstGeom>
        </p:spPr>
      </p:pic>
      <p:pic>
        <p:nvPicPr>
          <p:cNvPr id="22" name="图片 21">
            <a:extLst>
              <a:ext uri="{FF2B5EF4-FFF2-40B4-BE49-F238E27FC236}">
                <a16:creationId xmlns:a16="http://schemas.microsoft.com/office/drawing/2014/main" id="{0E89C80A-33FC-2AFB-FABC-D59C052ADA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655" y="1766192"/>
            <a:ext cx="4625084" cy="3661525"/>
          </a:xfrm>
          <a:prstGeom prst="rect">
            <a:avLst/>
          </a:prstGeom>
        </p:spPr>
      </p:pic>
      <p:sp>
        <p:nvSpPr>
          <p:cNvPr id="25" name="文本框 24">
            <a:extLst>
              <a:ext uri="{FF2B5EF4-FFF2-40B4-BE49-F238E27FC236}">
                <a16:creationId xmlns:a16="http://schemas.microsoft.com/office/drawing/2014/main" id="{AD97DEC6-AA73-A126-4C16-10F0118BA568}"/>
              </a:ext>
            </a:extLst>
          </p:cNvPr>
          <p:cNvSpPr txBox="1"/>
          <p:nvPr/>
        </p:nvSpPr>
        <p:spPr>
          <a:xfrm>
            <a:off x="2207253" y="5597424"/>
            <a:ext cx="2614304" cy="379656"/>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t>Gloss-based Feature</a:t>
            </a:r>
            <a:endParaRPr lang="zh-CN" altLang="en-US" dirty="0"/>
          </a:p>
        </p:txBody>
      </p:sp>
      <p:sp>
        <p:nvSpPr>
          <p:cNvPr id="26" name="文本框 25">
            <a:extLst>
              <a:ext uri="{FF2B5EF4-FFF2-40B4-BE49-F238E27FC236}">
                <a16:creationId xmlns:a16="http://schemas.microsoft.com/office/drawing/2014/main" id="{6E44CD70-0514-2976-3C3E-3F19CDCFD9D0}"/>
              </a:ext>
            </a:extLst>
          </p:cNvPr>
          <p:cNvSpPr txBox="1"/>
          <p:nvPr/>
        </p:nvSpPr>
        <p:spPr>
          <a:xfrm>
            <a:off x="8538781" y="5597424"/>
            <a:ext cx="2614304" cy="379656"/>
          </a:xfrm>
          <a:prstGeom prst="rect">
            <a:avLst/>
          </a:prstGeom>
          <a:solidFill>
            <a:schemeClr val="bg1"/>
          </a:solidFill>
        </p:spPr>
        <p:txBody>
          <a:bodyPr wrap="square">
            <a:spAutoFit/>
          </a:bodyPr>
          <a:lstStyle>
            <a:defPPr>
              <a:defRPr lang="zh-CN"/>
            </a:defPPr>
            <a:lvl1pPr>
              <a:defRPr sz="1867" b="1">
                <a:latin typeface="Times New Roman" panose="02020603050405020304" pitchFamily="18" charset="0"/>
                <a:ea typeface="宋体" panose="02010600030101010101" pitchFamily="2" charset="-122"/>
                <a:cs typeface="Times New Roman" panose="02020603050405020304" pitchFamily="18" charset="0"/>
              </a:defRPr>
            </a:lvl1pPr>
          </a:lstStyle>
          <a:p>
            <a:r>
              <a:rPr lang="en-US" altLang="zh-CN" dirty="0"/>
              <a:t>Gloss-Free Feature</a:t>
            </a:r>
            <a:endParaRPr lang="zh-CN" altLang="en-US" dirty="0"/>
          </a:p>
        </p:txBody>
      </p:sp>
      <p:sp>
        <p:nvSpPr>
          <p:cNvPr id="39" name="文本框 38">
            <a:extLst>
              <a:ext uri="{FF2B5EF4-FFF2-40B4-BE49-F238E27FC236}">
                <a16:creationId xmlns:a16="http://schemas.microsoft.com/office/drawing/2014/main" id="{4E3870B3-9748-5998-531C-9D34C00CC30A}"/>
              </a:ext>
            </a:extLst>
          </p:cNvPr>
          <p:cNvSpPr txBox="1"/>
          <p:nvPr/>
        </p:nvSpPr>
        <p:spPr>
          <a:xfrm>
            <a:off x="1787703" y="6120835"/>
            <a:ext cx="9536986" cy="369332"/>
          </a:xfrm>
          <a:prstGeom prst="rect">
            <a:avLst/>
          </a:prstGeom>
          <a:noFill/>
        </p:spPr>
        <p:txBody>
          <a:bodyPr wrap="square">
            <a:spAutoFit/>
          </a:bodyPr>
          <a:lstStyle/>
          <a:p>
            <a:r>
              <a:rPr lang="en-US" altLang="zh-CN" dirty="0">
                <a:solidFill>
                  <a:srgbClr val="FF0000"/>
                </a:solidFill>
              </a:rPr>
              <a:t>Gloss-free sign features exhibit a severe representation density problem!</a:t>
            </a:r>
            <a:endParaRPr lang="zh-CN" altLang="en-US" dirty="0">
              <a:solidFill>
                <a:srgbClr val="FF0000"/>
              </a:solidFill>
            </a:endParaRPr>
          </a:p>
        </p:txBody>
      </p:sp>
    </p:spTree>
    <p:extLst>
      <p:ext uri="{BB962C8B-B14F-4D97-AF65-F5344CB8AC3E}">
        <p14:creationId xmlns:p14="http://schemas.microsoft.com/office/powerpoint/2010/main" val="3349072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pic>
        <p:nvPicPr>
          <p:cNvPr id="4" name="图片 3">
            <a:extLst>
              <a:ext uri="{FF2B5EF4-FFF2-40B4-BE49-F238E27FC236}">
                <a16:creationId xmlns:a16="http://schemas.microsoft.com/office/drawing/2014/main" id="{B6305F66-3FDD-5368-A425-6E0AAE85BC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2500" y="1009650"/>
            <a:ext cx="7747000" cy="4838700"/>
          </a:xfrm>
          <a:prstGeom prst="rect">
            <a:avLst/>
          </a:prstGeom>
        </p:spPr>
      </p:pic>
      <p:sp>
        <p:nvSpPr>
          <p:cNvPr id="19" name="上下箭头 18">
            <a:extLst>
              <a:ext uri="{FF2B5EF4-FFF2-40B4-BE49-F238E27FC236}">
                <a16:creationId xmlns:a16="http://schemas.microsoft.com/office/drawing/2014/main" id="{53DE142C-F80D-B738-E53D-F73D42C59E9F}"/>
              </a:ext>
            </a:extLst>
          </p:cNvPr>
          <p:cNvSpPr/>
          <p:nvPr/>
        </p:nvSpPr>
        <p:spPr>
          <a:xfrm>
            <a:off x="4035107" y="2650732"/>
            <a:ext cx="45719" cy="2196000"/>
          </a:xfrm>
          <a:prstGeom prst="upDown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CF6A7028-F8E5-77AC-9451-5F45C58C4D33}"/>
              </a:ext>
            </a:extLst>
          </p:cNvPr>
          <p:cNvSpPr txBox="1"/>
          <p:nvPr/>
        </p:nvSpPr>
        <p:spPr>
          <a:xfrm rot="5400000">
            <a:off x="3131599" y="3604143"/>
            <a:ext cx="2196000" cy="323165"/>
          </a:xfrm>
          <a:prstGeom prst="rect">
            <a:avLst/>
          </a:prstGeom>
          <a:noFill/>
        </p:spPr>
        <p:txBody>
          <a:bodyPr wrap="square">
            <a:spAutoFit/>
          </a:bodyPr>
          <a:lstStyle/>
          <a:p>
            <a:r>
              <a:rPr lang="en-US" altLang="zh-CN" sz="1500" dirty="0">
                <a:latin typeface="Times New Roman" panose="02020603050405020304" pitchFamily="18" charset="0"/>
                <a:cs typeface="Times New Roman" panose="02020603050405020304" pitchFamily="18" charset="0"/>
              </a:rPr>
              <a:t>Performance Drop </a:t>
            </a:r>
            <a:r>
              <a:rPr lang="en-US" altLang="zh-CN" sz="1500" dirty="0">
                <a:solidFill>
                  <a:srgbClr val="FF0000"/>
                </a:solidFill>
                <a:latin typeface="Times New Roman" panose="02020603050405020304" pitchFamily="18" charset="0"/>
                <a:cs typeface="Times New Roman" panose="02020603050405020304" pitchFamily="18" charset="0"/>
              </a:rPr>
              <a:t>(-39%)</a:t>
            </a:r>
            <a:endParaRPr lang="zh-CN" altLang="en-US" sz="1500" dirty="0">
              <a:solidFill>
                <a:srgbClr val="FF0000"/>
              </a:solidFill>
              <a:latin typeface="Times New Roman" panose="02020603050405020304" pitchFamily="18" charset="0"/>
              <a:cs typeface="Times New Roman" panose="02020603050405020304" pitchFamily="18" charset="0"/>
            </a:endParaRPr>
          </a:p>
        </p:txBody>
      </p:sp>
      <p:cxnSp>
        <p:nvCxnSpPr>
          <p:cNvPr id="23" name="直线连接符 22">
            <a:extLst>
              <a:ext uri="{FF2B5EF4-FFF2-40B4-BE49-F238E27FC236}">
                <a16:creationId xmlns:a16="http://schemas.microsoft.com/office/drawing/2014/main" id="{182D326F-373C-CADD-0F9A-15AFBFF06C58}"/>
              </a:ext>
            </a:extLst>
          </p:cNvPr>
          <p:cNvCxnSpPr>
            <a:cxnSpLocks/>
          </p:cNvCxnSpPr>
          <p:nvPr/>
        </p:nvCxnSpPr>
        <p:spPr>
          <a:xfrm>
            <a:off x="4050004" y="5321373"/>
            <a:ext cx="0" cy="5400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24" name="文本框 23">
            <a:extLst>
              <a:ext uri="{FF2B5EF4-FFF2-40B4-BE49-F238E27FC236}">
                <a16:creationId xmlns:a16="http://schemas.microsoft.com/office/drawing/2014/main" id="{07857E29-0FDC-D037-B949-8945624DEFCF}"/>
              </a:ext>
            </a:extLst>
          </p:cNvPr>
          <p:cNvSpPr txBox="1"/>
          <p:nvPr/>
        </p:nvSpPr>
        <p:spPr>
          <a:xfrm>
            <a:off x="3893470" y="5326115"/>
            <a:ext cx="395258" cy="261610"/>
          </a:xfrm>
          <a:prstGeom prst="rect">
            <a:avLst/>
          </a:prstGeom>
          <a:noFill/>
        </p:spPr>
        <p:txBody>
          <a:bodyPr wrap="square">
            <a:spAutoFit/>
          </a:bodyPr>
          <a:lstStyle/>
          <a:p>
            <a:r>
              <a:rPr lang="en-US" altLang="zh-CN" sz="1100" b="1" dirty="0">
                <a:latin typeface="Times New Roman" panose="02020603050405020304" pitchFamily="18" charset="0"/>
                <a:cs typeface="Times New Roman" panose="02020603050405020304" pitchFamily="18" charset="0"/>
              </a:rPr>
              <a:t>66</a:t>
            </a:r>
            <a:endParaRPr lang="zh-CN" altLang="en-US" b="1" dirty="0">
              <a:latin typeface="Times New Roman" panose="02020603050405020304" pitchFamily="18" charset="0"/>
              <a:cs typeface="Times New Roman" panose="02020603050405020304" pitchFamily="18" charset="0"/>
            </a:endParaRPr>
          </a:p>
        </p:txBody>
      </p:sp>
      <p:cxnSp>
        <p:nvCxnSpPr>
          <p:cNvPr id="25" name="直线连接符 24">
            <a:extLst>
              <a:ext uri="{FF2B5EF4-FFF2-40B4-BE49-F238E27FC236}">
                <a16:creationId xmlns:a16="http://schemas.microsoft.com/office/drawing/2014/main" id="{A4487C9E-27D6-FA48-7A7C-A1356E7D5F04}"/>
              </a:ext>
            </a:extLst>
          </p:cNvPr>
          <p:cNvCxnSpPr>
            <a:cxnSpLocks/>
          </p:cNvCxnSpPr>
          <p:nvPr/>
        </p:nvCxnSpPr>
        <p:spPr>
          <a:xfrm>
            <a:off x="7757270" y="5319663"/>
            <a:ext cx="0" cy="5400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26" name="文本框 25">
            <a:extLst>
              <a:ext uri="{FF2B5EF4-FFF2-40B4-BE49-F238E27FC236}">
                <a16:creationId xmlns:a16="http://schemas.microsoft.com/office/drawing/2014/main" id="{296B70FE-EC90-1F52-ADDB-803445849DB8}"/>
              </a:ext>
            </a:extLst>
          </p:cNvPr>
          <p:cNvSpPr txBox="1"/>
          <p:nvPr/>
        </p:nvSpPr>
        <p:spPr>
          <a:xfrm>
            <a:off x="7600737" y="5326115"/>
            <a:ext cx="395258" cy="261610"/>
          </a:xfrm>
          <a:prstGeom prst="rect">
            <a:avLst/>
          </a:prstGeom>
          <a:noFill/>
        </p:spPr>
        <p:txBody>
          <a:bodyPr wrap="square">
            <a:spAutoFit/>
          </a:bodyPr>
          <a:lstStyle/>
          <a:p>
            <a:r>
              <a:rPr lang="en-US" altLang="zh-CN" sz="1100" b="1" dirty="0">
                <a:latin typeface="Times New Roman" panose="02020603050405020304" pitchFamily="18" charset="0"/>
                <a:cs typeface="Times New Roman" panose="02020603050405020304" pitchFamily="18" charset="0"/>
              </a:rPr>
              <a:t>92</a:t>
            </a:r>
            <a:endParaRPr lang="zh-CN" altLang="en-US" b="1" dirty="0">
              <a:latin typeface="Times New Roman" panose="02020603050405020304" pitchFamily="18" charset="0"/>
              <a:cs typeface="Times New Roman" panose="02020603050405020304" pitchFamily="18" charset="0"/>
            </a:endParaRPr>
          </a:p>
        </p:txBody>
      </p:sp>
      <p:cxnSp>
        <p:nvCxnSpPr>
          <p:cNvPr id="31" name="直线连接符 30">
            <a:extLst>
              <a:ext uri="{FF2B5EF4-FFF2-40B4-BE49-F238E27FC236}">
                <a16:creationId xmlns:a16="http://schemas.microsoft.com/office/drawing/2014/main" id="{5F6C8CF9-2CFD-DF18-D462-282673C5394F}"/>
              </a:ext>
            </a:extLst>
          </p:cNvPr>
          <p:cNvCxnSpPr>
            <a:cxnSpLocks/>
          </p:cNvCxnSpPr>
          <p:nvPr/>
        </p:nvCxnSpPr>
        <p:spPr>
          <a:xfrm>
            <a:off x="5994000" y="1145686"/>
            <a:ext cx="0" cy="4176000"/>
          </a:xfrm>
          <a:prstGeom prst="line">
            <a:avLst/>
          </a:prstGeom>
          <a:ln w="19050">
            <a:solidFill>
              <a:schemeClr val="tx1">
                <a:alpha val="27000"/>
              </a:schemeClr>
            </a:solidFill>
            <a:prstDash val="dashDot"/>
          </a:ln>
        </p:spPr>
        <p:style>
          <a:lnRef idx="1">
            <a:schemeClr val="dk1"/>
          </a:lnRef>
          <a:fillRef idx="0">
            <a:schemeClr val="dk1"/>
          </a:fillRef>
          <a:effectRef idx="0">
            <a:schemeClr val="dk1"/>
          </a:effectRef>
          <a:fontRef idx="minor">
            <a:schemeClr val="tx1"/>
          </a:fontRef>
        </p:style>
      </p:cxnSp>
      <p:sp>
        <p:nvSpPr>
          <p:cNvPr id="32" name="文本框 31">
            <a:extLst>
              <a:ext uri="{FF2B5EF4-FFF2-40B4-BE49-F238E27FC236}">
                <a16:creationId xmlns:a16="http://schemas.microsoft.com/office/drawing/2014/main" id="{EA04254F-D90D-3A15-192C-728B5DA09240}"/>
              </a:ext>
            </a:extLst>
          </p:cNvPr>
          <p:cNvSpPr txBox="1"/>
          <p:nvPr/>
        </p:nvSpPr>
        <p:spPr>
          <a:xfrm>
            <a:off x="4387917" y="4968816"/>
            <a:ext cx="3043219" cy="323165"/>
          </a:xfrm>
          <a:prstGeom prst="rect">
            <a:avLst/>
          </a:prstGeom>
          <a:noFill/>
        </p:spPr>
        <p:txBody>
          <a:bodyPr wrap="square">
            <a:spAutoFit/>
          </a:bodyPr>
          <a:lstStyle/>
          <a:p>
            <a:r>
              <a:rPr lang="en-US" altLang="zh-CN" sz="1500" dirty="0">
                <a:latin typeface="Times New Roman" panose="02020603050405020304" pitchFamily="18" charset="0"/>
                <a:cs typeface="Times New Roman" panose="02020603050405020304" pitchFamily="18" charset="0"/>
              </a:rPr>
              <a:t>Representation</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Density Ratio</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 </a:t>
            </a:r>
            <a:r>
              <a:rPr lang="en-US" altLang="zh-CN" sz="1500" dirty="0">
                <a:solidFill>
                  <a:srgbClr val="0070C0"/>
                </a:solidFill>
                <a:latin typeface="Times New Roman" panose="02020603050405020304" pitchFamily="18" charset="0"/>
                <a:cs typeface="Times New Roman" panose="02020603050405020304" pitchFamily="18" charset="0"/>
              </a:rPr>
              <a:t>(+26%)</a:t>
            </a:r>
            <a:endParaRPr lang="zh-CN" altLang="en-US" sz="1500" dirty="0">
              <a:solidFill>
                <a:srgbClr val="0070C0"/>
              </a:solidFill>
              <a:latin typeface="Times New Roman" panose="02020603050405020304" pitchFamily="18" charset="0"/>
              <a:cs typeface="Times New Roman" panose="02020603050405020304" pitchFamily="18" charset="0"/>
            </a:endParaRPr>
          </a:p>
        </p:txBody>
      </p:sp>
      <p:sp>
        <p:nvSpPr>
          <p:cNvPr id="35" name="上下箭头 34">
            <a:extLst>
              <a:ext uri="{FF2B5EF4-FFF2-40B4-BE49-F238E27FC236}">
                <a16:creationId xmlns:a16="http://schemas.microsoft.com/office/drawing/2014/main" id="{6110367A-D385-EB86-78E7-5574466741A1}"/>
              </a:ext>
            </a:extLst>
          </p:cNvPr>
          <p:cNvSpPr/>
          <p:nvPr/>
        </p:nvSpPr>
        <p:spPr>
          <a:xfrm rot="5400000">
            <a:off x="5856671" y="3143523"/>
            <a:ext cx="50292" cy="3636000"/>
          </a:xfrm>
          <a:prstGeom prst="upDownArrow">
            <a:avLst/>
          </a:prstGeom>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左大括号 8">
            <a:extLst>
              <a:ext uri="{FF2B5EF4-FFF2-40B4-BE49-F238E27FC236}">
                <a16:creationId xmlns:a16="http://schemas.microsoft.com/office/drawing/2014/main" id="{544544FB-BA6B-B11E-4C1C-5A8AA1B86ECD}"/>
              </a:ext>
            </a:extLst>
          </p:cNvPr>
          <p:cNvSpPr/>
          <p:nvPr/>
        </p:nvSpPr>
        <p:spPr>
          <a:xfrm>
            <a:off x="7779649" y="1404000"/>
            <a:ext cx="81205" cy="288000"/>
          </a:xfrm>
          <a:prstGeom prst="leftBrace">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C66636A1-4DC7-EE28-9CB8-C026802A6042}"/>
              </a:ext>
            </a:extLst>
          </p:cNvPr>
          <p:cNvSpPr txBox="1"/>
          <p:nvPr/>
        </p:nvSpPr>
        <p:spPr>
          <a:xfrm>
            <a:off x="6702459" y="1404000"/>
            <a:ext cx="1221725" cy="307777"/>
          </a:xfrm>
          <a:prstGeom prst="rect">
            <a:avLst/>
          </a:prstGeom>
          <a:noFill/>
        </p:spPr>
        <p:txBody>
          <a:bodyPr wrap="square">
            <a:spAutoFit/>
          </a:bodyPr>
          <a:lstStyle/>
          <a:p>
            <a:r>
              <a:rPr lang="en-US" altLang="zh-CN" sz="1400" dirty="0">
                <a:latin typeface="Times New Roman" panose="02020603050405020304" pitchFamily="18" charset="0"/>
                <a:cs typeface="Times New Roman" panose="02020603050405020304" pitchFamily="18" charset="0"/>
              </a:rPr>
              <a:t>Gloss-based</a:t>
            </a:r>
            <a:endParaRPr lang="zh-CN" altLang="en-US" dirty="0">
              <a:latin typeface="Times New Roman" panose="02020603050405020304" pitchFamily="18" charset="0"/>
              <a:cs typeface="Times New Roman" panose="02020603050405020304" pitchFamily="18" charset="0"/>
            </a:endParaRPr>
          </a:p>
        </p:txBody>
      </p:sp>
      <p:sp>
        <p:nvSpPr>
          <p:cNvPr id="12" name="左大括号 11">
            <a:extLst>
              <a:ext uri="{FF2B5EF4-FFF2-40B4-BE49-F238E27FC236}">
                <a16:creationId xmlns:a16="http://schemas.microsoft.com/office/drawing/2014/main" id="{928A65A9-FBD8-F66F-96EC-7D6642ED5A87}"/>
              </a:ext>
            </a:extLst>
          </p:cNvPr>
          <p:cNvSpPr/>
          <p:nvPr/>
        </p:nvSpPr>
        <p:spPr>
          <a:xfrm>
            <a:off x="7779647" y="1799999"/>
            <a:ext cx="81205" cy="432000"/>
          </a:xfrm>
          <a:prstGeom prst="leftBrace">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zh-CN" altLang="en-US"/>
          </a:p>
        </p:txBody>
      </p:sp>
      <p:sp>
        <p:nvSpPr>
          <p:cNvPr id="13" name="文本框 12">
            <a:extLst>
              <a:ext uri="{FF2B5EF4-FFF2-40B4-BE49-F238E27FC236}">
                <a16:creationId xmlns:a16="http://schemas.microsoft.com/office/drawing/2014/main" id="{D52BD76A-EFA2-F2EE-8DCF-1C15D6FAD500}"/>
              </a:ext>
            </a:extLst>
          </p:cNvPr>
          <p:cNvSpPr txBox="1"/>
          <p:nvPr/>
        </p:nvSpPr>
        <p:spPr>
          <a:xfrm>
            <a:off x="6774270" y="1876677"/>
            <a:ext cx="1221725" cy="307777"/>
          </a:xfrm>
          <a:prstGeom prst="rect">
            <a:avLst/>
          </a:prstGeom>
          <a:noFill/>
        </p:spPr>
        <p:txBody>
          <a:bodyPr wrap="square">
            <a:spAutoFit/>
          </a:bodyPr>
          <a:lstStyle/>
          <a:p>
            <a:r>
              <a:rPr lang="en-US" altLang="zh-CN" sz="1400" dirty="0">
                <a:latin typeface="Times New Roman" panose="02020603050405020304" pitchFamily="18" charset="0"/>
                <a:cs typeface="Times New Roman" panose="02020603050405020304" pitchFamily="18" charset="0"/>
              </a:rPr>
              <a:t>Gloss-free</a:t>
            </a:r>
            <a:endParaRPr lang="zh-CN" altLang="en-US" dirty="0">
              <a:latin typeface="Times New Roman" panose="02020603050405020304" pitchFamily="18" charset="0"/>
              <a:cs typeface="Times New Roman" panose="02020603050405020304" pitchFamily="18" charset="0"/>
            </a:endParaRPr>
          </a:p>
        </p:txBody>
      </p:sp>
      <p:sp>
        <p:nvSpPr>
          <p:cNvPr id="6" name="矩形 46">
            <a:extLst>
              <a:ext uri="{FF2B5EF4-FFF2-40B4-BE49-F238E27FC236}">
                <a16:creationId xmlns:a16="http://schemas.microsoft.com/office/drawing/2014/main" id="{4CA71B45-F394-A420-8BB4-FDC92506254D}"/>
              </a:ext>
            </a:extLst>
          </p:cNvPr>
          <p:cNvSpPr>
            <a:spLocks noChangeArrowheads="1"/>
          </p:cNvSpPr>
          <p:nvPr/>
        </p:nvSpPr>
        <p:spPr bwMode="auto">
          <a:xfrm>
            <a:off x="849230" y="149745"/>
            <a:ext cx="8908202"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A Performance Drop Caused by Representation Density </a:t>
            </a:r>
            <a:endParaRPr lang="zh-CN" altLang="en-US" sz="2800" b="1" dirty="0">
              <a:solidFill>
                <a:srgbClr val="004479"/>
              </a:solidFill>
              <a:latin typeface="Times New Roman" panose="02020603050405020304" pitchFamily="18" charset="0"/>
              <a:ea typeface="+mn-ea"/>
              <a:cs typeface="Times New Roman" panose="02020603050405020304" pitchFamily="18" charset="0"/>
              <a:sym typeface="+mn-lt"/>
            </a:endParaRPr>
          </a:p>
        </p:txBody>
      </p:sp>
      <p:sp>
        <p:nvSpPr>
          <p:cNvPr id="8" name="文本框 7">
            <a:extLst>
              <a:ext uri="{FF2B5EF4-FFF2-40B4-BE49-F238E27FC236}">
                <a16:creationId xmlns:a16="http://schemas.microsoft.com/office/drawing/2014/main" id="{3CF1C2F3-8BC6-B9EB-1688-901BE5BF7694}"/>
              </a:ext>
            </a:extLst>
          </p:cNvPr>
          <p:cNvSpPr txBox="1"/>
          <p:nvPr/>
        </p:nvSpPr>
        <p:spPr>
          <a:xfrm>
            <a:off x="3540405" y="5974060"/>
            <a:ext cx="6096000" cy="369332"/>
          </a:xfrm>
          <a:prstGeom prst="rect">
            <a:avLst/>
          </a:prstGeom>
          <a:noFill/>
        </p:spPr>
        <p:txBody>
          <a:bodyPr wrap="square">
            <a:spAutoFit/>
          </a:bodyPr>
          <a:lstStyle/>
          <a:p>
            <a:pPr lvl="0" defTabSz="457189">
              <a:buNone/>
              <a:defRPr/>
            </a:pPr>
            <a:r>
              <a:rPr lang="en-US" altLang="zh-CN" sz="1800" b="1" dirty="0">
                <a:solidFill>
                  <a:srgbClr val="004479"/>
                </a:solidFill>
                <a:latin typeface="Times New Roman" panose="02020603050405020304" pitchFamily="18" charset="0"/>
                <a:ea typeface="+mn-ea"/>
                <a:cs typeface="Times New Roman" panose="02020603050405020304" pitchFamily="18" charset="0"/>
                <a:sym typeface="+mn-lt"/>
              </a:rPr>
              <a:t>Representation density +26%; </a:t>
            </a:r>
            <a:r>
              <a:rPr lang="en-US" altLang="zh-CN" sz="1800" b="1" dirty="0">
                <a:solidFill>
                  <a:srgbClr val="FF0000"/>
                </a:solidFill>
                <a:latin typeface="Times New Roman" panose="02020603050405020304" pitchFamily="18" charset="0"/>
                <a:ea typeface="+mn-ea"/>
                <a:cs typeface="Times New Roman" panose="02020603050405020304" pitchFamily="18" charset="0"/>
                <a:sym typeface="+mn-lt"/>
              </a:rPr>
              <a:t>Performance -39% </a:t>
            </a:r>
            <a:endParaRPr lang="zh-CN" altLang="en-US" sz="1800" b="1" dirty="0">
              <a:solidFill>
                <a:srgbClr val="FF0000"/>
              </a:solidFill>
              <a:latin typeface="Times New Roman" panose="02020603050405020304" pitchFamily="18" charset="0"/>
              <a:ea typeface="+mn-ea"/>
              <a:cs typeface="Times New Roman" panose="02020603050405020304" pitchFamily="18" charset="0"/>
              <a:sym typeface="+mn-lt"/>
            </a:endParaRPr>
          </a:p>
        </p:txBody>
      </p:sp>
    </p:spTree>
    <p:extLst>
      <p:ext uri="{BB962C8B-B14F-4D97-AF65-F5344CB8AC3E}">
        <p14:creationId xmlns:p14="http://schemas.microsoft.com/office/powerpoint/2010/main" val="671592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7" name="直接箭头连接符 112">
            <a:extLst>
              <a:ext uri="{FF2B5EF4-FFF2-40B4-BE49-F238E27FC236}">
                <a16:creationId xmlns:a16="http://schemas.microsoft.com/office/drawing/2014/main" id="{E1568F79-EF13-408A-155F-EACB168944AD}"/>
              </a:ext>
            </a:extLst>
          </p:cNvPr>
          <p:cNvCxnSpPr>
            <a:cxnSpLocks/>
          </p:cNvCxnSpPr>
          <p:nvPr/>
        </p:nvCxnSpPr>
        <p:spPr>
          <a:xfrm flipV="1">
            <a:off x="9774948" y="4488698"/>
            <a:ext cx="0" cy="515902"/>
          </a:xfrm>
          <a:prstGeom prst="straightConnector1">
            <a:avLst/>
          </a:prstGeom>
          <a:noFill/>
          <a:ln>
            <a:solidFill>
              <a:schemeClr val="bg2">
                <a:lumMod val="75000"/>
              </a:schemeClr>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cxnSp>
      <p:cxnSp>
        <p:nvCxnSpPr>
          <p:cNvPr id="113" name="直接箭头连接符 112">
            <a:extLst>
              <a:ext uri="{FF2B5EF4-FFF2-40B4-BE49-F238E27FC236}">
                <a16:creationId xmlns:a16="http://schemas.microsoft.com/office/drawing/2014/main" id="{BC029F7C-3893-626A-1B31-DBF988FB43D5}"/>
              </a:ext>
            </a:extLst>
          </p:cNvPr>
          <p:cNvCxnSpPr>
            <a:cxnSpLocks/>
          </p:cNvCxnSpPr>
          <p:nvPr/>
        </p:nvCxnSpPr>
        <p:spPr>
          <a:xfrm flipV="1">
            <a:off x="7124816" y="5004600"/>
            <a:ext cx="0" cy="976354"/>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112" name="直接箭头连接符 112">
            <a:extLst>
              <a:ext uri="{FF2B5EF4-FFF2-40B4-BE49-F238E27FC236}">
                <a16:creationId xmlns:a16="http://schemas.microsoft.com/office/drawing/2014/main" id="{3056AD44-6A56-EED1-CC1C-FA932BF6A067}"/>
              </a:ext>
            </a:extLst>
          </p:cNvPr>
          <p:cNvCxnSpPr>
            <a:cxnSpLocks/>
          </p:cNvCxnSpPr>
          <p:nvPr/>
        </p:nvCxnSpPr>
        <p:spPr>
          <a:xfrm flipV="1">
            <a:off x="9714763" y="2067721"/>
            <a:ext cx="0" cy="976354"/>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111" name="直接箭头连接符 112">
            <a:extLst>
              <a:ext uri="{FF2B5EF4-FFF2-40B4-BE49-F238E27FC236}">
                <a16:creationId xmlns:a16="http://schemas.microsoft.com/office/drawing/2014/main" id="{E357B86E-A731-7410-5AD1-4FEC7443F426}"/>
              </a:ext>
            </a:extLst>
          </p:cNvPr>
          <p:cNvCxnSpPr>
            <a:cxnSpLocks/>
          </p:cNvCxnSpPr>
          <p:nvPr/>
        </p:nvCxnSpPr>
        <p:spPr>
          <a:xfrm flipV="1">
            <a:off x="7104411" y="2067721"/>
            <a:ext cx="0" cy="976354"/>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pic>
        <p:nvPicPr>
          <p:cNvPr id="33" name="图片 32">
            <a:extLst>
              <a:ext uri="{FF2B5EF4-FFF2-40B4-BE49-F238E27FC236}">
                <a16:creationId xmlns:a16="http://schemas.microsoft.com/office/drawing/2014/main" id="{2E92FD35-BB3B-21BA-45FB-5EB0DDB24950}"/>
              </a:ext>
            </a:extLst>
          </p:cNvPr>
          <p:cNvPicPr>
            <a:picLocks noChangeAspect="1"/>
          </p:cNvPicPr>
          <p:nvPr/>
        </p:nvPicPr>
        <p:blipFill rotWithShape="1">
          <a:blip r:embed="rId4"/>
          <a:srcRect t="14708" r="709"/>
          <a:stretch/>
        </p:blipFill>
        <p:spPr>
          <a:xfrm>
            <a:off x="890875" y="2648160"/>
            <a:ext cx="3956301" cy="631516"/>
          </a:xfrm>
          <a:prstGeom prst="rect">
            <a:avLst/>
          </a:prstGeom>
        </p:spPr>
      </p:pic>
      <p:sp>
        <p:nvSpPr>
          <p:cNvPr id="36" name="矩形: 圆角 157">
            <a:extLst>
              <a:ext uri="{FF2B5EF4-FFF2-40B4-BE49-F238E27FC236}">
                <a16:creationId xmlns:a16="http://schemas.microsoft.com/office/drawing/2014/main" id="{4637122F-8F5D-84AD-EEF3-9818190A8CC9}"/>
              </a:ext>
            </a:extLst>
          </p:cNvPr>
          <p:cNvSpPr/>
          <p:nvPr/>
        </p:nvSpPr>
        <p:spPr>
          <a:xfrm>
            <a:off x="2530897" y="3417629"/>
            <a:ext cx="748511" cy="64459"/>
          </a:xfrm>
          <a:prstGeom prst="roundRect">
            <a:avLst>
              <a:gd name="adj"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7" name="矩形: 圆角 159">
            <a:extLst>
              <a:ext uri="{FF2B5EF4-FFF2-40B4-BE49-F238E27FC236}">
                <a16:creationId xmlns:a16="http://schemas.microsoft.com/office/drawing/2014/main" id="{EC43A6EC-8E2E-B456-9968-50C71229B5F4}"/>
              </a:ext>
            </a:extLst>
          </p:cNvPr>
          <p:cNvSpPr/>
          <p:nvPr/>
        </p:nvSpPr>
        <p:spPr>
          <a:xfrm>
            <a:off x="3295112" y="3415875"/>
            <a:ext cx="1552064" cy="67969"/>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8" name="文本框 37">
                <a:extLst>
                  <a:ext uri="{FF2B5EF4-FFF2-40B4-BE49-F238E27FC236}">
                    <a16:creationId xmlns:a16="http://schemas.microsoft.com/office/drawing/2014/main" id="{164269E3-4BB5-AB04-E5D8-995D822E5999}"/>
                  </a:ext>
                </a:extLst>
              </p:cNvPr>
              <p:cNvSpPr txBox="1"/>
              <p:nvPr/>
            </p:nvSpPr>
            <p:spPr>
              <a:xfrm>
                <a:off x="867695" y="2238323"/>
                <a:ext cx="3956301" cy="369332"/>
              </a:xfrm>
              <a:prstGeom prst="rect">
                <a:avLst/>
              </a:prstGeom>
              <a:noFill/>
            </p:spPr>
            <p:txBody>
              <a:bodyPr wrap="square">
                <a:spAutoFit/>
              </a:bodyPr>
              <a:lstStyle/>
              <a:p>
                <a14:m>
                  <m:oMath xmlns:m="http://schemas.openxmlformats.org/officeDocument/2006/math">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Sign</m:t>
                    </m:r>
                    <m: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Language</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dirty="0"/>
                  <a:t>    “He”         “Know”</a:t>
                </a:r>
                <a:endParaRPr lang="zh-CN" altLang="en-US" dirty="0"/>
              </a:p>
            </p:txBody>
          </p:sp>
        </mc:Choice>
        <mc:Fallback>
          <p:sp>
            <p:nvSpPr>
              <p:cNvPr id="38" name="文本框 37">
                <a:extLst>
                  <a:ext uri="{FF2B5EF4-FFF2-40B4-BE49-F238E27FC236}">
                    <a16:creationId xmlns:a16="http://schemas.microsoft.com/office/drawing/2014/main" id="{164269E3-4BB5-AB04-E5D8-995D822E5999}"/>
                  </a:ext>
                </a:extLst>
              </p:cNvPr>
              <p:cNvSpPr txBox="1">
                <a:spLocks noRot="1" noChangeAspect="1" noMove="1" noResize="1" noEditPoints="1" noAdjustHandles="1" noChangeArrowheads="1" noChangeShapeType="1" noTextEdit="1"/>
              </p:cNvSpPr>
              <p:nvPr/>
            </p:nvSpPr>
            <p:spPr>
              <a:xfrm>
                <a:off x="867695" y="2238323"/>
                <a:ext cx="3956301" cy="369332"/>
              </a:xfrm>
              <a:prstGeom prst="rect">
                <a:avLst/>
              </a:prstGeom>
              <a:blipFill>
                <a:blip r:embed="rId5"/>
                <a:stretch>
                  <a:fillRect t="-6667" b="-26667"/>
                </a:stretch>
              </a:blipFill>
            </p:spPr>
            <p:txBody>
              <a:bodyPr/>
              <a:lstStyle/>
              <a:p>
                <a:r>
                  <a:rPr lang="zh-CN" altLang="en-US">
                    <a:noFill/>
                  </a:rPr>
                  <a:t> </a:t>
                </a:r>
              </a:p>
            </p:txBody>
          </p:sp>
        </mc:Fallback>
      </mc:AlternateContent>
      <p:sp>
        <p:nvSpPr>
          <p:cNvPr id="46" name="矩形: 圆角 158">
            <a:extLst>
              <a:ext uri="{FF2B5EF4-FFF2-40B4-BE49-F238E27FC236}">
                <a16:creationId xmlns:a16="http://schemas.microsoft.com/office/drawing/2014/main" id="{C41466CA-805B-6A44-AA65-9E09E17586BA}"/>
              </a:ext>
            </a:extLst>
          </p:cNvPr>
          <p:cNvSpPr/>
          <p:nvPr/>
        </p:nvSpPr>
        <p:spPr>
          <a:xfrm flipV="1">
            <a:off x="899062" y="3419624"/>
            <a:ext cx="1593466" cy="60468"/>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8" name="任意形状 47">
            <a:extLst>
              <a:ext uri="{FF2B5EF4-FFF2-40B4-BE49-F238E27FC236}">
                <a16:creationId xmlns:a16="http://schemas.microsoft.com/office/drawing/2014/main" id="{8238430A-34F2-E68A-67A6-13DA92F6CA97}"/>
              </a:ext>
            </a:extLst>
          </p:cNvPr>
          <p:cNvSpPr/>
          <p:nvPr/>
        </p:nvSpPr>
        <p:spPr>
          <a:xfrm>
            <a:off x="2173361" y="3279677"/>
            <a:ext cx="1601653" cy="546836"/>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C0000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任意形状 48">
            <a:extLst>
              <a:ext uri="{FF2B5EF4-FFF2-40B4-BE49-F238E27FC236}">
                <a16:creationId xmlns:a16="http://schemas.microsoft.com/office/drawing/2014/main" id="{D7C81DA1-85A9-CA83-7485-7844CAE47B5E}"/>
              </a:ext>
            </a:extLst>
          </p:cNvPr>
          <p:cNvSpPr/>
          <p:nvPr/>
        </p:nvSpPr>
        <p:spPr>
          <a:xfrm>
            <a:off x="2173361" y="3279677"/>
            <a:ext cx="2362127" cy="577436"/>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C0000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文本框 49">
            <a:extLst>
              <a:ext uri="{FF2B5EF4-FFF2-40B4-BE49-F238E27FC236}">
                <a16:creationId xmlns:a16="http://schemas.microsoft.com/office/drawing/2014/main" id="{EF2ABE60-7F97-D79E-F484-5B2FC00C5BBC}"/>
              </a:ext>
            </a:extLst>
          </p:cNvPr>
          <p:cNvSpPr txBox="1"/>
          <p:nvPr/>
        </p:nvSpPr>
        <p:spPr>
          <a:xfrm>
            <a:off x="2672521" y="3854564"/>
            <a:ext cx="1862967" cy="369332"/>
          </a:xfrm>
          <a:prstGeom prst="rect">
            <a:avLst/>
          </a:prstGeom>
          <a:noFill/>
        </p:spPr>
        <p:txBody>
          <a:bodyPr wrap="square">
            <a:spAutoFit/>
          </a:bodyPr>
          <a:lstStyle>
            <a:defPPr>
              <a:defRPr lang="zh-CN"/>
            </a:defPPr>
            <a:lvl1pPr>
              <a:defRPr>
                <a:solidFill>
                  <a:srgbClr val="00B050"/>
                </a:solidFill>
              </a:defRPr>
            </a:lvl1pPr>
          </a:lstStyle>
          <a:p>
            <a:r>
              <a:rPr lang="en-US" altLang="zh-CN" dirty="0">
                <a:solidFill>
                  <a:srgbClr val="C00000"/>
                </a:solidFill>
              </a:rPr>
              <a:t>Negative Loss</a:t>
            </a:r>
            <a:endParaRPr lang="zh-CN" altLang="en-US" dirty="0">
              <a:solidFill>
                <a:srgbClr val="C00000"/>
              </a:solidFill>
            </a:endParaRPr>
          </a:p>
        </p:txBody>
      </p:sp>
      <p:sp>
        <p:nvSpPr>
          <p:cNvPr id="51" name="文本框 50">
            <a:extLst>
              <a:ext uri="{FF2B5EF4-FFF2-40B4-BE49-F238E27FC236}">
                <a16:creationId xmlns:a16="http://schemas.microsoft.com/office/drawing/2014/main" id="{F29B52E4-0454-261B-09F9-A39A28305E94}"/>
              </a:ext>
            </a:extLst>
          </p:cNvPr>
          <p:cNvSpPr txBox="1"/>
          <p:nvPr/>
        </p:nvSpPr>
        <p:spPr>
          <a:xfrm>
            <a:off x="918495" y="3854564"/>
            <a:ext cx="2198724" cy="369332"/>
          </a:xfrm>
          <a:prstGeom prst="rect">
            <a:avLst/>
          </a:prstGeom>
          <a:noFill/>
        </p:spPr>
        <p:txBody>
          <a:bodyPr wrap="square">
            <a:spAutoFit/>
          </a:bodyPr>
          <a:lstStyle/>
          <a:p>
            <a:r>
              <a:rPr lang="en-US" altLang="zh-CN" dirty="0">
                <a:solidFill>
                  <a:srgbClr val="00B050"/>
                </a:solidFill>
              </a:rPr>
              <a:t>Positive Loss</a:t>
            </a:r>
            <a:endParaRPr lang="zh-CN" altLang="en-US" dirty="0">
              <a:solidFill>
                <a:srgbClr val="00B050"/>
              </a:solidFill>
            </a:endParaRPr>
          </a:p>
        </p:txBody>
      </p:sp>
      <p:sp>
        <p:nvSpPr>
          <p:cNvPr id="53" name="文本框 52">
            <a:extLst>
              <a:ext uri="{FF2B5EF4-FFF2-40B4-BE49-F238E27FC236}">
                <a16:creationId xmlns:a16="http://schemas.microsoft.com/office/drawing/2014/main" id="{EB11B605-C854-546D-CDE9-4BDF72ADF0A0}"/>
              </a:ext>
            </a:extLst>
          </p:cNvPr>
          <p:cNvSpPr txBox="1"/>
          <p:nvPr/>
        </p:nvSpPr>
        <p:spPr>
          <a:xfrm>
            <a:off x="918495" y="4461724"/>
            <a:ext cx="4093510" cy="923330"/>
          </a:xfrm>
          <a:prstGeom prst="rect">
            <a:avLst/>
          </a:prstGeom>
          <a:noFill/>
        </p:spPr>
        <p:txBody>
          <a:bodyPr wrap="square">
            <a:spAutoFit/>
          </a:bodyPr>
          <a:lstStyle/>
          <a:p>
            <a:r>
              <a:rPr lang="en-US" altLang="zh-CN" sz="1800" b="1" dirty="0">
                <a:solidFill>
                  <a:srgbClr val="C00000"/>
                </a:solidFill>
                <a:latin typeface="Times New Roman" panose="02020603050405020304" pitchFamily="18" charset="0"/>
                <a:ea typeface="+mn-ea"/>
                <a:cs typeface="Times New Roman" panose="02020603050405020304" pitchFamily="18" charset="0"/>
                <a:sym typeface="+mn-lt"/>
              </a:rPr>
              <a:t>Sign Contrastive Learning</a:t>
            </a:r>
            <a:r>
              <a:rPr lang="zh-CN" altLang="en-US" sz="1800" b="1" dirty="0">
                <a:solidFill>
                  <a:srgbClr val="C00000"/>
                </a:solidFill>
                <a:latin typeface="Times New Roman" panose="02020603050405020304" pitchFamily="18" charset="0"/>
                <a:ea typeface="+mn-ea"/>
                <a:cs typeface="Times New Roman" panose="02020603050405020304" pitchFamily="18" charset="0"/>
                <a:sym typeface="+mn-lt"/>
              </a:rPr>
              <a:t> </a:t>
            </a:r>
            <a:r>
              <a:rPr lang="en-US" altLang="zh-CN" sz="1800" b="1" dirty="0">
                <a:solidFill>
                  <a:srgbClr val="C00000"/>
                </a:solidFill>
                <a:latin typeface="Times New Roman" panose="02020603050405020304" pitchFamily="18" charset="0"/>
                <a:ea typeface="+mn-ea"/>
                <a:cs typeface="Times New Roman" panose="02020603050405020304" pitchFamily="18" charset="0"/>
                <a:sym typeface="+mn-lt"/>
              </a:rPr>
              <a:t>(</a:t>
            </a:r>
            <a:r>
              <a:rPr lang="en-US" altLang="zh-CN" sz="1800" b="1" dirty="0" err="1">
                <a:solidFill>
                  <a:srgbClr val="C00000"/>
                </a:solidFill>
                <a:latin typeface="Times New Roman" panose="02020603050405020304" pitchFamily="18" charset="0"/>
                <a:ea typeface="+mn-ea"/>
                <a:cs typeface="Times New Roman" panose="02020603050405020304" pitchFamily="18" charset="0"/>
                <a:sym typeface="+mn-lt"/>
              </a:rPr>
              <a:t>SignCL</a:t>
            </a:r>
            <a:r>
              <a:rPr lang="en-US" altLang="zh-CN" sz="1800" b="1" dirty="0">
                <a:solidFill>
                  <a:srgbClr val="C00000"/>
                </a:solidFill>
                <a:latin typeface="Times New Roman" panose="02020603050405020304" pitchFamily="18" charset="0"/>
                <a:ea typeface="+mn-ea"/>
                <a:cs typeface="Times New Roman" panose="02020603050405020304" pitchFamily="18" charset="0"/>
                <a:sym typeface="+mn-lt"/>
              </a:rPr>
              <a:t>):</a:t>
            </a:r>
          </a:p>
          <a:p>
            <a:r>
              <a:rPr lang="en-US" altLang="zh-CN" dirty="0">
                <a:latin typeface="Times New Roman" panose="02020603050405020304" pitchFamily="18" charset="0"/>
                <a:cs typeface="Times New Roman" panose="02020603050405020304" pitchFamily="18" charset="0"/>
                <a:sym typeface="+mn-lt"/>
              </a:rPr>
              <a:t>Positive Sample: Margin &lt; 2 frames</a:t>
            </a:r>
          </a:p>
          <a:p>
            <a:r>
              <a:rPr lang="en-US" altLang="zh-CN" dirty="0">
                <a:latin typeface="Times New Roman" panose="02020603050405020304" pitchFamily="18" charset="0"/>
                <a:cs typeface="Times New Roman" panose="02020603050405020304" pitchFamily="18" charset="0"/>
                <a:sym typeface="+mn-lt"/>
              </a:rPr>
              <a:t>Negative Sample: Margin &gt; 20 frames </a:t>
            </a:r>
          </a:p>
        </p:txBody>
      </p:sp>
      <p:sp>
        <p:nvSpPr>
          <p:cNvPr id="55" name="矩形 46">
            <a:extLst>
              <a:ext uri="{FF2B5EF4-FFF2-40B4-BE49-F238E27FC236}">
                <a16:creationId xmlns:a16="http://schemas.microsoft.com/office/drawing/2014/main" id="{027E486D-40F9-2810-7B3D-E7BDFAB9591C}"/>
              </a:ext>
            </a:extLst>
          </p:cNvPr>
          <p:cNvSpPr>
            <a:spLocks noChangeArrowheads="1"/>
          </p:cNvSpPr>
          <p:nvPr/>
        </p:nvSpPr>
        <p:spPr bwMode="auto">
          <a:xfrm>
            <a:off x="705651" y="262629"/>
            <a:ext cx="12025424"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Address Representation Density by Contrastive Learning</a:t>
            </a:r>
          </a:p>
        </p:txBody>
      </p:sp>
      <p:sp>
        <p:nvSpPr>
          <p:cNvPr id="57" name="任意形状 56">
            <a:extLst>
              <a:ext uri="{FF2B5EF4-FFF2-40B4-BE49-F238E27FC236}">
                <a16:creationId xmlns:a16="http://schemas.microsoft.com/office/drawing/2014/main" id="{67D45E37-ED86-6EA6-363A-9FCBF34E79E0}"/>
              </a:ext>
            </a:extLst>
          </p:cNvPr>
          <p:cNvSpPr/>
          <p:nvPr/>
        </p:nvSpPr>
        <p:spPr>
          <a:xfrm>
            <a:off x="1192746" y="3290387"/>
            <a:ext cx="957262" cy="536126"/>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00B05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a:extLst>
              <a:ext uri="{FF2B5EF4-FFF2-40B4-BE49-F238E27FC236}">
                <a16:creationId xmlns:a16="http://schemas.microsoft.com/office/drawing/2014/main" id="{B7D92E23-2AE6-FC19-9A1E-302E1D454690}"/>
              </a:ext>
            </a:extLst>
          </p:cNvPr>
          <p:cNvSpPr/>
          <p:nvPr/>
        </p:nvSpPr>
        <p:spPr>
          <a:xfrm>
            <a:off x="1695794" y="2648160"/>
            <a:ext cx="796733" cy="631516"/>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圆角 158">
            <a:extLst>
              <a:ext uri="{FF2B5EF4-FFF2-40B4-BE49-F238E27FC236}">
                <a16:creationId xmlns:a16="http://schemas.microsoft.com/office/drawing/2014/main" id="{C7E0EFF3-3068-C66F-1605-5FD79D869764}"/>
              </a:ext>
            </a:extLst>
          </p:cNvPr>
          <p:cNvSpPr/>
          <p:nvPr/>
        </p:nvSpPr>
        <p:spPr>
          <a:xfrm>
            <a:off x="6352232" y="2197752"/>
            <a:ext cx="1552064" cy="761676"/>
          </a:xfrm>
          <a:prstGeom prst="roundRect">
            <a:avLst>
              <a:gd name="adj" fmla="val 7709"/>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Visual</a:t>
            </a:r>
            <a:b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b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Encoder</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4" name="文本框 33">
                <a:extLst>
                  <a:ext uri="{FF2B5EF4-FFF2-40B4-BE49-F238E27FC236}">
                    <a16:creationId xmlns:a16="http://schemas.microsoft.com/office/drawing/2014/main" id="{9A77BD36-9F19-7DAD-F6BB-3DADD506FE70}"/>
                  </a:ext>
                </a:extLst>
              </p:cNvPr>
              <p:cNvSpPr txBox="1"/>
              <p:nvPr/>
            </p:nvSpPr>
            <p:spPr>
              <a:xfrm>
                <a:off x="6249037" y="3017279"/>
                <a:ext cx="174775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𝑉𝑖𝑑𝑒𝑜</m:t>
                      </m:r>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34" name="文本框 33">
                <a:extLst>
                  <a:ext uri="{FF2B5EF4-FFF2-40B4-BE49-F238E27FC236}">
                    <a16:creationId xmlns:a16="http://schemas.microsoft.com/office/drawing/2014/main" id="{9A77BD36-9F19-7DAD-F6BB-3DADD506FE70}"/>
                  </a:ext>
                </a:extLst>
              </p:cNvPr>
              <p:cNvSpPr txBox="1">
                <a:spLocks noRot="1" noChangeAspect="1" noMove="1" noResize="1" noEditPoints="1" noAdjustHandles="1" noChangeArrowheads="1" noChangeShapeType="1" noTextEdit="1"/>
              </p:cNvSpPr>
              <p:nvPr/>
            </p:nvSpPr>
            <p:spPr>
              <a:xfrm>
                <a:off x="6249037" y="3017279"/>
                <a:ext cx="1747757" cy="369332"/>
              </a:xfrm>
              <a:prstGeom prst="rect">
                <a:avLst/>
              </a:prstGeom>
              <a:blipFill>
                <a:blip r:embed="rId6"/>
                <a:stretch>
                  <a:fillRect b="-16667"/>
                </a:stretch>
              </a:blipFill>
            </p:spPr>
            <p:txBody>
              <a:bodyPr/>
              <a:lstStyle/>
              <a:p>
                <a:r>
                  <a:rPr lang="zh-CN" altLang="en-US">
                    <a:noFill/>
                  </a:rPr>
                  <a:t> </a:t>
                </a:r>
              </a:p>
            </p:txBody>
          </p:sp>
        </mc:Fallback>
      </mc:AlternateContent>
      <p:grpSp>
        <p:nvGrpSpPr>
          <p:cNvPr id="58" name="组合 57">
            <a:extLst>
              <a:ext uri="{FF2B5EF4-FFF2-40B4-BE49-F238E27FC236}">
                <a16:creationId xmlns:a16="http://schemas.microsoft.com/office/drawing/2014/main" id="{B8DD0F16-EDAA-A929-1B7C-8735F2F64F34}"/>
              </a:ext>
            </a:extLst>
          </p:cNvPr>
          <p:cNvGrpSpPr/>
          <p:nvPr/>
        </p:nvGrpSpPr>
        <p:grpSpPr>
          <a:xfrm>
            <a:off x="6352232" y="1698389"/>
            <a:ext cx="1552064" cy="369332"/>
            <a:chOff x="5072712" y="2960281"/>
            <a:chExt cx="2884731" cy="548027"/>
          </a:xfrm>
        </p:grpSpPr>
        <p:grpSp>
          <p:nvGrpSpPr>
            <p:cNvPr id="40" name="组合 39">
              <a:extLst>
                <a:ext uri="{FF2B5EF4-FFF2-40B4-BE49-F238E27FC236}">
                  <a16:creationId xmlns:a16="http://schemas.microsoft.com/office/drawing/2014/main" id="{CB7AAAE4-3FB7-4F30-522D-4FEC226CD75C}"/>
                </a:ext>
              </a:extLst>
            </p:cNvPr>
            <p:cNvGrpSpPr/>
            <p:nvPr/>
          </p:nvGrpSpPr>
          <p:grpSpPr>
            <a:xfrm>
              <a:off x="5072712" y="3022453"/>
              <a:ext cx="2884731" cy="406547"/>
              <a:chOff x="1301616" y="2994123"/>
              <a:chExt cx="2163548" cy="304910"/>
            </a:xfrm>
          </p:grpSpPr>
          <p:sp>
            <p:nvSpPr>
              <p:cNvPr id="42" name="矩形: 圆角 62">
                <a:extLst>
                  <a:ext uri="{FF2B5EF4-FFF2-40B4-BE49-F238E27FC236}">
                    <a16:creationId xmlns:a16="http://schemas.microsoft.com/office/drawing/2014/main" id="{5A591F09-B62D-617F-B03E-69FD59DEDEAD}"/>
                  </a:ext>
                </a:extLst>
              </p:cNvPr>
              <p:cNvSpPr/>
              <p:nvPr/>
            </p:nvSpPr>
            <p:spPr>
              <a:xfrm>
                <a:off x="1301616" y="2994123"/>
                <a:ext cx="2163548" cy="304910"/>
              </a:xfrm>
              <a:prstGeom prst="round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endParaRPr>
              </a:p>
            </p:txBody>
          </p:sp>
          <p:grpSp>
            <p:nvGrpSpPr>
              <p:cNvPr id="43" name="组合 42">
                <a:extLst>
                  <a:ext uri="{FF2B5EF4-FFF2-40B4-BE49-F238E27FC236}">
                    <a16:creationId xmlns:a16="http://schemas.microsoft.com/office/drawing/2014/main" id="{6C088250-A883-B1B6-E7BC-E75B6417790E}"/>
                  </a:ext>
                </a:extLst>
              </p:cNvPr>
              <p:cNvGrpSpPr/>
              <p:nvPr/>
            </p:nvGrpSpPr>
            <p:grpSpPr>
              <a:xfrm>
                <a:off x="1513195" y="3063968"/>
                <a:ext cx="1837753" cy="173568"/>
                <a:chOff x="962632" y="4382906"/>
                <a:chExt cx="2227581" cy="231424"/>
              </a:xfrm>
            </p:grpSpPr>
            <p:sp>
              <p:nvSpPr>
                <p:cNvPr id="44" name="流程图: 过程 31">
                  <a:extLst>
                    <a:ext uri="{FF2B5EF4-FFF2-40B4-BE49-F238E27FC236}">
                      <a16:creationId xmlns:a16="http://schemas.microsoft.com/office/drawing/2014/main" id="{CA442211-8162-477D-C60B-5A67F1F71C33}"/>
                    </a:ext>
                  </a:extLst>
                </p:cNvPr>
                <p:cNvSpPr/>
                <p:nvPr/>
              </p:nvSpPr>
              <p:spPr>
                <a:xfrm>
                  <a:off x="962632" y="4382909"/>
                  <a:ext cx="220082"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过程 32">
                  <a:extLst>
                    <a:ext uri="{FF2B5EF4-FFF2-40B4-BE49-F238E27FC236}">
                      <a16:creationId xmlns:a16="http://schemas.microsoft.com/office/drawing/2014/main" id="{627589AD-7F11-F0F2-68A3-2903D5F7854A}"/>
                    </a:ext>
                  </a:extLst>
                </p:cNvPr>
                <p:cNvSpPr/>
                <p:nvPr/>
              </p:nvSpPr>
              <p:spPr>
                <a:xfrm>
                  <a:off x="1440809" y="4382909"/>
                  <a:ext cx="220082"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流程图: 过程 33">
                  <a:extLst>
                    <a:ext uri="{FF2B5EF4-FFF2-40B4-BE49-F238E27FC236}">
                      <a16:creationId xmlns:a16="http://schemas.microsoft.com/office/drawing/2014/main" id="{39BFE705-94F7-01E8-D5F1-568995B10943}"/>
                    </a:ext>
                  </a:extLst>
                </p:cNvPr>
                <p:cNvSpPr/>
                <p:nvPr/>
              </p:nvSpPr>
              <p:spPr>
                <a:xfrm>
                  <a:off x="2446434" y="4382907"/>
                  <a:ext cx="220083"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流程图: 过程 34">
                  <a:extLst>
                    <a:ext uri="{FF2B5EF4-FFF2-40B4-BE49-F238E27FC236}">
                      <a16:creationId xmlns:a16="http://schemas.microsoft.com/office/drawing/2014/main" id="{1D04F818-A09A-7F45-AACC-76CD94835547}"/>
                    </a:ext>
                  </a:extLst>
                </p:cNvPr>
                <p:cNvSpPr/>
                <p:nvPr/>
              </p:nvSpPr>
              <p:spPr>
                <a:xfrm>
                  <a:off x="2970130" y="4382906"/>
                  <a:ext cx="220083"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mc:AlternateContent xmlns:mc="http://schemas.openxmlformats.org/markup-compatibility/2006" xmlns:p14="http://schemas.microsoft.com/office/powerpoint/2010/main">
          <mc:Choice Requires="p14">
            <p:contentPart p14:bwMode="auto" r:id="rId7">
              <p14:nvContentPartPr>
                <p14:cNvPr id="54" name="墨迹 53">
                  <a:extLst>
                    <a:ext uri="{FF2B5EF4-FFF2-40B4-BE49-F238E27FC236}">
                      <a16:creationId xmlns:a16="http://schemas.microsoft.com/office/drawing/2014/main" id="{168DC763-B196-2FE9-9C69-6D72B6B49193}"/>
                    </a:ext>
                  </a:extLst>
                </p14:cNvPr>
                <p14:cNvContentPartPr/>
                <p14:nvPr/>
              </p14:nvContentPartPr>
              <p14:xfrm>
                <a:off x="6924877" y="3285572"/>
                <a:ext cx="11880" cy="2880"/>
              </p14:xfrm>
            </p:contentPart>
          </mc:Choice>
          <mc:Fallback xmlns="">
            <p:pic>
              <p:nvPicPr>
                <p:cNvPr id="54" name="墨迹 53">
                  <a:extLst>
                    <a:ext uri="{FF2B5EF4-FFF2-40B4-BE49-F238E27FC236}">
                      <a16:creationId xmlns:a16="http://schemas.microsoft.com/office/drawing/2014/main" id="{168DC763-B196-2FE9-9C69-6D72B6B49193}"/>
                    </a:ext>
                  </a:extLst>
                </p:cNvPr>
                <p:cNvPicPr/>
                <p:nvPr/>
              </p:nvPicPr>
              <p:blipFill>
                <a:blip r:embed="rId8"/>
                <a:stretch>
                  <a:fillRect/>
                </a:stretch>
              </p:blipFill>
              <p:spPr>
                <a:xfrm>
                  <a:off x="6916957" y="3279812"/>
                  <a:ext cx="27720" cy="14400"/>
                </a:xfrm>
                <a:prstGeom prst="rect">
                  <a:avLst/>
                </a:prstGeom>
              </p:spPr>
            </p:pic>
          </mc:Fallback>
        </mc:AlternateContent>
        <mc:AlternateContent xmlns:mc="http://schemas.openxmlformats.org/markup-compatibility/2006" xmlns:a14="http://schemas.microsoft.com/office/drawing/2010/main">
          <mc:Choice Requires="a14">
            <p:sp>
              <p:nvSpPr>
                <p:cNvPr id="56" name="文本框 55">
                  <a:extLst>
                    <a:ext uri="{FF2B5EF4-FFF2-40B4-BE49-F238E27FC236}">
                      <a16:creationId xmlns:a16="http://schemas.microsoft.com/office/drawing/2014/main" id="{8DAF052A-AAEB-790A-5127-4E2139C9A123}"/>
                    </a:ext>
                  </a:extLst>
                </p:cNvPr>
                <p:cNvSpPr txBox="1"/>
                <p:nvPr/>
              </p:nvSpPr>
              <p:spPr>
                <a:xfrm>
                  <a:off x="6376311" y="2960281"/>
                  <a:ext cx="486430" cy="548027"/>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zh-CN" altLang="en-US" sz="1600" b="1">
                            <a:latin typeface="Cambria Math" panose="02040503050406030204" pitchFamily="18" charset="0"/>
                          </a:rPr>
                          <m:t>⋯</m:t>
                        </m:r>
                      </m:oMath>
                    </m:oMathPara>
                  </a14:m>
                  <a:endParaRPr lang="zh-CN" altLang="en-US" sz="1600" b="1" dirty="0"/>
                </a:p>
              </p:txBody>
            </p:sp>
          </mc:Choice>
          <mc:Fallback xmlns="">
            <p:sp>
              <p:nvSpPr>
                <p:cNvPr id="56" name="文本框 55">
                  <a:extLst>
                    <a:ext uri="{FF2B5EF4-FFF2-40B4-BE49-F238E27FC236}">
                      <a16:creationId xmlns:a16="http://schemas.microsoft.com/office/drawing/2014/main" id="{8DAF052A-AAEB-790A-5127-4E2139C9A123}"/>
                    </a:ext>
                  </a:extLst>
                </p:cNvPr>
                <p:cNvSpPr txBox="1">
                  <a:spLocks noRot="1" noChangeAspect="1" noMove="1" noResize="1" noEditPoints="1" noAdjustHandles="1" noChangeArrowheads="1" noChangeShapeType="1" noTextEdit="1"/>
                </p:cNvSpPr>
                <p:nvPr/>
              </p:nvSpPr>
              <p:spPr>
                <a:xfrm>
                  <a:off x="6376311" y="2960281"/>
                  <a:ext cx="486430" cy="548027"/>
                </a:xfrm>
                <a:prstGeom prst="rect">
                  <a:avLst/>
                </a:prstGeom>
                <a:blipFill>
                  <a:blip r:embed="rId9"/>
                  <a:stretch>
                    <a:fillRect l="-9524"/>
                  </a:stretch>
                </a:blipFill>
              </p:spPr>
              <p:txBody>
                <a:bodyPr/>
                <a:lstStyle/>
                <a:p>
                  <a:r>
                    <a:rPr lang="zh-CN" altLang="en-US">
                      <a:noFill/>
                    </a:rPr>
                    <a:t> </a:t>
                  </a:r>
                </a:p>
              </p:txBody>
            </p:sp>
          </mc:Fallback>
        </mc:AlternateContent>
      </p:grpSp>
      <p:sp>
        <p:nvSpPr>
          <p:cNvPr id="59" name="矩形: 圆角 158">
            <a:extLst>
              <a:ext uri="{FF2B5EF4-FFF2-40B4-BE49-F238E27FC236}">
                <a16:creationId xmlns:a16="http://schemas.microsoft.com/office/drawing/2014/main" id="{25AC5D24-D7CE-5E49-6BC2-DFA1D020B2D5}"/>
              </a:ext>
            </a:extLst>
          </p:cNvPr>
          <p:cNvSpPr/>
          <p:nvPr/>
        </p:nvSpPr>
        <p:spPr>
          <a:xfrm>
            <a:off x="8973728" y="2197752"/>
            <a:ext cx="1552064" cy="761676"/>
          </a:xfrm>
          <a:prstGeom prst="roundRect">
            <a:avLst>
              <a:gd name="adj" fmla="val 7709"/>
            </a:avLst>
          </a:prstGeom>
          <a:solidFill>
            <a:srgbClr val="FDB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Sentence</a:t>
            </a:r>
          </a:p>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Encoder</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60" name="文本框 59">
                <a:extLst>
                  <a:ext uri="{FF2B5EF4-FFF2-40B4-BE49-F238E27FC236}">
                    <a16:creationId xmlns:a16="http://schemas.microsoft.com/office/drawing/2014/main" id="{66BE4BC0-557E-3EDA-A153-71B498FAFCB2}"/>
                  </a:ext>
                </a:extLst>
              </p:cNvPr>
              <p:cNvSpPr txBox="1"/>
              <p:nvPr/>
            </p:nvSpPr>
            <p:spPr>
              <a:xfrm>
                <a:off x="8897080" y="3017279"/>
                <a:ext cx="174775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𝑆𝑒𝑛𝑡𝑒𝑛𝑐𝑒𝑠</m:t>
                      </m:r>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60" name="文本框 59">
                <a:extLst>
                  <a:ext uri="{FF2B5EF4-FFF2-40B4-BE49-F238E27FC236}">
                    <a16:creationId xmlns:a16="http://schemas.microsoft.com/office/drawing/2014/main" id="{66BE4BC0-557E-3EDA-A153-71B498FAFCB2}"/>
                  </a:ext>
                </a:extLst>
              </p:cNvPr>
              <p:cNvSpPr txBox="1">
                <a:spLocks noRot="1" noChangeAspect="1" noMove="1" noResize="1" noEditPoints="1" noAdjustHandles="1" noChangeArrowheads="1" noChangeShapeType="1" noTextEdit="1"/>
              </p:cNvSpPr>
              <p:nvPr/>
            </p:nvSpPr>
            <p:spPr>
              <a:xfrm>
                <a:off x="8897080" y="3017279"/>
                <a:ext cx="1747757" cy="369332"/>
              </a:xfrm>
              <a:prstGeom prst="rect">
                <a:avLst/>
              </a:prstGeom>
              <a:blipFill>
                <a:blip r:embed="rId10"/>
                <a:stretch>
                  <a:fillRect b="-16667"/>
                </a:stretch>
              </a:blipFill>
            </p:spPr>
            <p:txBody>
              <a:bodyPr/>
              <a:lstStyle/>
              <a:p>
                <a:r>
                  <a:rPr lang="zh-CN" altLang="en-US">
                    <a:noFill/>
                  </a:rPr>
                  <a:t> </a:t>
                </a:r>
              </a:p>
            </p:txBody>
          </p:sp>
        </mc:Fallback>
      </mc:AlternateContent>
      <p:sp>
        <p:nvSpPr>
          <p:cNvPr id="75" name="矩形: 圆角 158">
            <a:extLst>
              <a:ext uri="{FF2B5EF4-FFF2-40B4-BE49-F238E27FC236}">
                <a16:creationId xmlns:a16="http://schemas.microsoft.com/office/drawing/2014/main" id="{0BB2DE09-9EFD-6C65-A3F2-5194A6058343}"/>
              </a:ext>
            </a:extLst>
          </p:cNvPr>
          <p:cNvSpPr/>
          <p:nvPr/>
        </p:nvSpPr>
        <p:spPr>
          <a:xfrm>
            <a:off x="9028882" y="5149062"/>
            <a:ext cx="1552064" cy="761676"/>
          </a:xfrm>
          <a:prstGeom prst="roundRect">
            <a:avLst>
              <a:gd name="adj" fmla="val 7709"/>
            </a:avLst>
          </a:prstGeom>
          <a:solidFill>
            <a:srgbClr val="FDB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Sentence</a:t>
            </a:r>
          </a:p>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Decoder</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8" name="矩形: 圆角 158">
            <a:extLst>
              <a:ext uri="{FF2B5EF4-FFF2-40B4-BE49-F238E27FC236}">
                <a16:creationId xmlns:a16="http://schemas.microsoft.com/office/drawing/2014/main" id="{556AA493-5036-F52F-443B-54EF9AC5C3B8}"/>
              </a:ext>
            </a:extLst>
          </p:cNvPr>
          <p:cNvSpPr/>
          <p:nvPr/>
        </p:nvSpPr>
        <p:spPr>
          <a:xfrm>
            <a:off x="6386910" y="5107162"/>
            <a:ext cx="1552064" cy="761676"/>
          </a:xfrm>
          <a:prstGeom prst="roundRect">
            <a:avLst>
              <a:gd name="adj" fmla="val 7709"/>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Visual</a:t>
            </a:r>
            <a:b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br>
            <a:r>
              <a:rPr lang="en-US" altLang="zh-CN"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Encoder</a:t>
            </a:r>
            <a:endParaRPr lang="zh-CN" altLang="en-US" sz="1867"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9" name="文本框 78">
                <a:extLst>
                  <a:ext uri="{FF2B5EF4-FFF2-40B4-BE49-F238E27FC236}">
                    <a16:creationId xmlns:a16="http://schemas.microsoft.com/office/drawing/2014/main" id="{117545BE-BD61-716B-6B0E-3004C334D0D8}"/>
                  </a:ext>
                </a:extLst>
              </p:cNvPr>
              <p:cNvSpPr txBox="1"/>
              <p:nvPr/>
            </p:nvSpPr>
            <p:spPr>
              <a:xfrm>
                <a:off x="6283715" y="5926689"/>
                <a:ext cx="174775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𝑉𝑖𝑑𝑒𝑜</m:t>
                      </m:r>
                    </m:oMath>
                  </m:oMathPara>
                </a14:m>
                <a:endParaRPr lang="zh-CN" altLang="en-US" dirty="0">
                  <a:latin typeface="Times New Roman" panose="02020603050405020304" pitchFamily="18" charset="0"/>
                  <a:cs typeface="Times New Roman" panose="02020603050405020304" pitchFamily="18" charset="0"/>
                </a:endParaRPr>
              </a:p>
            </p:txBody>
          </p:sp>
        </mc:Choice>
        <mc:Fallback xmlns="">
          <p:sp>
            <p:nvSpPr>
              <p:cNvPr id="79" name="文本框 78">
                <a:extLst>
                  <a:ext uri="{FF2B5EF4-FFF2-40B4-BE49-F238E27FC236}">
                    <a16:creationId xmlns:a16="http://schemas.microsoft.com/office/drawing/2014/main" id="{117545BE-BD61-716B-6B0E-3004C334D0D8}"/>
                  </a:ext>
                </a:extLst>
              </p:cNvPr>
              <p:cNvSpPr txBox="1">
                <a:spLocks noRot="1" noChangeAspect="1" noMove="1" noResize="1" noEditPoints="1" noAdjustHandles="1" noChangeArrowheads="1" noChangeShapeType="1" noTextEdit="1"/>
              </p:cNvSpPr>
              <p:nvPr/>
            </p:nvSpPr>
            <p:spPr>
              <a:xfrm>
                <a:off x="6283715" y="5926689"/>
                <a:ext cx="1747757" cy="369332"/>
              </a:xfrm>
              <a:prstGeom prst="rect">
                <a:avLst/>
              </a:prstGeom>
              <a:blipFill>
                <a:blip r:embed="rId11"/>
                <a:stretch>
                  <a:fillRect b="-16667"/>
                </a:stretch>
              </a:blipFill>
            </p:spPr>
            <p:txBody>
              <a:bodyPr/>
              <a:lstStyle/>
              <a:p>
                <a:r>
                  <a:rPr lang="zh-CN" altLang="en-US">
                    <a:noFill/>
                  </a:rPr>
                  <a:t> </a:t>
                </a:r>
              </a:p>
            </p:txBody>
          </p:sp>
        </mc:Fallback>
      </mc:AlternateContent>
      <p:grpSp>
        <p:nvGrpSpPr>
          <p:cNvPr id="80" name="组合 79">
            <a:extLst>
              <a:ext uri="{FF2B5EF4-FFF2-40B4-BE49-F238E27FC236}">
                <a16:creationId xmlns:a16="http://schemas.microsoft.com/office/drawing/2014/main" id="{52026BE2-F1B9-2ADF-BDAB-EB1C21FAF0C3}"/>
              </a:ext>
            </a:extLst>
          </p:cNvPr>
          <p:cNvGrpSpPr/>
          <p:nvPr/>
        </p:nvGrpSpPr>
        <p:grpSpPr>
          <a:xfrm>
            <a:off x="6386910" y="4607799"/>
            <a:ext cx="1552064" cy="369332"/>
            <a:chOff x="5072712" y="2960281"/>
            <a:chExt cx="2884731" cy="548027"/>
          </a:xfrm>
        </p:grpSpPr>
        <p:grpSp>
          <p:nvGrpSpPr>
            <p:cNvPr id="81" name="组合 80">
              <a:extLst>
                <a:ext uri="{FF2B5EF4-FFF2-40B4-BE49-F238E27FC236}">
                  <a16:creationId xmlns:a16="http://schemas.microsoft.com/office/drawing/2014/main" id="{A27656FB-BF1E-9015-B396-0A18C7E8B688}"/>
                </a:ext>
              </a:extLst>
            </p:cNvPr>
            <p:cNvGrpSpPr/>
            <p:nvPr/>
          </p:nvGrpSpPr>
          <p:grpSpPr>
            <a:xfrm>
              <a:off x="5072712" y="3022453"/>
              <a:ext cx="2884731" cy="406547"/>
              <a:chOff x="1301616" y="2994123"/>
              <a:chExt cx="2163548" cy="304910"/>
            </a:xfrm>
          </p:grpSpPr>
          <p:sp>
            <p:nvSpPr>
              <p:cNvPr id="84" name="矩形: 圆角 62">
                <a:extLst>
                  <a:ext uri="{FF2B5EF4-FFF2-40B4-BE49-F238E27FC236}">
                    <a16:creationId xmlns:a16="http://schemas.microsoft.com/office/drawing/2014/main" id="{CC958531-9FAF-22D7-FF4D-AD583C8E02AC}"/>
                  </a:ext>
                </a:extLst>
              </p:cNvPr>
              <p:cNvSpPr/>
              <p:nvPr/>
            </p:nvSpPr>
            <p:spPr>
              <a:xfrm>
                <a:off x="1301616" y="2994123"/>
                <a:ext cx="2163548" cy="304910"/>
              </a:xfrm>
              <a:prstGeom prst="round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endParaRPr>
              </a:p>
            </p:txBody>
          </p:sp>
          <p:grpSp>
            <p:nvGrpSpPr>
              <p:cNvPr id="85" name="组合 84">
                <a:extLst>
                  <a:ext uri="{FF2B5EF4-FFF2-40B4-BE49-F238E27FC236}">
                    <a16:creationId xmlns:a16="http://schemas.microsoft.com/office/drawing/2014/main" id="{6DC3206A-C3B3-D2A1-2535-6AAED8B42D11}"/>
                  </a:ext>
                </a:extLst>
              </p:cNvPr>
              <p:cNvGrpSpPr/>
              <p:nvPr/>
            </p:nvGrpSpPr>
            <p:grpSpPr>
              <a:xfrm>
                <a:off x="1513195" y="3063968"/>
                <a:ext cx="1837753" cy="173568"/>
                <a:chOff x="962632" y="4382906"/>
                <a:chExt cx="2227581" cy="231424"/>
              </a:xfrm>
            </p:grpSpPr>
            <p:sp>
              <p:nvSpPr>
                <p:cNvPr id="86" name="流程图: 过程 31">
                  <a:extLst>
                    <a:ext uri="{FF2B5EF4-FFF2-40B4-BE49-F238E27FC236}">
                      <a16:creationId xmlns:a16="http://schemas.microsoft.com/office/drawing/2014/main" id="{7EC784AA-1338-D685-1CC9-1FA7525DE562}"/>
                    </a:ext>
                  </a:extLst>
                </p:cNvPr>
                <p:cNvSpPr/>
                <p:nvPr/>
              </p:nvSpPr>
              <p:spPr>
                <a:xfrm>
                  <a:off x="962632" y="4382909"/>
                  <a:ext cx="220082"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流程图: 过程 32">
                  <a:extLst>
                    <a:ext uri="{FF2B5EF4-FFF2-40B4-BE49-F238E27FC236}">
                      <a16:creationId xmlns:a16="http://schemas.microsoft.com/office/drawing/2014/main" id="{DD16ABA0-F8C0-EDCD-D14D-BF73B7753100}"/>
                    </a:ext>
                  </a:extLst>
                </p:cNvPr>
                <p:cNvSpPr/>
                <p:nvPr/>
              </p:nvSpPr>
              <p:spPr>
                <a:xfrm>
                  <a:off x="1440809" y="4382909"/>
                  <a:ext cx="220082"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流程图: 过程 33">
                  <a:extLst>
                    <a:ext uri="{FF2B5EF4-FFF2-40B4-BE49-F238E27FC236}">
                      <a16:creationId xmlns:a16="http://schemas.microsoft.com/office/drawing/2014/main" id="{47B33B5D-DBF7-110B-8D4C-40DAE54D48DD}"/>
                    </a:ext>
                  </a:extLst>
                </p:cNvPr>
                <p:cNvSpPr/>
                <p:nvPr/>
              </p:nvSpPr>
              <p:spPr>
                <a:xfrm>
                  <a:off x="2446434" y="4382907"/>
                  <a:ext cx="220083"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流程图: 过程 34">
                  <a:extLst>
                    <a:ext uri="{FF2B5EF4-FFF2-40B4-BE49-F238E27FC236}">
                      <a16:creationId xmlns:a16="http://schemas.microsoft.com/office/drawing/2014/main" id="{D82A4CB2-4372-DBC3-0422-61FD4D21F076}"/>
                    </a:ext>
                  </a:extLst>
                </p:cNvPr>
                <p:cNvSpPr/>
                <p:nvPr/>
              </p:nvSpPr>
              <p:spPr>
                <a:xfrm>
                  <a:off x="2970130" y="4382906"/>
                  <a:ext cx="220083" cy="231421"/>
                </a:xfrm>
                <a:prstGeom prst="flowChartProcess">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mc:AlternateContent xmlns:mc="http://schemas.openxmlformats.org/markup-compatibility/2006" xmlns:p14="http://schemas.microsoft.com/office/powerpoint/2010/main">
          <mc:Choice Requires="p14">
            <p:contentPart p14:bwMode="auto" r:id="rId12">
              <p14:nvContentPartPr>
                <p14:cNvPr id="82" name="墨迹 81">
                  <a:extLst>
                    <a:ext uri="{FF2B5EF4-FFF2-40B4-BE49-F238E27FC236}">
                      <a16:creationId xmlns:a16="http://schemas.microsoft.com/office/drawing/2014/main" id="{968E3C3E-E8D5-9D84-D63F-05A5BCCA5399}"/>
                    </a:ext>
                  </a:extLst>
                </p14:cNvPr>
                <p14:cNvContentPartPr/>
                <p14:nvPr/>
              </p14:nvContentPartPr>
              <p14:xfrm>
                <a:off x="6924877" y="3285572"/>
                <a:ext cx="11880" cy="2880"/>
              </p14:xfrm>
            </p:contentPart>
          </mc:Choice>
          <mc:Fallback xmlns="">
            <p:pic>
              <p:nvPicPr>
                <p:cNvPr id="82" name="墨迹 81">
                  <a:extLst>
                    <a:ext uri="{FF2B5EF4-FFF2-40B4-BE49-F238E27FC236}">
                      <a16:creationId xmlns:a16="http://schemas.microsoft.com/office/drawing/2014/main" id="{968E3C3E-E8D5-9D84-D63F-05A5BCCA5399}"/>
                    </a:ext>
                  </a:extLst>
                </p:cNvPr>
                <p:cNvPicPr/>
                <p:nvPr/>
              </p:nvPicPr>
              <p:blipFill>
                <a:blip r:embed="rId8"/>
                <a:stretch>
                  <a:fillRect/>
                </a:stretch>
              </p:blipFill>
              <p:spPr>
                <a:xfrm>
                  <a:off x="6916957" y="3279812"/>
                  <a:ext cx="27720" cy="14400"/>
                </a:xfrm>
                <a:prstGeom prst="rect">
                  <a:avLst/>
                </a:prstGeom>
              </p:spPr>
            </p:pic>
          </mc:Fallback>
        </mc:AlternateContent>
        <mc:AlternateContent xmlns:mc="http://schemas.openxmlformats.org/markup-compatibility/2006" xmlns:a14="http://schemas.microsoft.com/office/drawing/2010/main">
          <mc:Choice Requires="a14">
            <p:sp>
              <p:nvSpPr>
                <p:cNvPr id="83" name="文本框 82">
                  <a:extLst>
                    <a:ext uri="{FF2B5EF4-FFF2-40B4-BE49-F238E27FC236}">
                      <a16:creationId xmlns:a16="http://schemas.microsoft.com/office/drawing/2014/main" id="{E4E7E2EE-D299-5D18-C3CE-CD2887D0BB6D}"/>
                    </a:ext>
                  </a:extLst>
                </p:cNvPr>
                <p:cNvSpPr txBox="1"/>
                <p:nvPr/>
              </p:nvSpPr>
              <p:spPr>
                <a:xfrm>
                  <a:off x="6376311" y="2960281"/>
                  <a:ext cx="486430" cy="548027"/>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zh-CN" altLang="en-US" sz="1600" b="1">
                            <a:latin typeface="Cambria Math" panose="02040503050406030204" pitchFamily="18" charset="0"/>
                          </a:rPr>
                          <m:t>⋯</m:t>
                        </m:r>
                      </m:oMath>
                    </m:oMathPara>
                  </a14:m>
                  <a:endParaRPr lang="zh-CN" altLang="en-US" sz="1600" b="1" dirty="0"/>
                </a:p>
              </p:txBody>
            </p:sp>
          </mc:Choice>
          <mc:Fallback xmlns="">
            <p:sp>
              <p:nvSpPr>
                <p:cNvPr id="83" name="文本框 82">
                  <a:extLst>
                    <a:ext uri="{FF2B5EF4-FFF2-40B4-BE49-F238E27FC236}">
                      <a16:creationId xmlns:a16="http://schemas.microsoft.com/office/drawing/2014/main" id="{E4E7E2EE-D299-5D18-C3CE-CD2887D0BB6D}"/>
                    </a:ext>
                  </a:extLst>
                </p:cNvPr>
                <p:cNvSpPr txBox="1">
                  <a:spLocks noRot="1" noChangeAspect="1" noMove="1" noResize="1" noEditPoints="1" noAdjustHandles="1" noChangeArrowheads="1" noChangeShapeType="1" noTextEdit="1"/>
                </p:cNvSpPr>
                <p:nvPr/>
              </p:nvSpPr>
              <p:spPr>
                <a:xfrm>
                  <a:off x="6376311" y="2960281"/>
                  <a:ext cx="486430" cy="548027"/>
                </a:xfrm>
                <a:prstGeom prst="rect">
                  <a:avLst/>
                </a:prstGeom>
                <a:blipFill>
                  <a:blip r:embed="rId13"/>
                  <a:stretch>
                    <a:fillRect l="-4545"/>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90" name="文本框 89">
                <a:extLst>
                  <a:ext uri="{FF2B5EF4-FFF2-40B4-BE49-F238E27FC236}">
                    <a16:creationId xmlns:a16="http://schemas.microsoft.com/office/drawing/2014/main" id="{4A0A3B8D-09AC-A5AB-8648-DA2E8FB5106D}"/>
                  </a:ext>
                </a:extLst>
              </p:cNvPr>
              <p:cNvSpPr txBox="1"/>
              <p:nvPr/>
            </p:nvSpPr>
            <p:spPr>
              <a:xfrm>
                <a:off x="9738540" y="4572988"/>
                <a:ext cx="1210388"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𝑆𝐿𝑇</m:t>
                      </m:r>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𝐿𝑜𝑠𝑠</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90" name="文本框 89">
                <a:extLst>
                  <a:ext uri="{FF2B5EF4-FFF2-40B4-BE49-F238E27FC236}">
                    <a16:creationId xmlns:a16="http://schemas.microsoft.com/office/drawing/2014/main" id="{4A0A3B8D-09AC-A5AB-8648-DA2E8FB5106D}"/>
                  </a:ext>
                </a:extLst>
              </p:cNvPr>
              <p:cNvSpPr txBox="1">
                <a:spLocks noRot="1" noChangeAspect="1" noMove="1" noResize="1" noEditPoints="1" noAdjustHandles="1" noChangeArrowheads="1" noChangeShapeType="1" noTextEdit="1"/>
              </p:cNvSpPr>
              <p:nvPr/>
            </p:nvSpPr>
            <p:spPr>
              <a:xfrm>
                <a:off x="9738540" y="4572988"/>
                <a:ext cx="1210388" cy="338554"/>
              </a:xfrm>
              <a:prstGeom prst="rect">
                <a:avLst/>
              </a:prstGeom>
              <a:blipFill>
                <a:blip r:embed="rId14"/>
                <a:stretch>
                  <a:fillRect b="-14815"/>
                </a:stretch>
              </a:blipFill>
            </p:spPr>
            <p:txBody>
              <a:bodyPr/>
              <a:lstStyle/>
              <a:p>
                <a:r>
                  <a:rPr lang="zh-CN" altLang="en-US">
                    <a:noFill/>
                  </a:rPr>
                  <a:t> </a:t>
                </a:r>
              </a:p>
            </p:txBody>
          </p:sp>
        </mc:Fallback>
      </mc:AlternateContent>
      <p:grpSp>
        <p:nvGrpSpPr>
          <p:cNvPr id="92" name="组合 91">
            <a:extLst>
              <a:ext uri="{FF2B5EF4-FFF2-40B4-BE49-F238E27FC236}">
                <a16:creationId xmlns:a16="http://schemas.microsoft.com/office/drawing/2014/main" id="{C0857050-F4EA-EA23-E9F9-184C21B276A8}"/>
              </a:ext>
            </a:extLst>
          </p:cNvPr>
          <p:cNvGrpSpPr/>
          <p:nvPr/>
        </p:nvGrpSpPr>
        <p:grpSpPr>
          <a:xfrm>
            <a:off x="8938731" y="1698389"/>
            <a:ext cx="1552064" cy="369332"/>
            <a:chOff x="5072712" y="2960281"/>
            <a:chExt cx="2884731" cy="548027"/>
          </a:xfrm>
        </p:grpSpPr>
        <p:grpSp>
          <p:nvGrpSpPr>
            <p:cNvPr id="93" name="组合 92">
              <a:extLst>
                <a:ext uri="{FF2B5EF4-FFF2-40B4-BE49-F238E27FC236}">
                  <a16:creationId xmlns:a16="http://schemas.microsoft.com/office/drawing/2014/main" id="{5833827F-CB27-A97C-03A9-005292F8F70D}"/>
                </a:ext>
              </a:extLst>
            </p:cNvPr>
            <p:cNvGrpSpPr/>
            <p:nvPr/>
          </p:nvGrpSpPr>
          <p:grpSpPr>
            <a:xfrm>
              <a:off x="5072712" y="3022453"/>
              <a:ext cx="2884731" cy="406547"/>
              <a:chOff x="1301616" y="2994123"/>
              <a:chExt cx="2163548" cy="304910"/>
            </a:xfrm>
          </p:grpSpPr>
          <p:sp>
            <p:nvSpPr>
              <p:cNvPr id="96" name="矩形: 圆角 62">
                <a:extLst>
                  <a:ext uri="{FF2B5EF4-FFF2-40B4-BE49-F238E27FC236}">
                    <a16:creationId xmlns:a16="http://schemas.microsoft.com/office/drawing/2014/main" id="{0463703B-FA1F-26D7-E54A-7208F9367759}"/>
                  </a:ext>
                </a:extLst>
              </p:cNvPr>
              <p:cNvSpPr/>
              <p:nvPr/>
            </p:nvSpPr>
            <p:spPr>
              <a:xfrm>
                <a:off x="1301616" y="2994123"/>
                <a:ext cx="2163548" cy="304910"/>
              </a:xfrm>
              <a:prstGeom prst="round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endParaRPr>
              </a:p>
            </p:txBody>
          </p:sp>
          <p:grpSp>
            <p:nvGrpSpPr>
              <p:cNvPr id="97" name="组合 96">
                <a:extLst>
                  <a:ext uri="{FF2B5EF4-FFF2-40B4-BE49-F238E27FC236}">
                    <a16:creationId xmlns:a16="http://schemas.microsoft.com/office/drawing/2014/main" id="{264AF6B1-2447-4CBC-07CE-CE8E45915259}"/>
                  </a:ext>
                </a:extLst>
              </p:cNvPr>
              <p:cNvGrpSpPr/>
              <p:nvPr/>
            </p:nvGrpSpPr>
            <p:grpSpPr>
              <a:xfrm>
                <a:off x="1513195" y="3063968"/>
                <a:ext cx="1837753" cy="173568"/>
                <a:chOff x="962632" y="4382906"/>
                <a:chExt cx="2227581" cy="231424"/>
              </a:xfrm>
            </p:grpSpPr>
            <p:sp>
              <p:nvSpPr>
                <p:cNvPr id="98" name="流程图: 过程 31">
                  <a:extLst>
                    <a:ext uri="{FF2B5EF4-FFF2-40B4-BE49-F238E27FC236}">
                      <a16:creationId xmlns:a16="http://schemas.microsoft.com/office/drawing/2014/main" id="{48DA7DDA-228D-573C-A7E5-61E2643BF596}"/>
                    </a:ext>
                  </a:extLst>
                </p:cNvPr>
                <p:cNvSpPr/>
                <p:nvPr/>
              </p:nvSpPr>
              <p:spPr>
                <a:xfrm>
                  <a:off x="962632" y="4382909"/>
                  <a:ext cx="220082" cy="231421"/>
                </a:xfrm>
                <a:prstGeom prst="flowChartProcess">
                  <a:avLst/>
                </a:prstGeom>
                <a:solidFill>
                  <a:srgbClr val="F568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流程图: 过程 32">
                  <a:extLst>
                    <a:ext uri="{FF2B5EF4-FFF2-40B4-BE49-F238E27FC236}">
                      <a16:creationId xmlns:a16="http://schemas.microsoft.com/office/drawing/2014/main" id="{9E3BA0BA-7E93-BDAF-23D2-28F624BB9A11}"/>
                    </a:ext>
                  </a:extLst>
                </p:cNvPr>
                <p:cNvSpPr/>
                <p:nvPr/>
              </p:nvSpPr>
              <p:spPr>
                <a:xfrm>
                  <a:off x="1440809" y="4382909"/>
                  <a:ext cx="220082" cy="231421"/>
                </a:xfrm>
                <a:prstGeom prst="flowChartProcess">
                  <a:avLst/>
                </a:prstGeom>
                <a:solidFill>
                  <a:srgbClr val="F568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流程图: 过程 33">
                  <a:extLst>
                    <a:ext uri="{FF2B5EF4-FFF2-40B4-BE49-F238E27FC236}">
                      <a16:creationId xmlns:a16="http://schemas.microsoft.com/office/drawing/2014/main" id="{1FCDCADF-0E55-197F-6E2E-5BBC2803067D}"/>
                    </a:ext>
                  </a:extLst>
                </p:cNvPr>
                <p:cNvSpPr/>
                <p:nvPr/>
              </p:nvSpPr>
              <p:spPr>
                <a:xfrm>
                  <a:off x="2446434" y="4382907"/>
                  <a:ext cx="220083" cy="231421"/>
                </a:xfrm>
                <a:prstGeom prst="flowChartProcess">
                  <a:avLst/>
                </a:prstGeom>
                <a:solidFill>
                  <a:srgbClr val="F568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流程图: 过程 34">
                  <a:extLst>
                    <a:ext uri="{FF2B5EF4-FFF2-40B4-BE49-F238E27FC236}">
                      <a16:creationId xmlns:a16="http://schemas.microsoft.com/office/drawing/2014/main" id="{E5ED0701-2ECF-BAA4-9F4C-1B655928AC41}"/>
                    </a:ext>
                  </a:extLst>
                </p:cNvPr>
                <p:cNvSpPr/>
                <p:nvPr/>
              </p:nvSpPr>
              <p:spPr>
                <a:xfrm>
                  <a:off x="2970130" y="4382906"/>
                  <a:ext cx="220083" cy="231421"/>
                </a:xfrm>
                <a:prstGeom prst="flowChartProcess">
                  <a:avLst/>
                </a:prstGeom>
                <a:solidFill>
                  <a:srgbClr val="F568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mc:AlternateContent xmlns:mc="http://schemas.openxmlformats.org/markup-compatibility/2006" xmlns:p14="http://schemas.microsoft.com/office/powerpoint/2010/main">
          <mc:Choice Requires="p14">
            <p:contentPart p14:bwMode="auto" r:id="rId15">
              <p14:nvContentPartPr>
                <p14:cNvPr id="94" name="墨迹 93">
                  <a:extLst>
                    <a:ext uri="{FF2B5EF4-FFF2-40B4-BE49-F238E27FC236}">
                      <a16:creationId xmlns:a16="http://schemas.microsoft.com/office/drawing/2014/main" id="{7453DE4D-D29E-8419-985F-7A8901D62F24}"/>
                    </a:ext>
                  </a:extLst>
                </p14:cNvPr>
                <p14:cNvContentPartPr/>
                <p14:nvPr/>
              </p14:nvContentPartPr>
              <p14:xfrm>
                <a:off x="6924877" y="3285572"/>
                <a:ext cx="11880" cy="2880"/>
              </p14:xfrm>
            </p:contentPart>
          </mc:Choice>
          <mc:Fallback xmlns="">
            <p:pic>
              <p:nvPicPr>
                <p:cNvPr id="94" name="墨迹 93">
                  <a:extLst>
                    <a:ext uri="{FF2B5EF4-FFF2-40B4-BE49-F238E27FC236}">
                      <a16:creationId xmlns:a16="http://schemas.microsoft.com/office/drawing/2014/main" id="{7453DE4D-D29E-8419-985F-7A8901D62F24}"/>
                    </a:ext>
                  </a:extLst>
                </p:cNvPr>
                <p:cNvPicPr/>
                <p:nvPr/>
              </p:nvPicPr>
              <p:blipFill>
                <a:blip r:embed="rId8"/>
                <a:stretch>
                  <a:fillRect/>
                </a:stretch>
              </p:blipFill>
              <p:spPr>
                <a:xfrm>
                  <a:off x="6916957" y="3279812"/>
                  <a:ext cx="27720" cy="14400"/>
                </a:xfrm>
                <a:prstGeom prst="rect">
                  <a:avLst/>
                </a:prstGeom>
              </p:spPr>
            </p:pic>
          </mc:Fallback>
        </mc:AlternateContent>
        <mc:AlternateContent xmlns:mc="http://schemas.openxmlformats.org/markup-compatibility/2006" xmlns:a14="http://schemas.microsoft.com/office/drawing/2010/main">
          <mc:Choice Requires="a14">
            <p:sp>
              <p:nvSpPr>
                <p:cNvPr id="95" name="文本框 94">
                  <a:extLst>
                    <a:ext uri="{FF2B5EF4-FFF2-40B4-BE49-F238E27FC236}">
                      <a16:creationId xmlns:a16="http://schemas.microsoft.com/office/drawing/2014/main" id="{FEC57656-C4D8-AA00-A2A8-8673C470F57A}"/>
                    </a:ext>
                  </a:extLst>
                </p:cNvPr>
                <p:cNvSpPr txBox="1"/>
                <p:nvPr/>
              </p:nvSpPr>
              <p:spPr>
                <a:xfrm>
                  <a:off x="6376311" y="2960281"/>
                  <a:ext cx="486430" cy="548027"/>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zh-CN" altLang="en-US" sz="1600" b="1">
                            <a:latin typeface="Cambria Math" panose="02040503050406030204" pitchFamily="18" charset="0"/>
                          </a:rPr>
                          <m:t>⋯</m:t>
                        </m:r>
                      </m:oMath>
                    </m:oMathPara>
                  </a14:m>
                  <a:endParaRPr lang="zh-CN" altLang="en-US" sz="1600" b="1" dirty="0"/>
                </a:p>
              </p:txBody>
            </p:sp>
          </mc:Choice>
          <mc:Fallback xmlns="">
            <p:sp>
              <p:nvSpPr>
                <p:cNvPr id="95" name="文本框 94">
                  <a:extLst>
                    <a:ext uri="{FF2B5EF4-FFF2-40B4-BE49-F238E27FC236}">
                      <a16:creationId xmlns:a16="http://schemas.microsoft.com/office/drawing/2014/main" id="{FEC57656-C4D8-AA00-A2A8-8673C470F57A}"/>
                    </a:ext>
                  </a:extLst>
                </p:cNvPr>
                <p:cNvSpPr txBox="1">
                  <a:spLocks noRot="1" noChangeAspect="1" noMove="1" noResize="1" noEditPoints="1" noAdjustHandles="1" noChangeArrowheads="1" noChangeShapeType="1" noTextEdit="1"/>
                </p:cNvSpPr>
                <p:nvPr/>
              </p:nvSpPr>
              <p:spPr>
                <a:xfrm>
                  <a:off x="6376311" y="2960281"/>
                  <a:ext cx="486430" cy="548027"/>
                </a:xfrm>
                <a:prstGeom prst="rect">
                  <a:avLst/>
                </a:prstGeom>
                <a:blipFill>
                  <a:blip r:embed="rId16"/>
                  <a:stretch>
                    <a:fillRect l="-4545"/>
                  </a:stretch>
                </a:blipFill>
              </p:spPr>
              <p:txBody>
                <a:bodyPr/>
                <a:lstStyle/>
                <a:p>
                  <a:r>
                    <a:rPr lang="zh-CN" altLang="en-US">
                      <a:noFill/>
                    </a:rPr>
                    <a:t> </a:t>
                  </a:r>
                </a:p>
              </p:txBody>
            </p:sp>
          </mc:Fallback>
        </mc:AlternateContent>
      </p:grpSp>
      <p:sp>
        <p:nvSpPr>
          <p:cNvPr id="102" name="任意形状 101">
            <a:extLst>
              <a:ext uri="{FF2B5EF4-FFF2-40B4-BE49-F238E27FC236}">
                <a16:creationId xmlns:a16="http://schemas.microsoft.com/office/drawing/2014/main" id="{32F892B4-B90A-D851-9BFD-DB40A64FD0B9}"/>
              </a:ext>
            </a:extLst>
          </p:cNvPr>
          <p:cNvSpPr/>
          <p:nvPr/>
        </p:nvSpPr>
        <p:spPr>
          <a:xfrm rot="10800000">
            <a:off x="7692109" y="1130253"/>
            <a:ext cx="2362127" cy="577436"/>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chemeClr val="bg2">
                <a:lumMod val="75000"/>
              </a:schemeClr>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mc:Choice xmlns:a14="http://schemas.microsoft.com/office/drawing/2010/main" Requires="a14">
          <p:sp>
            <p:nvSpPr>
              <p:cNvPr id="104" name="文本框 103">
                <a:extLst>
                  <a:ext uri="{FF2B5EF4-FFF2-40B4-BE49-F238E27FC236}">
                    <a16:creationId xmlns:a16="http://schemas.microsoft.com/office/drawing/2014/main" id="{23B049D4-FC2F-23EA-C49B-1D1281C15433}"/>
                  </a:ext>
                </a:extLst>
              </p:cNvPr>
              <p:cNvSpPr txBox="1"/>
              <p:nvPr/>
            </p:nvSpPr>
            <p:spPr>
              <a:xfrm>
                <a:off x="8569050" y="1176910"/>
                <a:ext cx="114571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𝑉𝐿𝑃</m:t>
                      </m:r>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6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𝐿𝑜𝑠𝑠</m:t>
                      </m:r>
                    </m:oMath>
                  </m:oMathPara>
                </a14:m>
                <a:endParaRPr lang="zh-CN" altLang="en-US" sz="1600" dirty="0"/>
              </a:p>
            </p:txBody>
          </p:sp>
        </mc:Choice>
        <mc:Fallback>
          <p:sp>
            <p:nvSpPr>
              <p:cNvPr id="104" name="文本框 103">
                <a:extLst>
                  <a:ext uri="{FF2B5EF4-FFF2-40B4-BE49-F238E27FC236}">
                    <a16:creationId xmlns:a16="http://schemas.microsoft.com/office/drawing/2014/main" id="{23B049D4-FC2F-23EA-C49B-1D1281C15433}"/>
                  </a:ext>
                </a:extLst>
              </p:cNvPr>
              <p:cNvSpPr txBox="1">
                <a:spLocks noRot="1" noChangeAspect="1" noMove="1" noResize="1" noEditPoints="1" noAdjustHandles="1" noChangeArrowheads="1" noChangeShapeType="1" noTextEdit="1"/>
              </p:cNvSpPr>
              <p:nvPr/>
            </p:nvSpPr>
            <p:spPr>
              <a:xfrm>
                <a:off x="8569050" y="1176910"/>
                <a:ext cx="1145713" cy="338554"/>
              </a:xfrm>
              <a:prstGeom prst="rect">
                <a:avLst/>
              </a:prstGeom>
              <a:blipFill>
                <a:blip r:embed="rId17"/>
                <a:stretch>
                  <a:fillRect b="-10714"/>
                </a:stretch>
              </a:blipFill>
            </p:spPr>
            <p:txBody>
              <a:bodyPr/>
              <a:lstStyle/>
              <a:p>
                <a:r>
                  <a:rPr lang="zh-CN" altLang="en-US">
                    <a:noFill/>
                  </a:rPr>
                  <a:t> </a:t>
                </a:r>
              </a:p>
            </p:txBody>
          </p:sp>
        </mc:Fallback>
      </mc:AlternateContent>
      <p:sp>
        <p:nvSpPr>
          <p:cNvPr id="105" name="任意形状 104">
            <a:extLst>
              <a:ext uri="{FF2B5EF4-FFF2-40B4-BE49-F238E27FC236}">
                <a16:creationId xmlns:a16="http://schemas.microsoft.com/office/drawing/2014/main" id="{E287A01F-DE9F-07C1-3A08-B727E0B7CAF5}"/>
              </a:ext>
            </a:extLst>
          </p:cNvPr>
          <p:cNvSpPr/>
          <p:nvPr/>
        </p:nvSpPr>
        <p:spPr>
          <a:xfrm rot="10800000" flipH="1">
            <a:off x="6829525" y="1511557"/>
            <a:ext cx="648493" cy="289551"/>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C0000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6" name="任意形状 105">
            <a:extLst>
              <a:ext uri="{FF2B5EF4-FFF2-40B4-BE49-F238E27FC236}">
                <a16:creationId xmlns:a16="http://schemas.microsoft.com/office/drawing/2014/main" id="{8B6A56CD-6FCF-DFA0-0705-59076745CA50}"/>
              </a:ext>
            </a:extLst>
          </p:cNvPr>
          <p:cNvSpPr/>
          <p:nvPr/>
        </p:nvSpPr>
        <p:spPr>
          <a:xfrm rot="10566129">
            <a:off x="6494175" y="1507905"/>
            <a:ext cx="344844" cy="277669"/>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00B05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mc:Choice xmlns:a14="http://schemas.microsoft.com/office/drawing/2010/main" Requires="a14">
          <p:sp>
            <p:nvSpPr>
              <p:cNvPr id="107" name="文本框 106">
                <a:extLst>
                  <a:ext uri="{FF2B5EF4-FFF2-40B4-BE49-F238E27FC236}">
                    <a16:creationId xmlns:a16="http://schemas.microsoft.com/office/drawing/2014/main" id="{0DB79C80-1FD1-185E-17AB-33124330CB64}"/>
                  </a:ext>
                </a:extLst>
              </p:cNvPr>
              <p:cNvSpPr txBox="1"/>
              <p:nvPr/>
            </p:nvSpPr>
            <p:spPr>
              <a:xfrm>
                <a:off x="6268947" y="1135592"/>
                <a:ext cx="1854141" cy="369332"/>
              </a:xfrm>
              <a:prstGeom prst="rect">
                <a:avLst/>
              </a:prstGeom>
              <a:noFill/>
            </p:spPr>
            <p:txBody>
              <a:bodyPr wrap="square">
                <a:spAutoFit/>
              </a:bodyPr>
              <a:lstStyle/>
              <a:p>
                <a:r>
                  <a:rPr lang="en-US" altLang="zh-CN" b="0" dirty="0">
                    <a:solidFill>
                      <a:srgbClr val="C00000"/>
                    </a:solidFill>
                    <a:ea typeface="宋体" panose="02010600030101010101" pitchFamily="2" charset="-122"/>
                    <a:cs typeface="Times New Roman" panose="02020603050405020304" pitchFamily="18" charset="0"/>
                  </a:rPr>
                  <a:t>Contrast</a:t>
                </a:r>
                <a14:m>
                  <m:oMath xmlns:m="http://schemas.openxmlformats.org/officeDocument/2006/math">
                    <m:r>
                      <a:rPr lang="en-US" altLang="zh-CN" b="0" i="1" dirty="0" smtClean="0">
                        <a:solidFill>
                          <a:srgbClr val="C00000"/>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b="0" i="1" dirty="0" smtClean="0">
                        <a:solidFill>
                          <a:srgbClr val="C00000"/>
                        </a:solidFill>
                        <a:latin typeface="Cambria Math" panose="02040503050406030204" pitchFamily="18" charset="0"/>
                        <a:ea typeface="宋体" panose="02010600030101010101" pitchFamily="2" charset="-122"/>
                        <a:cs typeface="Times New Roman" panose="02020603050405020304" pitchFamily="18" charset="0"/>
                      </a:rPr>
                      <m:t>𝐿𝑜𝑠𝑠</m:t>
                    </m:r>
                  </m:oMath>
                </a14:m>
                <a:endParaRPr lang="zh-CN" altLang="en-US" dirty="0">
                  <a:solidFill>
                    <a:srgbClr val="C00000"/>
                  </a:solidFill>
                </a:endParaRPr>
              </a:p>
            </p:txBody>
          </p:sp>
        </mc:Choice>
        <mc:Fallback>
          <p:sp>
            <p:nvSpPr>
              <p:cNvPr id="107" name="文本框 106">
                <a:extLst>
                  <a:ext uri="{FF2B5EF4-FFF2-40B4-BE49-F238E27FC236}">
                    <a16:creationId xmlns:a16="http://schemas.microsoft.com/office/drawing/2014/main" id="{0DB79C80-1FD1-185E-17AB-33124330CB64}"/>
                  </a:ext>
                </a:extLst>
              </p:cNvPr>
              <p:cNvSpPr txBox="1">
                <a:spLocks noRot="1" noChangeAspect="1" noMove="1" noResize="1" noEditPoints="1" noAdjustHandles="1" noChangeArrowheads="1" noChangeShapeType="1" noTextEdit="1"/>
              </p:cNvSpPr>
              <p:nvPr/>
            </p:nvSpPr>
            <p:spPr>
              <a:xfrm>
                <a:off x="6268947" y="1135592"/>
                <a:ext cx="1854141" cy="369332"/>
              </a:xfrm>
              <a:prstGeom prst="rect">
                <a:avLst/>
              </a:prstGeom>
              <a:blipFill>
                <a:blip r:embed="rId18"/>
                <a:stretch>
                  <a:fillRect l="-2721" t="-6667" b="-26667"/>
                </a:stretch>
              </a:blipFill>
            </p:spPr>
            <p:txBody>
              <a:bodyPr/>
              <a:lstStyle/>
              <a:p>
                <a:r>
                  <a:rPr lang="zh-CN" altLang="en-US">
                    <a:noFill/>
                  </a:rPr>
                  <a:t> </a:t>
                </a:r>
              </a:p>
            </p:txBody>
          </p:sp>
        </mc:Fallback>
      </mc:AlternateContent>
      <p:sp>
        <p:nvSpPr>
          <p:cNvPr id="108" name="任意形状 107">
            <a:extLst>
              <a:ext uri="{FF2B5EF4-FFF2-40B4-BE49-F238E27FC236}">
                <a16:creationId xmlns:a16="http://schemas.microsoft.com/office/drawing/2014/main" id="{A1E96E81-8A7B-83AD-5503-051B80DECB29}"/>
              </a:ext>
            </a:extLst>
          </p:cNvPr>
          <p:cNvSpPr/>
          <p:nvPr/>
        </p:nvSpPr>
        <p:spPr>
          <a:xfrm rot="10800000" flipH="1">
            <a:off x="6854011" y="4429204"/>
            <a:ext cx="648493" cy="289551"/>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C0000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9" name="任意形状 108">
            <a:extLst>
              <a:ext uri="{FF2B5EF4-FFF2-40B4-BE49-F238E27FC236}">
                <a16:creationId xmlns:a16="http://schemas.microsoft.com/office/drawing/2014/main" id="{D7C6C492-B9A3-3148-1B97-159955C17318}"/>
              </a:ext>
            </a:extLst>
          </p:cNvPr>
          <p:cNvSpPr/>
          <p:nvPr/>
        </p:nvSpPr>
        <p:spPr>
          <a:xfrm rot="10566129">
            <a:off x="6518661" y="4425552"/>
            <a:ext cx="344844" cy="277669"/>
          </a:xfrm>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a:moveTo>
                  <a:pt x="0" y="0"/>
                </a:moveTo>
                <a:cubicBezTo>
                  <a:pt x="91678" y="346472"/>
                  <a:pt x="183356" y="692944"/>
                  <a:pt x="342900" y="700088"/>
                </a:cubicBezTo>
                <a:cubicBezTo>
                  <a:pt x="502444" y="707232"/>
                  <a:pt x="729853" y="375047"/>
                  <a:pt x="957262" y="42863"/>
                </a:cubicBezTo>
              </a:path>
            </a:pathLst>
          </a:custGeom>
          <a:noFill/>
          <a:ln>
            <a:solidFill>
              <a:srgbClr val="00B050"/>
            </a:solidFill>
            <a:headEnd type="triangle"/>
            <a:tailEnd type="triangle"/>
            <a:extLst>
              <a:ext uri="{C807C97D-BFC1-408E-A445-0C87EB9F89A2}">
                <ask:lineSketchStyleProps xmlns:ask="http://schemas.microsoft.com/office/drawing/2018/sketchyshapes" sd="1219033472">
                  <a:custGeom>
                    <a:avLst/>
                    <a:gdLst>
                      <a:gd name="connsiteX0" fmla="*/ 0 w 957262"/>
                      <a:gd name="connsiteY0" fmla="*/ 0 h 700201"/>
                      <a:gd name="connsiteX1" fmla="*/ 342900 w 957262"/>
                      <a:gd name="connsiteY1" fmla="*/ 700088 h 700201"/>
                      <a:gd name="connsiteX2" fmla="*/ 957262 w 957262"/>
                      <a:gd name="connsiteY2" fmla="*/ 42863 h 700201"/>
                    </a:gdLst>
                    <a:ahLst/>
                    <a:cxnLst>
                      <a:cxn ang="0">
                        <a:pos x="connsiteX0" y="connsiteY0"/>
                      </a:cxn>
                      <a:cxn ang="0">
                        <a:pos x="connsiteX1" y="connsiteY1"/>
                      </a:cxn>
                      <a:cxn ang="0">
                        <a:pos x="connsiteX2" y="connsiteY2"/>
                      </a:cxn>
                    </a:cxnLst>
                    <a:rect l="l" t="t" r="r" b="b"/>
                    <a:pathLst>
                      <a:path w="957262" h="700201" extrusionOk="0">
                        <a:moveTo>
                          <a:pt x="0" y="0"/>
                        </a:moveTo>
                        <a:cubicBezTo>
                          <a:pt x="74966" y="336164"/>
                          <a:pt x="158227" y="702375"/>
                          <a:pt x="342900" y="700088"/>
                        </a:cubicBezTo>
                        <a:cubicBezTo>
                          <a:pt x="519083" y="710735"/>
                          <a:pt x="679880" y="376636"/>
                          <a:pt x="957262" y="42863"/>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xmlns:a14="http://schemas.microsoft.com/office/drawing/2010/main">
        <mc:Choice Requires="a14">
          <p:sp>
            <p:nvSpPr>
              <p:cNvPr id="110" name="文本框 109">
                <a:extLst>
                  <a:ext uri="{FF2B5EF4-FFF2-40B4-BE49-F238E27FC236}">
                    <a16:creationId xmlns:a16="http://schemas.microsoft.com/office/drawing/2014/main" id="{813F7627-9DF6-A480-28C3-F60B3512DB78}"/>
                  </a:ext>
                </a:extLst>
              </p:cNvPr>
              <p:cNvSpPr txBox="1"/>
              <p:nvPr/>
            </p:nvSpPr>
            <p:spPr>
              <a:xfrm>
                <a:off x="6293433" y="4053239"/>
                <a:ext cx="1610863" cy="369332"/>
              </a:xfrm>
              <a:prstGeom prst="rect">
                <a:avLst/>
              </a:prstGeom>
              <a:noFill/>
            </p:spPr>
            <p:txBody>
              <a:bodyPr wrap="square">
                <a:spAutoFit/>
              </a:bodyPr>
              <a:lstStyle/>
              <a:p>
                <a:r>
                  <a:rPr lang="en-US" altLang="zh-CN" b="0" dirty="0">
                    <a:solidFill>
                      <a:srgbClr val="C00000"/>
                    </a:solidFill>
                    <a:ea typeface="宋体" panose="02010600030101010101" pitchFamily="2" charset="-122"/>
                    <a:cs typeface="Times New Roman" panose="02020603050405020304" pitchFamily="18" charset="0"/>
                  </a:rPr>
                  <a:t>Contrast</a:t>
                </a:r>
                <a14:m>
                  <m:oMath xmlns:m="http://schemas.openxmlformats.org/officeDocument/2006/math">
                    <m:r>
                      <a:rPr lang="en-US" altLang="zh-CN" b="0" i="1" dirty="0" smtClean="0">
                        <a:solidFill>
                          <a:srgbClr val="C00000"/>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b="0" i="1" dirty="0" smtClean="0">
                        <a:solidFill>
                          <a:srgbClr val="C00000"/>
                        </a:solidFill>
                        <a:latin typeface="Cambria Math" panose="02040503050406030204" pitchFamily="18" charset="0"/>
                        <a:ea typeface="宋体" panose="02010600030101010101" pitchFamily="2" charset="-122"/>
                        <a:cs typeface="Times New Roman" panose="02020603050405020304" pitchFamily="18" charset="0"/>
                      </a:rPr>
                      <m:t>𝐿𝑜𝑠𝑠</m:t>
                    </m:r>
                  </m:oMath>
                </a14:m>
                <a:endParaRPr lang="zh-CN" altLang="en-US" dirty="0">
                  <a:solidFill>
                    <a:srgbClr val="C00000"/>
                  </a:solidFill>
                </a:endParaRPr>
              </a:p>
            </p:txBody>
          </p:sp>
        </mc:Choice>
        <mc:Fallback xmlns="">
          <p:sp>
            <p:nvSpPr>
              <p:cNvPr id="110" name="文本框 109">
                <a:extLst>
                  <a:ext uri="{FF2B5EF4-FFF2-40B4-BE49-F238E27FC236}">
                    <a16:creationId xmlns:a16="http://schemas.microsoft.com/office/drawing/2014/main" id="{813F7627-9DF6-A480-28C3-F60B3512DB78}"/>
                  </a:ext>
                </a:extLst>
              </p:cNvPr>
              <p:cNvSpPr txBox="1">
                <a:spLocks noRot="1" noChangeAspect="1" noMove="1" noResize="1" noEditPoints="1" noAdjustHandles="1" noChangeArrowheads="1" noChangeShapeType="1" noTextEdit="1"/>
              </p:cNvSpPr>
              <p:nvPr/>
            </p:nvSpPr>
            <p:spPr>
              <a:xfrm>
                <a:off x="6293433" y="4053239"/>
                <a:ext cx="1610863" cy="369332"/>
              </a:xfrm>
              <a:prstGeom prst="rect">
                <a:avLst/>
              </a:prstGeom>
              <a:blipFill>
                <a:blip r:embed="rId19"/>
                <a:stretch>
                  <a:fillRect l="-3125" t="-10345" b="-31034"/>
                </a:stretch>
              </a:blipFill>
            </p:spPr>
            <p:txBody>
              <a:bodyPr/>
              <a:lstStyle/>
              <a:p>
                <a:r>
                  <a:rPr lang="zh-CN" altLang="en-US">
                    <a:noFill/>
                  </a:rPr>
                  <a:t> </a:t>
                </a:r>
              </a:p>
            </p:txBody>
          </p:sp>
        </mc:Fallback>
      </mc:AlternateContent>
      <p:cxnSp>
        <p:nvCxnSpPr>
          <p:cNvPr id="115" name="肘形连接符 114">
            <a:extLst>
              <a:ext uri="{FF2B5EF4-FFF2-40B4-BE49-F238E27FC236}">
                <a16:creationId xmlns:a16="http://schemas.microsoft.com/office/drawing/2014/main" id="{4005670E-710F-9EE6-896B-C8A7AC88E391}"/>
              </a:ext>
            </a:extLst>
          </p:cNvPr>
          <p:cNvCxnSpPr>
            <a:cxnSpLocks/>
            <a:stCxn id="84" idx="3"/>
            <a:endCxn id="75" idx="2"/>
          </p:cNvCxnSpPr>
          <p:nvPr/>
        </p:nvCxnSpPr>
        <p:spPr>
          <a:xfrm>
            <a:off x="7938974" y="4786691"/>
            <a:ext cx="1865940" cy="1124047"/>
          </a:xfrm>
          <a:prstGeom prst="bentConnector4">
            <a:avLst>
              <a:gd name="adj1" fmla="val 29205"/>
              <a:gd name="adj2" fmla="val 120337"/>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124" name="文本框 123">
            <a:extLst>
              <a:ext uri="{FF2B5EF4-FFF2-40B4-BE49-F238E27FC236}">
                <a16:creationId xmlns:a16="http://schemas.microsoft.com/office/drawing/2014/main" id="{C0869985-234F-D2E6-824C-BDD6A18F2B19}"/>
              </a:ext>
            </a:extLst>
          </p:cNvPr>
          <p:cNvSpPr txBox="1"/>
          <p:nvPr/>
        </p:nvSpPr>
        <p:spPr>
          <a:xfrm>
            <a:off x="7315317" y="3551973"/>
            <a:ext cx="2982786" cy="369332"/>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sym typeface="+mn-lt"/>
              </a:rPr>
              <a:t>(a) </a:t>
            </a:r>
            <a:r>
              <a:rPr lang="en-US" altLang="zh-CN" dirty="0" err="1">
                <a:latin typeface="Times New Roman" panose="02020603050405020304" pitchFamily="18" charset="0"/>
                <a:cs typeface="Times New Roman" panose="02020603050405020304" pitchFamily="18" charset="0"/>
                <a:sym typeface="+mn-lt"/>
              </a:rPr>
              <a:t>SignCL</a:t>
            </a:r>
            <a:r>
              <a:rPr lang="en-US" altLang="zh-CN" dirty="0">
                <a:latin typeface="Times New Roman" panose="02020603050405020304" pitchFamily="18" charset="0"/>
                <a:cs typeface="Times New Roman" panose="02020603050405020304" pitchFamily="18" charset="0"/>
                <a:sym typeface="+mn-lt"/>
              </a:rPr>
              <a:t> in Pretraining</a:t>
            </a:r>
            <a:endParaRPr lang="zh-CN" altLang="en-US" dirty="0"/>
          </a:p>
        </p:txBody>
      </p:sp>
      <p:sp>
        <p:nvSpPr>
          <p:cNvPr id="125" name="文本框 124">
            <a:extLst>
              <a:ext uri="{FF2B5EF4-FFF2-40B4-BE49-F238E27FC236}">
                <a16:creationId xmlns:a16="http://schemas.microsoft.com/office/drawing/2014/main" id="{F3F44C38-AE40-9B61-0F26-DE8DAE8C04A0}"/>
              </a:ext>
            </a:extLst>
          </p:cNvPr>
          <p:cNvSpPr txBox="1"/>
          <p:nvPr/>
        </p:nvSpPr>
        <p:spPr>
          <a:xfrm>
            <a:off x="7416848" y="6429894"/>
            <a:ext cx="2982786" cy="369332"/>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sym typeface="+mn-lt"/>
              </a:rPr>
              <a:t>(b) </a:t>
            </a:r>
            <a:r>
              <a:rPr lang="en-US" altLang="zh-CN" dirty="0" err="1">
                <a:latin typeface="Times New Roman" panose="02020603050405020304" pitchFamily="18" charset="0"/>
                <a:cs typeface="Times New Roman" panose="02020603050405020304" pitchFamily="18" charset="0"/>
                <a:sym typeface="+mn-lt"/>
              </a:rPr>
              <a:t>SignCL</a:t>
            </a:r>
            <a:r>
              <a:rPr lang="en-US" altLang="zh-CN" dirty="0">
                <a:latin typeface="Times New Roman" panose="02020603050405020304" pitchFamily="18" charset="0"/>
                <a:cs typeface="Times New Roman" panose="02020603050405020304" pitchFamily="18" charset="0"/>
                <a:sym typeface="+mn-lt"/>
              </a:rPr>
              <a:t> in Finetuning</a:t>
            </a:r>
            <a:endParaRPr lang="zh-CN" altLang="en-US" dirty="0"/>
          </a:p>
        </p:txBody>
      </p:sp>
      <mc:AlternateContent xmlns:mc="http://schemas.openxmlformats.org/markup-compatibility/2006" xmlns:a14="http://schemas.microsoft.com/office/drawing/2010/main">
        <mc:Choice Requires="a14">
          <p:sp>
            <p:nvSpPr>
              <p:cNvPr id="129" name="文本框 128">
                <a:extLst>
                  <a:ext uri="{FF2B5EF4-FFF2-40B4-BE49-F238E27FC236}">
                    <a16:creationId xmlns:a16="http://schemas.microsoft.com/office/drawing/2014/main" id="{BE5484CA-3F03-B414-E0ED-09A6CBDA71BB}"/>
                  </a:ext>
                </a:extLst>
              </p:cNvPr>
              <p:cNvSpPr txBox="1"/>
              <p:nvPr/>
            </p:nvSpPr>
            <p:spPr>
              <a:xfrm>
                <a:off x="8925896" y="4059194"/>
                <a:ext cx="174775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800" b="0" i="0"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Sig</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 </m:t>
                      </m:r>
                      <m:r>
                        <a:rPr lang="en-US" altLang="zh-CN" sz="1800" b="0" i="1" dirty="0" smtClean="0">
                          <a:solidFill>
                            <a:schemeClr val="tx1"/>
                          </a:solidFill>
                          <a:latin typeface="Cambria Math" panose="02040503050406030204" pitchFamily="18" charset="0"/>
                          <a:ea typeface="宋体" panose="02010600030101010101" pitchFamily="2" charset="-122"/>
                          <a:cs typeface="Times New Roman" panose="02020603050405020304" pitchFamily="18" charset="0"/>
                        </a:rPr>
                        <m:t>𝑆𝑒𝑛𝑡𝑒𝑛𝑐𝑒</m:t>
                      </m:r>
                    </m:oMath>
                  </m:oMathPara>
                </a14:m>
                <a:endParaRPr lang="zh-CN" altLang="en-US" dirty="0">
                  <a:latin typeface="Times New Roman" panose="02020603050405020304" pitchFamily="18" charset="0"/>
                  <a:cs typeface="Times New Roman" panose="02020603050405020304" pitchFamily="18" charset="0"/>
                </a:endParaRPr>
              </a:p>
            </p:txBody>
          </p:sp>
        </mc:Choice>
        <mc:Fallback xmlns="">
          <p:sp>
            <p:nvSpPr>
              <p:cNvPr id="129" name="文本框 128">
                <a:extLst>
                  <a:ext uri="{FF2B5EF4-FFF2-40B4-BE49-F238E27FC236}">
                    <a16:creationId xmlns:a16="http://schemas.microsoft.com/office/drawing/2014/main" id="{BE5484CA-3F03-B414-E0ED-09A6CBDA71BB}"/>
                  </a:ext>
                </a:extLst>
              </p:cNvPr>
              <p:cNvSpPr txBox="1">
                <a:spLocks noRot="1" noChangeAspect="1" noMove="1" noResize="1" noEditPoints="1" noAdjustHandles="1" noChangeArrowheads="1" noChangeShapeType="1" noTextEdit="1"/>
              </p:cNvSpPr>
              <p:nvPr/>
            </p:nvSpPr>
            <p:spPr>
              <a:xfrm>
                <a:off x="8925896" y="4059194"/>
                <a:ext cx="1747757" cy="369332"/>
              </a:xfrm>
              <a:prstGeom prst="rect">
                <a:avLst/>
              </a:prstGeom>
              <a:blipFill>
                <a:blip r:embed="rId20"/>
                <a:stretch>
                  <a:fillRect b="-16667"/>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EB93CA97-12F6-65E0-A837-7E9CA9409348}"/>
              </a:ext>
            </a:extLst>
          </p:cNvPr>
          <p:cNvSpPr txBox="1"/>
          <p:nvPr/>
        </p:nvSpPr>
        <p:spPr>
          <a:xfrm>
            <a:off x="723442" y="6039855"/>
            <a:ext cx="6364840" cy="369332"/>
          </a:xfrm>
          <a:prstGeom prst="rect">
            <a:avLst/>
          </a:prstGeom>
          <a:noFill/>
        </p:spPr>
        <p:txBody>
          <a:bodyPr wrap="square">
            <a:spAutoFit/>
          </a:bodyPr>
          <a:lstStyle/>
          <a:p>
            <a:r>
              <a:rPr lang="en-US" altLang="zh-CN" b="1" dirty="0">
                <a:solidFill>
                  <a:srgbClr val="C00000"/>
                </a:solidFill>
                <a:latin typeface="Times New Roman" panose="02020603050405020304" pitchFamily="18" charset="0"/>
                <a:cs typeface="Times New Roman" panose="02020603050405020304" pitchFamily="18" charset="0"/>
                <a:sym typeface="+mn-lt"/>
              </a:rPr>
              <a:t>A</a:t>
            </a:r>
            <a:r>
              <a:rPr lang="en-US" altLang="zh-CN" sz="1800" b="1" dirty="0">
                <a:solidFill>
                  <a:srgbClr val="C00000"/>
                </a:solidFill>
                <a:latin typeface="Times New Roman" panose="02020603050405020304" pitchFamily="18" charset="0"/>
                <a:ea typeface="+mn-ea"/>
                <a:cs typeface="Times New Roman" panose="02020603050405020304" pitchFamily="18" charset="0"/>
                <a:sym typeface="+mn-lt"/>
              </a:rPr>
              <a:t> simple but effective contrast learning strategy</a:t>
            </a:r>
            <a:endParaRPr lang="zh-CN" altLang="en-US" dirty="0"/>
          </a:p>
        </p:txBody>
      </p:sp>
    </p:spTree>
    <p:extLst>
      <p:ext uri="{BB962C8B-B14F-4D97-AF65-F5344CB8AC3E}">
        <p14:creationId xmlns:p14="http://schemas.microsoft.com/office/powerpoint/2010/main" val="148747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sp>
        <p:nvSpPr>
          <p:cNvPr id="55" name="矩形 46">
            <a:extLst>
              <a:ext uri="{FF2B5EF4-FFF2-40B4-BE49-F238E27FC236}">
                <a16:creationId xmlns:a16="http://schemas.microsoft.com/office/drawing/2014/main" id="{027E486D-40F9-2810-7B3D-E7BDFAB9591C}"/>
              </a:ext>
            </a:extLst>
          </p:cNvPr>
          <p:cNvSpPr>
            <a:spLocks noChangeArrowheads="1"/>
          </p:cNvSpPr>
          <p:nvPr/>
        </p:nvSpPr>
        <p:spPr bwMode="auto">
          <a:xfrm>
            <a:off x="705651" y="262629"/>
            <a:ext cx="12025424"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Experiments on Gloss-free Sign Language Translation </a:t>
            </a:r>
          </a:p>
        </p:txBody>
      </p:sp>
      <p:pic>
        <p:nvPicPr>
          <p:cNvPr id="2" name="图片 1">
            <a:extLst>
              <a:ext uri="{FF2B5EF4-FFF2-40B4-BE49-F238E27FC236}">
                <a16:creationId xmlns:a16="http://schemas.microsoft.com/office/drawing/2014/main" id="{00FB2402-CF04-7528-AE31-77FE97900FE0}"/>
              </a:ext>
            </a:extLst>
          </p:cNvPr>
          <p:cNvPicPr>
            <a:picLocks noChangeAspect="1"/>
          </p:cNvPicPr>
          <p:nvPr/>
        </p:nvPicPr>
        <p:blipFill>
          <a:blip r:embed="rId4"/>
          <a:stretch>
            <a:fillRect/>
          </a:stretch>
        </p:blipFill>
        <p:spPr>
          <a:xfrm>
            <a:off x="990599" y="1324847"/>
            <a:ext cx="9953489" cy="5034389"/>
          </a:xfrm>
          <a:prstGeom prst="rect">
            <a:avLst/>
          </a:prstGeom>
        </p:spPr>
      </p:pic>
      <p:sp>
        <p:nvSpPr>
          <p:cNvPr id="4" name="文本框 3">
            <a:extLst>
              <a:ext uri="{FF2B5EF4-FFF2-40B4-BE49-F238E27FC236}">
                <a16:creationId xmlns:a16="http://schemas.microsoft.com/office/drawing/2014/main" id="{BCB981E5-3846-9A9A-6953-125CC3397BD5}"/>
              </a:ext>
            </a:extLst>
          </p:cNvPr>
          <p:cNvSpPr txBox="1"/>
          <p:nvPr/>
        </p:nvSpPr>
        <p:spPr>
          <a:xfrm>
            <a:off x="3848100" y="823242"/>
            <a:ext cx="4963391" cy="646331"/>
          </a:xfrm>
          <a:prstGeom prst="rect">
            <a:avLst/>
          </a:prstGeom>
          <a:noFill/>
        </p:spPr>
        <p:txBody>
          <a:bodyPr wrap="square">
            <a:spAutoFit/>
          </a:bodyPr>
          <a:lstStyle/>
          <a:p>
            <a:r>
              <a:rPr lang="en-US" altLang="zh-CN" sz="3600" dirty="0">
                <a:effectLst/>
                <a:latin typeface="NimbusRomNo9L"/>
              </a:rPr>
              <a:t>PHOENIX-2014T Test Set</a:t>
            </a:r>
            <a:r>
              <a:rPr lang="en-US" altLang="zh-CN" sz="1800" dirty="0">
                <a:effectLst/>
                <a:latin typeface="NimbusRomNo9L"/>
              </a:rPr>
              <a:t> </a:t>
            </a:r>
            <a:endParaRPr lang="en-US" altLang="zh-CN" dirty="0"/>
          </a:p>
        </p:txBody>
      </p:sp>
    </p:spTree>
    <p:extLst>
      <p:ext uri="{BB962C8B-B14F-4D97-AF65-F5344CB8AC3E}">
        <p14:creationId xmlns:p14="http://schemas.microsoft.com/office/powerpoint/2010/main" val="572687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EE0AF7-C397-4AC1-BFA9-8135016DCDE4}"/>
              </a:ext>
            </a:extLst>
          </p:cNvPr>
          <p:cNvPicPr>
            <a:picLocks noChangeAspect="1"/>
          </p:cNvPicPr>
          <p:nvPr/>
        </p:nvPicPr>
        <p:blipFill>
          <a:blip r:embed="rId3"/>
          <a:stretch>
            <a:fillRect/>
          </a:stretch>
        </p:blipFill>
        <p:spPr>
          <a:xfrm>
            <a:off x="79979" y="292386"/>
            <a:ext cx="625672" cy="494482"/>
          </a:xfrm>
          <a:prstGeom prst="rect">
            <a:avLst/>
          </a:prstGeom>
        </p:spPr>
      </p:pic>
      <p:sp>
        <p:nvSpPr>
          <p:cNvPr id="55" name="矩形 46">
            <a:extLst>
              <a:ext uri="{FF2B5EF4-FFF2-40B4-BE49-F238E27FC236}">
                <a16:creationId xmlns:a16="http://schemas.microsoft.com/office/drawing/2014/main" id="{027E486D-40F9-2810-7B3D-E7BDFAB9591C}"/>
              </a:ext>
            </a:extLst>
          </p:cNvPr>
          <p:cNvSpPr>
            <a:spLocks noChangeArrowheads="1"/>
          </p:cNvSpPr>
          <p:nvPr/>
        </p:nvSpPr>
        <p:spPr bwMode="auto">
          <a:xfrm>
            <a:off x="705651" y="262629"/>
            <a:ext cx="12025424"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9" rIns="121917" bIns="6095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457189">
              <a:buNone/>
              <a:defRPr/>
            </a:pPr>
            <a:r>
              <a:rPr lang="en-US" altLang="zh-CN" sz="2800" b="1" dirty="0">
                <a:solidFill>
                  <a:srgbClr val="004479"/>
                </a:solidFill>
                <a:latin typeface="Times New Roman" panose="02020603050405020304" pitchFamily="18" charset="0"/>
                <a:ea typeface="+mn-ea"/>
                <a:cs typeface="Times New Roman" panose="02020603050405020304" pitchFamily="18" charset="0"/>
                <a:sym typeface="+mn-lt"/>
              </a:rPr>
              <a:t>Experiments on Gloss-free Sign Language Translation </a:t>
            </a:r>
          </a:p>
        </p:txBody>
      </p:sp>
      <p:sp>
        <p:nvSpPr>
          <p:cNvPr id="4" name="文本框 3">
            <a:extLst>
              <a:ext uri="{FF2B5EF4-FFF2-40B4-BE49-F238E27FC236}">
                <a16:creationId xmlns:a16="http://schemas.microsoft.com/office/drawing/2014/main" id="{BCB981E5-3846-9A9A-6953-125CC3397BD5}"/>
              </a:ext>
            </a:extLst>
          </p:cNvPr>
          <p:cNvSpPr txBox="1"/>
          <p:nvPr/>
        </p:nvSpPr>
        <p:spPr>
          <a:xfrm>
            <a:off x="4637809" y="857381"/>
            <a:ext cx="4672445" cy="646331"/>
          </a:xfrm>
          <a:prstGeom prst="rect">
            <a:avLst/>
          </a:prstGeom>
          <a:noFill/>
        </p:spPr>
        <p:txBody>
          <a:bodyPr wrap="square">
            <a:spAutoFit/>
          </a:bodyPr>
          <a:lstStyle/>
          <a:p>
            <a:r>
              <a:rPr lang="en-US" altLang="zh-CN" sz="3600" b="0" i="0" dirty="0">
                <a:effectLst/>
                <a:highlight>
                  <a:srgbClr val="FFFFFF"/>
                </a:highlight>
                <a:latin typeface="Arial" panose="020B0604020202020204" pitchFamily="34" charset="0"/>
              </a:rPr>
              <a:t>CSL-Daily Test Set</a:t>
            </a:r>
            <a:r>
              <a:rPr lang="en-US" altLang="zh-CN" sz="1800" dirty="0">
                <a:effectLst/>
                <a:latin typeface="NimbusRomNo9L"/>
              </a:rPr>
              <a:t> </a:t>
            </a:r>
            <a:endParaRPr lang="en-US" altLang="zh-CN" dirty="0"/>
          </a:p>
        </p:txBody>
      </p:sp>
      <p:pic>
        <p:nvPicPr>
          <p:cNvPr id="3" name="图片 2">
            <a:extLst>
              <a:ext uri="{FF2B5EF4-FFF2-40B4-BE49-F238E27FC236}">
                <a16:creationId xmlns:a16="http://schemas.microsoft.com/office/drawing/2014/main" id="{8B498737-9C41-8756-C471-78D0A2A8C09E}"/>
              </a:ext>
            </a:extLst>
          </p:cNvPr>
          <p:cNvPicPr>
            <a:picLocks noChangeAspect="1"/>
          </p:cNvPicPr>
          <p:nvPr/>
        </p:nvPicPr>
        <p:blipFill>
          <a:blip r:embed="rId4"/>
          <a:stretch>
            <a:fillRect/>
          </a:stretch>
        </p:blipFill>
        <p:spPr>
          <a:xfrm>
            <a:off x="1194676" y="1544468"/>
            <a:ext cx="9802648" cy="4556540"/>
          </a:xfrm>
          <a:prstGeom prst="rect">
            <a:avLst/>
          </a:prstGeom>
        </p:spPr>
      </p:pic>
    </p:spTree>
    <p:extLst>
      <p:ext uri="{BB962C8B-B14F-4D97-AF65-F5344CB8AC3E}">
        <p14:creationId xmlns:p14="http://schemas.microsoft.com/office/powerpoint/2010/main" val="2454698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C8ED1AE-89D2-47EA-95F9-8628F0294DF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绿色简约毕业论文答辩开题报告PPT模板"/>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9DE3D7"/>
      </a:dk2>
      <a:lt2>
        <a:srgbClr val="E7E6E6"/>
      </a:lt2>
      <a:accent1>
        <a:srgbClr val="77CBC3"/>
      </a:accent1>
      <a:accent2>
        <a:srgbClr val="9DE3D7"/>
      </a:accent2>
      <a:accent3>
        <a:srgbClr val="77CBC3"/>
      </a:accent3>
      <a:accent4>
        <a:srgbClr val="9DE3D7"/>
      </a:accent4>
      <a:accent5>
        <a:srgbClr val="77CBC3"/>
      </a:accent5>
      <a:accent6>
        <a:srgbClr val="9DE3D7"/>
      </a:accent6>
      <a:hlink>
        <a:srgbClr val="77CBC3"/>
      </a:hlink>
      <a:folHlink>
        <a:srgbClr val="9DE3D7"/>
      </a:folHlink>
    </a:clrScheme>
    <a:fontScheme name="sksnooub">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FF0000"/>
          </a:solidFill>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56267</TotalTime>
  <Words>1007</Words>
  <Application>Microsoft Macintosh PowerPoint</Application>
  <PresentationFormat>宽屏</PresentationFormat>
  <Paragraphs>141</Paragraphs>
  <Slides>11</Slides>
  <Notes>11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等线</vt:lpstr>
      <vt:lpstr>宋体</vt:lpstr>
      <vt:lpstr>Microsoft YaHei</vt:lpstr>
      <vt:lpstr>NimbusRomNo9L</vt:lpstr>
      <vt:lpstr>Arial</vt:lpstr>
      <vt:lpstr>Calibri</vt:lpstr>
      <vt:lpstr>Cambria Math</vt:lpstr>
      <vt:lpstr>Noto Sans</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subject>素材来源网站当图网-www.99ppt.com</dc:subject>
  <dc:creator>素材来源网站当图网-www.99ppt.com</dc:creator>
  <dc:description>素材来源网站当图网-www.99ppt.com</dc:description>
  <cp:lastModifiedBy>Jinhui YE</cp:lastModifiedBy>
  <cp:revision>1618</cp:revision>
  <dcterms:created xsi:type="dcterms:W3CDTF">2017-05-11T08:14:27Z</dcterms:created>
  <dcterms:modified xsi:type="dcterms:W3CDTF">2024-05-22T19:49:32Z</dcterms:modified>
</cp:coreProperties>
</file>