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5143500" cx="9144000"/>
  <p:notesSz cx="6858000" cy="9144000"/>
  <p:embeddedFontLst>
    <p:embeddedFont>
      <p:font typeface="Helvetica Neue"/>
      <p:regular r:id="rId25"/>
      <p:bold r:id="rId26"/>
      <p:italic r:id="rId27"/>
      <p:boldItalic r:id="rId28"/>
    </p:embeddedFont>
    <p:embeddedFont>
      <p:font typeface="Helvetica Neue Light"/>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HelveticaNeue-bold.fntdata"/><Relationship Id="rId25" Type="http://schemas.openxmlformats.org/officeDocument/2006/relationships/font" Target="fonts/HelveticaNeue-regular.fntdata"/><Relationship Id="rId28" Type="http://schemas.openxmlformats.org/officeDocument/2006/relationships/font" Target="fonts/HelveticaNeue-boldItalic.fntdata"/><Relationship Id="rId27" Type="http://schemas.openxmlformats.org/officeDocument/2006/relationships/font" Target="fonts/HelveticaNeue-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HelveticaNeueLigh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HelveticaNeueLight-italic.fntdata"/><Relationship Id="rId30" Type="http://schemas.openxmlformats.org/officeDocument/2006/relationships/font" Target="fonts/HelveticaNeueLight-bold.fntdata"/><Relationship Id="rId11" Type="http://schemas.openxmlformats.org/officeDocument/2006/relationships/slide" Target="slides/slide5.xml"/><Relationship Id="rId10" Type="http://schemas.openxmlformats.org/officeDocument/2006/relationships/slide" Target="slides/slide4.xml"/><Relationship Id="rId32" Type="http://schemas.openxmlformats.org/officeDocument/2006/relationships/font" Target="fonts/HelveticaNeueLight-bold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There are three highlights of the model that I want to demostruate, let’s go through them one by one.</a:t>
            </a:r>
            <a:endParaRPr>
              <a:solidFill>
                <a:schemeClr val="dk1"/>
              </a:solidFill>
            </a:endParaRPr>
          </a:p>
          <a:p>
            <a:pPr indent="0" lvl="0" marL="0" rtl="0" algn="l">
              <a:lnSpc>
                <a:spcPct val="100000"/>
              </a:lnSpc>
              <a:spcBef>
                <a:spcPts val="0"/>
              </a:spcBef>
              <a:spcAft>
                <a:spcPts val="0"/>
              </a:spcAft>
              <a:buSzPts val="1100"/>
              <a:buNone/>
            </a:pPr>
            <a:r>
              <a:rPr lang="zh-CN">
                <a:solidFill>
                  <a:schemeClr val="dk1"/>
                </a:solidFill>
              </a:rPr>
              <a:t> </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Similarly, we can input real human face into our anime-girl model, then our model will simply generate an anime-version of the input real face. Unlike other model that cannot extract a good latent vector from out-domain images, our model is able to extract good pose representation thanks to our VQSN layer.  On the other side, if we only what to use the real human face to control the pose of the anime girls, it is also doable. We can see the overall face direction can be successfully controlled, but some detailed control are not good right now, such as the mouth openness.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1013684b197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8" name="Google Shape;208;g1013684b197_0_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Given the ability of pose translation, we can take some meme images as pose image to generate new meme image. Given the fact that our training data contains mainly the front face and the animals do not have wide range of facial expression, the model is robust enough to still capture the expression from the first row and generate interesting images.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Given the ability of pose translation, we can take some meme images as pose image to generate new meme image. Given the fact that our training data contains mainly the front face and the animals do not have wide range of facial expression, the model is robust enough to still capture the expression from the first row and generate interesting images.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1013684b197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Google Shape;229;g1013684b197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Given the robust ability of VQSN layer to encode the pose, our model works well even on unseen image domains, such as: we can use human face to control the face direction of animal when the model is only trained on animal images. Please note how the generated images are not interfered by the appreaernce of the human face and only the posture is </a:t>
            </a:r>
            <a:r>
              <a:rPr lang="zh-CN"/>
              <a:t>transferred</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1013684b197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g1013684b197_0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Different VQ settings learn different kind of segmentation-like masks, for example, VQ-3 tends to connect the eyes together  while VQ-1 well separates the eyes. We find this behavior is highly dataset-dependent.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1013684b19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9" name="Google Shape;249;g1013684b19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Given the model uses stylegan as backbone, we see no reason why it cannot perform good on 1024 resolution.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101c4bc740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1" name="Google Shape;261;g101c4bc7405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Given the model uses stylegan as backbone, we see no reason why it cannot perform good on 1024 resolution.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1011171b29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1011171b29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Please check the identity of the generated images. StarGAN-v2 cannot maintain the same fur color, and texture of the original input (first column), and generate wrong cat, dog of other </a:t>
            </a:r>
            <a:r>
              <a:rPr lang="zh-CN"/>
              <a:t>breeds, while our model makes sure the same breed.</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 name="Google Shape;15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Since the model is able to translate the gesture, so when we input a series of motion images, for example, a gif or a video, then we can use the model to translate the series of motion into the identity image, achieve the motion driving effect and animate the identity image. Note that the model is never trained on videos, so it looks not as smooth as we do not have temporal constraints. But this ability demostrautes the posture-transfer performance of our model.</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1013684b197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 name="Google Shape;159;g1013684b197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Please zoom out to better view</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To show the general performance of the model, we also train it on datasets such as cars and churchs. From the automatically learned segmentation maps, the model captures many important parts of car, like wheel (yellow in the 5th row), front and rear bumper (green in the 4th row), background (purple and blue in 4th row). And we can see that the model still get a good performance in terms of translating the pose and preserving the identity of respective images.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1013684b197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g1013684b197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We trained on only 1000 stickers with large variation in shapes, and our model is able to translation between them can capture the pose info just as well as on other datasets.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1013684b197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g1013684b197_0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We train AFHQ data and 1000 sticker images together. All the images after 2nd row and 2nd column are generated by our model, via grafting vectors (vertical) and interpolate (horizontal) at the respective layer.</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013684b197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g1013684b197_0_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We train AFHQ data and 1000 sticker images together. All the images after 2nd row and 2nd column are generated by our model, via grafting vectors (vertical) and interpolate (horizontal) at the respective layer. Please note how semantically correct the generated image are, which shows an </a:t>
            </a:r>
            <a:r>
              <a:rPr lang="zh-CN"/>
              <a:t>unprecedented</a:t>
            </a:r>
            <a:r>
              <a:rPr lang="zh-CN"/>
              <a:t> performance of our model in image-to-image translation </a:t>
            </a:r>
            <a:r>
              <a:rPr lang="zh-CN"/>
              <a:t>thanks</a:t>
            </a:r>
            <a:r>
              <a:rPr lang="zh-CN"/>
              <a:t> to the ability to well disentangle the pose and high-level appearance attrbitutes.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zh-CN"/>
              <a:t>Here I want show another interesting application of our model, which is cross-domain image generation and translation. When we train our model on one domain, such as the animation domain or real face domain, the model can only generate images in the certain domain, However, thanks to the robustness of it from the input images, we can input out-of-domain images and make creative generations. For example, here I input cartoon animals (first column) to the model trained on anime girls, then we can see the model translate these animals into a corresponding girl character, and the posture of these novel characters can be controlled by other girls (first row).</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幻灯片"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Arial"/>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3" name="Google Shape;13;p2"/>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Google Shape;14;p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 name="Google Shape;15;p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 name="Google Shape;16;p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竖排文字"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1"/>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1" name="Google Shape;71;p1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2" name="Google Shape;72;p1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3" name="Google Shape;73;p1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竖排标题与文本"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6" name="Google Shape;76;p12"/>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8" name="Google Shape;78;p1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9" name="Google Shape;79;p1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3" name="Shape 83"/>
        <p:cNvGrpSpPr/>
        <p:nvPr/>
      </p:nvGrpSpPr>
      <p:grpSpPr>
        <a:xfrm>
          <a:off x="0" y="0"/>
          <a:ext cx="0" cy="0"/>
          <a:chOff x="0" y="0"/>
          <a:chExt cx="0" cy="0"/>
        </a:xfrm>
      </p:grpSpPr>
      <p:sp>
        <p:nvSpPr>
          <p:cNvPr id="84" name="Google Shape;84;p14"/>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85" name="Google Shape;85;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与副标题">
  <p:cSld name="TITLE_1">
    <p:spTree>
      <p:nvGrpSpPr>
        <p:cNvPr id="86" name="Shape 86"/>
        <p:cNvGrpSpPr/>
        <p:nvPr/>
      </p:nvGrpSpPr>
      <p:grpSpPr>
        <a:xfrm>
          <a:off x="0" y="0"/>
          <a:ext cx="0" cy="0"/>
          <a:chOff x="0" y="0"/>
          <a:chExt cx="0" cy="0"/>
        </a:xfrm>
      </p:grpSpPr>
      <p:sp>
        <p:nvSpPr>
          <p:cNvPr id="87" name="Google Shape;87;p15"/>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Autofit/>
          </a:bodyPr>
          <a:lstStyle>
            <a:lvl1pPr lvl="0"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88" name="Google Shape;88;p15"/>
          <p:cNvSpPr txBox="1"/>
          <p:nvPr>
            <p:ph idx="1" type="body"/>
          </p:nvPr>
        </p:nvSpPr>
        <p:spPr>
          <a:xfrm>
            <a:off x="666750" y="2652713"/>
            <a:ext cx="7810500" cy="595312"/>
          </a:xfrm>
          <a:prstGeom prst="rect">
            <a:avLst/>
          </a:prstGeom>
          <a:noFill/>
          <a:ln>
            <a:noFill/>
          </a:ln>
        </p:spPr>
        <p:txBody>
          <a:bodyPr anchorCtr="0" anchor="t" bIns="19050" lIns="19050" spcFirstLastPara="1" rIns="19050" wrap="square" tIns="19050">
            <a:noAutofit/>
          </a:bodyPr>
          <a:lstStyle>
            <a:lvl1pPr indent="-228600" lvl="0" marL="457200" marR="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indent="-228600" lvl="1" marL="914400" marR="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indent="-228600" lvl="2" marL="1371600" marR="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indent="-228600" lvl="3" marL="1828800" marR="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indent="-228600" lvl="4" marL="2286000" marR="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indent="-381000" lvl="5" marL="2743200" marR="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89" name="Google Shape;89;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2" name="Google Shape;92;p1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3" name="Shape 93"/>
        <p:cNvGrpSpPr/>
        <p:nvPr/>
      </p:nvGrpSpPr>
      <p:grpSpPr>
        <a:xfrm>
          <a:off x="0" y="0"/>
          <a:ext cx="0" cy="0"/>
          <a:chOff x="0" y="0"/>
          <a:chExt cx="0" cy="0"/>
        </a:xfrm>
      </p:grpSpPr>
      <p:sp>
        <p:nvSpPr>
          <p:cNvPr id="94" name="Google Shape;94;p1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95" name="Google Shape;95;p17"/>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6" name="Shape 96"/>
        <p:cNvGrpSpPr/>
        <p:nvPr/>
      </p:nvGrpSpPr>
      <p:grpSpPr>
        <a:xfrm>
          <a:off x="0" y="0"/>
          <a:ext cx="0" cy="0"/>
          <a:chOff x="0" y="0"/>
          <a:chExt cx="0" cy="0"/>
        </a:xfrm>
      </p:grpSpPr>
      <p:sp>
        <p:nvSpPr>
          <p:cNvPr id="97" name="Google Shape;97;p18"/>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8" name="Google Shape;98;p1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9" name="Google Shape;99;p1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00" name="Google Shape;100;p18"/>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pic>
        <p:nvPicPr>
          <p:cNvPr descr="字节跳动ByteDance-PPT-0724-03.jpg" id="101" name="Google Shape;101;p18"/>
          <p:cNvPicPr preferRelativeResize="0"/>
          <p:nvPr/>
        </p:nvPicPr>
        <p:blipFill rotWithShape="1">
          <a:blip r:embed="rId2">
            <a:alphaModFix/>
          </a:blip>
          <a:srcRect b="77239" l="-2032" r="95844" t="5150"/>
          <a:stretch/>
        </p:blipFill>
        <p:spPr>
          <a:xfrm>
            <a:off x="-195525" y="1"/>
            <a:ext cx="565202" cy="905773"/>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2" name="Shape 102"/>
        <p:cNvGrpSpPr/>
        <p:nvPr/>
      </p:nvGrpSpPr>
      <p:grpSpPr>
        <a:xfrm>
          <a:off x="0" y="0"/>
          <a:ext cx="0" cy="0"/>
          <a:chOff x="0" y="0"/>
          <a:chExt cx="0" cy="0"/>
        </a:xfrm>
      </p:grpSpPr>
      <p:sp>
        <p:nvSpPr>
          <p:cNvPr id="103" name="Google Shape;103;p19"/>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4" name="Google Shape;104;p19"/>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pic>
        <p:nvPicPr>
          <p:cNvPr descr="字节跳动ByteDance-PPT-0724-03.jpg" id="105" name="Google Shape;105;p19"/>
          <p:cNvPicPr preferRelativeResize="0"/>
          <p:nvPr/>
        </p:nvPicPr>
        <p:blipFill rotWithShape="1">
          <a:blip r:embed="rId2">
            <a:alphaModFix/>
          </a:blip>
          <a:srcRect b="77239" l="-2032" r="95844" t="5150"/>
          <a:stretch/>
        </p:blipFill>
        <p:spPr>
          <a:xfrm>
            <a:off x="-195525" y="1"/>
            <a:ext cx="565202" cy="905773"/>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6" name="Shape 106"/>
        <p:cNvGrpSpPr/>
        <p:nvPr/>
      </p:nvGrpSpPr>
      <p:grpSpPr>
        <a:xfrm>
          <a:off x="0" y="0"/>
          <a:ext cx="0" cy="0"/>
          <a:chOff x="0" y="0"/>
          <a:chExt cx="0" cy="0"/>
        </a:xfrm>
      </p:grpSpPr>
      <p:sp>
        <p:nvSpPr>
          <p:cNvPr id="107" name="Google Shape;107;p2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08" name="Google Shape;108;p2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09" name="Google Shape;109;p20"/>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0" name="Shape 110"/>
        <p:cNvGrpSpPr/>
        <p:nvPr/>
      </p:nvGrpSpPr>
      <p:grpSpPr>
        <a:xfrm>
          <a:off x="0" y="0"/>
          <a:ext cx="0" cy="0"/>
          <a:chOff x="0" y="0"/>
          <a:chExt cx="0" cy="0"/>
        </a:xfrm>
      </p:grpSpPr>
      <p:sp>
        <p:nvSpPr>
          <p:cNvPr id="111" name="Google Shape;111;p2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12" name="Google Shape;112;p21"/>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内容"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 name="Google Shape;20;p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1" name="Google Shape;21;p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2" name="Google Shape;22;p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3" name="Shape 113"/>
        <p:cNvGrpSpPr/>
        <p:nvPr/>
      </p:nvGrpSpPr>
      <p:grpSpPr>
        <a:xfrm>
          <a:off x="0" y="0"/>
          <a:ext cx="0" cy="0"/>
          <a:chOff x="0" y="0"/>
          <a:chExt cx="0" cy="0"/>
        </a:xfrm>
      </p:grpSpPr>
      <p:sp>
        <p:nvSpPr>
          <p:cNvPr id="114" name="Google Shape;114;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p2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16" name="Google Shape;116;p2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17" name="Google Shape;117;p2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18" name="Google Shape;118;p22"/>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9" name="Shape 119"/>
        <p:cNvGrpSpPr/>
        <p:nvPr/>
      </p:nvGrpSpPr>
      <p:grpSpPr>
        <a:xfrm>
          <a:off x="0" y="0"/>
          <a:ext cx="0" cy="0"/>
          <a:chOff x="0" y="0"/>
          <a:chExt cx="0" cy="0"/>
        </a:xfrm>
      </p:grpSpPr>
      <p:sp>
        <p:nvSpPr>
          <p:cNvPr id="120" name="Google Shape;120;p2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121" name="Google Shape;121;p23"/>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22" name="Shape 122"/>
        <p:cNvGrpSpPr/>
        <p:nvPr/>
      </p:nvGrpSpPr>
      <p:grpSpPr>
        <a:xfrm>
          <a:off x="0" y="0"/>
          <a:ext cx="0" cy="0"/>
          <a:chOff x="0" y="0"/>
          <a:chExt cx="0" cy="0"/>
        </a:xfrm>
      </p:grpSpPr>
      <p:sp>
        <p:nvSpPr>
          <p:cNvPr id="123" name="Google Shape;123;p2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4" name="Google Shape;124;p2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25" name="Google Shape;125;p24"/>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6" name="Shape 126"/>
        <p:cNvGrpSpPr/>
        <p:nvPr/>
      </p:nvGrpSpPr>
      <p:grpSpPr>
        <a:xfrm>
          <a:off x="0" y="0"/>
          <a:ext cx="0" cy="0"/>
          <a:chOff x="0" y="0"/>
          <a:chExt cx="0" cy="0"/>
        </a:xfrm>
      </p:grpSpPr>
      <p:sp>
        <p:nvSpPr>
          <p:cNvPr id="127" name="Google Shape;127;p25"/>
          <p:cNvSpPr txBox="1"/>
          <p:nvPr>
            <p:ph idx="12" type="sldNum"/>
          </p:nvPr>
        </p:nvSpPr>
        <p:spPr>
          <a:xfrm>
            <a:off x="8595308" y="47734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rgbClr val="B7B7B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节标题" type="secHead">
  <p:cSld name="SECTION_HEADER">
    <p:spTree>
      <p:nvGrpSpPr>
        <p:cNvPr id="23" name="Shape 23"/>
        <p:cNvGrpSpPr/>
        <p:nvPr/>
      </p:nvGrpSpPr>
      <p:grpSpPr>
        <a:xfrm>
          <a:off x="0" y="0"/>
          <a:ext cx="0" cy="0"/>
          <a:chOff x="0" y="0"/>
          <a:chExt cx="0" cy="0"/>
        </a:xfrm>
      </p:grpSpPr>
      <p:sp>
        <p:nvSpPr>
          <p:cNvPr id="24" name="Google Shape;24;p4"/>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Arial"/>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5" name="Google Shape;25;p4"/>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Google Shape;26;p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7" name="Google Shape;27;p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8" name="Google Shape;28;p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两栏内容" type="twoObj">
  <p:cSld name="TWO_OBJECTS">
    <p:spTree>
      <p:nvGrpSpPr>
        <p:cNvPr id="29" name="Shape 29"/>
        <p:cNvGrpSpPr/>
        <p:nvPr/>
      </p:nvGrpSpPr>
      <p:grpSpPr>
        <a:xfrm>
          <a:off x="0" y="0"/>
          <a:ext cx="0" cy="0"/>
          <a:chOff x="0" y="0"/>
          <a:chExt cx="0" cy="0"/>
        </a:xfrm>
      </p:grpSpPr>
      <p:sp>
        <p:nvSpPr>
          <p:cNvPr id="30" name="Google Shape;30;p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1" name="Google Shape;31;p5"/>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2" name="Google Shape;32;p5"/>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3" name="Google Shape;33;p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4" name="Google Shape;34;p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5" name="Google Shape;35;p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比较" type="twoTxTwoObj">
  <p:cSld name="TWO_OBJECTS_WITH_TEXT">
    <p:spTree>
      <p:nvGrpSpPr>
        <p:cNvPr id="36" name="Shape 36"/>
        <p:cNvGrpSpPr/>
        <p:nvPr/>
      </p:nvGrpSpPr>
      <p:grpSpPr>
        <a:xfrm>
          <a:off x="0" y="0"/>
          <a:ext cx="0" cy="0"/>
          <a:chOff x="0" y="0"/>
          <a:chExt cx="0" cy="0"/>
        </a:xfrm>
      </p:grpSpPr>
      <p:sp>
        <p:nvSpPr>
          <p:cNvPr id="37" name="Google Shape;37;p6"/>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8" name="Google Shape;38;p6"/>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39" name="Google Shape;39;p6"/>
          <p:cNvSpPr txBox="1"/>
          <p:nvPr>
            <p:ph idx="2" type="body"/>
          </p:nvPr>
        </p:nvSpPr>
        <p:spPr>
          <a:xfrm>
            <a:off x="629841" y="1878806"/>
            <a:ext cx="38685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0" name="Google Shape;40;p6"/>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41" name="Google Shape;41;p6"/>
          <p:cNvSpPr txBox="1"/>
          <p:nvPr>
            <p:ph idx="4" type="body"/>
          </p:nvPr>
        </p:nvSpPr>
        <p:spPr>
          <a:xfrm>
            <a:off x="4629150" y="1878806"/>
            <a:ext cx="38874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2" name="Google Shape;42;p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43" name="Google Shape;43;p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44" name="Google Shape;44;p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仅标题"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47" name="Google Shape;47;p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48" name="Google Shape;48;p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49" name="Google Shape;49;p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空白" type="blank">
  <p:cSld name="BLANK">
    <p:spTree>
      <p:nvGrpSpPr>
        <p:cNvPr id="50" name="Shape 50"/>
        <p:cNvGrpSpPr/>
        <p:nvPr/>
      </p:nvGrpSpPr>
      <p:grpSpPr>
        <a:xfrm>
          <a:off x="0" y="0"/>
          <a:ext cx="0" cy="0"/>
          <a:chOff x="0" y="0"/>
          <a:chExt cx="0" cy="0"/>
        </a:xfrm>
      </p:grpSpPr>
      <p:sp>
        <p:nvSpPr>
          <p:cNvPr id="51" name="Google Shape;51;p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2" name="Google Shape;52;p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3" name="Google Shape;53;p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内容与标题"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Arial"/>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6" name="Google Shape;56;p9"/>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57" name="Google Shape;57;p9"/>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58" name="Google Shape;58;p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9" name="Google Shape;59;p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0" name="Google Shape;60;p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图片与标题"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Arial"/>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3" name="Google Shape;63;p10"/>
          <p:cNvSpPr/>
          <p:nvPr>
            <p:ph idx="2" type="pic"/>
          </p:nvPr>
        </p:nvSpPr>
        <p:spPr>
          <a:xfrm>
            <a:off x="3887391" y="740569"/>
            <a:ext cx="4629300" cy="3655200"/>
          </a:xfrm>
          <a:prstGeom prst="rect">
            <a:avLst/>
          </a:prstGeom>
          <a:noFill/>
          <a:ln>
            <a:noFill/>
          </a:ln>
        </p:spPr>
      </p:sp>
      <p:sp>
        <p:nvSpPr>
          <p:cNvPr id="64" name="Google Shape;64;p10"/>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65" name="Google Shape;65;p1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6" name="Google Shape;66;p1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7" name="Google Shape;67;p1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Arial"/>
              <a:buNone/>
              <a:defRPr b="0" i="0" sz="33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8" name="Google Shape;8;p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9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9pPr>
          </a:lstStyle>
          <a:p/>
        </p:txBody>
      </p:sp>
      <p:sp>
        <p:nvSpPr>
          <p:cNvPr id="9" name="Google Shape;9;p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Arial"/>
              <a:buNone/>
              <a:defRPr b="0" i="0" sz="9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Arial"/>
                <a:ea typeface="Arial"/>
                <a:cs typeface="Arial"/>
                <a:sym typeface="Arial"/>
              </a:defRPr>
            </a:lvl9pPr>
          </a:lstStyle>
          <a:p/>
        </p:txBody>
      </p:sp>
      <p:sp>
        <p:nvSpPr>
          <p:cNvPr id="10" name="Google Shape;10;p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666666"/>
              </a:buClr>
              <a:buSzPts val="2400"/>
              <a:buFont typeface="Arial"/>
              <a:buNone/>
              <a:defRPr b="1" i="0" sz="2400" u="none" cap="none" strike="noStrike">
                <a:solidFill>
                  <a:srgbClr val="666666"/>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82" name="Google Shape;8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5.jp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26.jpg"/><Relationship Id="rId4" Type="http://schemas.openxmlformats.org/officeDocument/2006/relationships/image" Target="../media/image2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8.jpg"/><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7.jpg"/><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37.jpg"/><Relationship Id="rId4" Type="http://schemas.openxmlformats.org/officeDocument/2006/relationships/image" Target="../media/image3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35.jpg"/><Relationship Id="rId4" Type="http://schemas.openxmlformats.org/officeDocument/2006/relationships/image" Target="../media/image3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29.jpg"/><Relationship Id="rId4" Type="http://schemas.openxmlformats.org/officeDocument/2006/relationships/image" Target="../media/image34.jpg"/><Relationship Id="rId5" Type="http://schemas.openxmlformats.org/officeDocument/2006/relationships/image" Target="../media/image3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32.jpg"/><Relationship Id="rId4" Type="http://schemas.openxmlformats.org/officeDocument/2006/relationships/image" Target="../media/image33.jpg"/><Relationship Id="rId5" Type="http://schemas.openxmlformats.org/officeDocument/2006/relationships/image" Target="../media/image3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0.png"/><Relationship Id="rId5"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5.gif"/><Relationship Id="rId4" Type="http://schemas.openxmlformats.org/officeDocument/2006/relationships/image" Target="../media/image21.gif"/><Relationship Id="rId5" Type="http://schemas.openxmlformats.org/officeDocument/2006/relationships/image" Target="../media/image11.gif"/><Relationship Id="rId6" Type="http://schemas.openxmlformats.org/officeDocument/2006/relationships/image" Target="../media/image20.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3.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7.jpg"/><Relationship Id="rId4" Type="http://schemas.openxmlformats.org/officeDocument/2006/relationships/image" Target="../media/image3.jpg"/><Relationship Id="rId5"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jpg"/><Relationship Id="rId4" Type="http://schemas.openxmlformats.org/officeDocument/2006/relationships/image" Target="../media/image8.jpg"/><Relationship Id="rId5"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6"/>
          <p:cNvSpPr txBox="1"/>
          <p:nvPr>
            <p:ph type="title"/>
          </p:nvPr>
        </p:nvSpPr>
        <p:spPr>
          <a:xfrm>
            <a:off x="2355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Highlights on PIVQGAN</a:t>
            </a:r>
            <a:endParaRPr/>
          </a:p>
        </p:txBody>
      </p:sp>
      <p:sp>
        <p:nvSpPr>
          <p:cNvPr id="133" name="Google Shape;133;p26"/>
          <p:cNvSpPr txBox="1"/>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Clr>
                <a:srgbClr val="595959"/>
              </a:buClr>
              <a:buSzPts val="1800"/>
              <a:buFont typeface="Arial"/>
              <a:buAutoNum type="arabicPeriod"/>
            </a:pPr>
            <a:r>
              <a:rPr b="0" i="0" lang="zh-CN" sz="1800" u="none" cap="none" strike="noStrike">
                <a:solidFill>
                  <a:srgbClr val="595959"/>
                </a:solidFill>
                <a:latin typeface="Arial"/>
                <a:ea typeface="Arial"/>
                <a:cs typeface="Arial"/>
                <a:sym typeface="Arial"/>
              </a:rPr>
              <a:t>Its learns a “semantic-map” unsupervisedly, to better help it control the pose/gesture of the generated image.</a:t>
            </a:r>
            <a:br>
              <a:rPr b="0" i="0" lang="zh-CN" sz="1800" u="none" cap="none" strike="noStrike">
                <a:solidFill>
                  <a:srgbClr val="595959"/>
                </a:solidFill>
                <a:latin typeface="Arial"/>
                <a:ea typeface="Arial"/>
                <a:cs typeface="Arial"/>
                <a:sym typeface="Arial"/>
              </a:rPr>
            </a:br>
            <a:endParaRPr b="0" i="0" sz="1800" u="none" cap="none" strike="noStrike">
              <a:solidFill>
                <a:srgbClr val="595959"/>
              </a:solidFill>
              <a:latin typeface="Arial"/>
              <a:ea typeface="Arial"/>
              <a:cs typeface="Arial"/>
              <a:sym typeface="Arial"/>
            </a:endParaRPr>
          </a:p>
          <a:p>
            <a:pPr indent="-342900" lvl="0" marL="457200" marR="0" rtl="0" algn="l">
              <a:lnSpc>
                <a:spcPct val="115000"/>
              </a:lnSpc>
              <a:spcBef>
                <a:spcPts val="0"/>
              </a:spcBef>
              <a:spcAft>
                <a:spcPts val="0"/>
              </a:spcAft>
              <a:buClr>
                <a:srgbClr val="595959"/>
              </a:buClr>
              <a:buSzPts val="1800"/>
              <a:buFont typeface="Arial"/>
              <a:buAutoNum type="arabicPeriod"/>
            </a:pPr>
            <a:r>
              <a:rPr b="0" i="0" lang="zh-CN" sz="1800" u="none" cap="none" strike="noStrike">
                <a:solidFill>
                  <a:srgbClr val="595959"/>
                </a:solidFill>
                <a:latin typeface="Arial"/>
                <a:ea typeface="Arial"/>
                <a:cs typeface="Arial"/>
                <a:sym typeface="Arial"/>
              </a:rPr>
              <a:t>It is robust to unseen images thanks to 1, even for totally out-of-domain images, it still can generate meaningful images. (Due to learned positional bias </a:t>
            </a:r>
            <a:r>
              <a:rPr lang="zh-CN" sz="1800">
                <a:solidFill>
                  <a:srgbClr val="595959"/>
                </a:solidFill>
              </a:rPr>
              <a:t>from VQSN layer</a:t>
            </a:r>
            <a:r>
              <a:rPr b="0" i="0" lang="zh-CN" sz="1800" u="none" cap="none" strike="noStrike">
                <a:solidFill>
                  <a:srgbClr val="595959"/>
                </a:solidFill>
                <a:latin typeface="Arial"/>
                <a:ea typeface="Arial"/>
                <a:cs typeface="Arial"/>
                <a:sym typeface="Arial"/>
              </a:rPr>
              <a:t>)</a:t>
            </a:r>
            <a:br>
              <a:rPr b="0" i="0" lang="zh-CN" sz="1800" u="none" cap="none" strike="noStrike">
                <a:solidFill>
                  <a:srgbClr val="595959"/>
                </a:solidFill>
                <a:latin typeface="Arial"/>
                <a:ea typeface="Arial"/>
                <a:cs typeface="Arial"/>
                <a:sym typeface="Arial"/>
              </a:rPr>
            </a:br>
            <a:endParaRPr b="0" i="0" sz="1800" u="none" cap="none" strike="noStrike">
              <a:solidFill>
                <a:srgbClr val="595959"/>
              </a:solidFill>
              <a:latin typeface="Arial"/>
              <a:ea typeface="Arial"/>
              <a:cs typeface="Arial"/>
              <a:sym typeface="Arial"/>
            </a:endParaRPr>
          </a:p>
          <a:p>
            <a:pPr indent="-342900" lvl="0" marL="457200" marR="0" rtl="0" algn="l">
              <a:lnSpc>
                <a:spcPct val="115000"/>
              </a:lnSpc>
              <a:spcBef>
                <a:spcPts val="0"/>
              </a:spcBef>
              <a:spcAft>
                <a:spcPts val="0"/>
              </a:spcAft>
              <a:buClr>
                <a:srgbClr val="595959"/>
              </a:buClr>
              <a:buSzPts val="1800"/>
              <a:buFont typeface="Arial"/>
              <a:buAutoNum type="arabicPeriod"/>
            </a:pPr>
            <a:r>
              <a:rPr b="0" i="0" lang="zh-CN" sz="1800" u="none" cap="none" strike="noStrike">
                <a:solidFill>
                  <a:srgbClr val="595959"/>
                </a:solidFill>
                <a:latin typeface="Arial"/>
                <a:ea typeface="Arial"/>
                <a:cs typeface="Arial"/>
                <a:sym typeface="Arial"/>
              </a:rPr>
              <a:t>The training of it do not require any supervision, no need to split the images into classes (e.g. female/male, cat/dog, horse/zebra), no need to get ground-truth segmentation-map or optical-flow. Only images.</a:t>
            </a:r>
            <a:br>
              <a:rPr b="0" i="0" lang="zh-CN" sz="1800" u="none" cap="none" strike="noStrike">
                <a:solidFill>
                  <a:srgbClr val="595959"/>
                </a:solidFill>
                <a:latin typeface="Arial"/>
                <a:ea typeface="Arial"/>
                <a:cs typeface="Arial"/>
                <a:sym typeface="Arial"/>
              </a:rPr>
            </a:br>
            <a:endParaRPr b="0" i="0" sz="1800" u="none" cap="none" strike="noStrike">
              <a:solidFill>
                <a:srgbClr val="595959"/>
              </a:solidFill>
              <a:latin typeface="Arial"/>
              <a:ea typeface="Arial"/>
              <a:cs typeface="Arial"/>
              <a:sym typeface="Arial"/>
            </a:endParaRPr>
          </a:p>
          <a:p>
            <a:pPr indent="-342900" lvl="0" marL="457200" marR="0" rtl="0" algn="l">
              <a:lnSpc>
                <a:spcPct val="115000"/>
              </a:lnSpc>
              <a:spcBef>
                <a:spcPts val="0"/>
              </a:spcBef>
              <a:spcAft>
                <a:spcPts val="0"/>
              </a:spcAft>
              <a:buClr>
                <a:srgbClr val="595959"/>
              </a:buClr>
              <a:buSzPts val="1800"/>
              <a:buFont typeface="Arial"/>
              <a:buAutoNum type="arabicPeriod"/>
            </a:pPr>
            <a:r>
              <a:rPr b="0" i="0" lang="zh-CN" sz="1800" u="none" cap="none" strike="noStrike">
                <a:solidFill>
                  <a:srgbClr val="595959"/>
                </a:solidFill>
                <a:latin typeface="Arial"/>
                <a:ea typeface="Arial"/>
                <a:cs typeface="Arial"/>
                <a:sym typeface="Arial"/>
              </a:rPr>
              <a:t>New SOTA FID, LPIPS, PPL.</a:t>
            </a:r>
            <a:endParaRPr b="0" i="0" sz="1800" u="none" cap="none" strike="noStrike">
              <a:solidFill>
                <a:srgbClr val="595959"/>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5"/>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zh-CN"/>
              <a:t>Demos -- interesting results on cross-domain generation</a:t>
            </a:r>
            <a:endParaRPr/>
          </a:p>
          <a:p>
            <a:pPr indent="0" lvl="0" marL="0" rtl="0" algn="l">
              <a:lnSpc>
                <a:spcPct val="100000"/>
              </a:lnSpc>
              <a:spcBef>
                <a:spcPts val="0"/>
              </a:spcBef>
              <a:spcAft>
                <a:spcPts val="0"/>
              </a:spcAft>
              <a:buSzPts val="2400"/>
              <a:buNone/>
            </a:pPr>
            <a:r>
              <a:t/>
            </a:r>
            <a:endParaRPr/>
          </a:p>
        </p:txBody>
      </p:sp>
      <p:pic>
        <p:nvPicPr>
          <p:cNvPr id="204" name="Google Shape;204;p35"/>
          <p:cNvPicPr preferRelativeResize="0"/>
          <p:nvPr/>
        </p:nvPicPr>
        <p:blipFill rotWithShape="1">
          <a:blip r:embed="rId3">
            <a:alphaModFix/>
          </a:blip>
          <a:srcRect b="0" l="0" r="0" t="0"/>
          <a:stretch/>
        </p:blipFill>
        <p:spPr>
          <a:xfrm>
            <a:off x="0" y="891648"/>
            <a:ext cx="4485475" cy="3589751"/>
          </a:xfrm>
          <a:prstGeom prst="rect">
            <a:avLst/>
          </a:prstGeom>
          <a:noFill/>
          <a:ln>
            <a:noFill/>
          </a:ln>
        </p:spPr>
      </p:pic>
      <p:pic>
        <p:nvPicPr>
          <p:cNvPr id="205" name="Google Shape;205;p35"/>
          <p:cNvPicPr preferRelativeResize="0"/>
          <p:nvPr/>
        </p:nvPicPr>
        <p:blipFill rotWithShape="1">
          <a:blip r:embed="rId4">
            <a:alphaModFix/>
          </a:blip>
          <a:srcRect b="0" l="0" r="0" t="0"/>
          <a:stretch/>
        </p:blipFill>
        <p:spPr>
          <a:xfrm>
            <a:off x="4662750" y="891650"/>
            <a:ext cx="4485475" cy="35897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6"/>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interesting meme results</a:t>
            </a:r>
            <a:endParaRPr/>
          </a:p>
        </p:txBody>
      </p:sp>
      <p:pic>
        <p:nvPicPr>
          <p:cNvPr id="211" name="Google Shape;211;p36"/>
          <p:cNvPicPr preferRelativeResize="0"/>
          <p:nvPr/>
        </p:nvPicPr>
        <p:blipFill>
          <a:blip r:embed="rId3">
            <a:alphaModFix/>
          </a:blip>
          <a:stretch>
            <a:fillRect/>
          </a:stretch>
        </p:blipFill>
        <p:spPr>
          <a:xfrm>
            <a:off x="268150" y="739276"/>
            <a:ext cx="4099461" cy="4099461"/>
          </a:xfrm>
          <a:prstGeom prst="rect">
            <a:avLst/>
          </a:prstGeom>
          <a:noFill/>
          <a:ln>
            <a:noFill/>
          </a:ln>
        </p:spPr>
      </p:pic>
      <p:pic>
        <p:nvPicPr>
          <p:cNvPr id="212" name="Google Shape;212;p36"/>
          <p:cNvPicPr preferRelativeResize="0"/>
          <p:nvPr/>
        </p:nvPicPr>
        <p:blipFill>
          <a:blip r:embed="rId4">
            <a:alphaModFix/>
          </a:blip>
          <a:stretch>
            <a:fillRect/>
          </a:stretch>
        </p:blipFill>
        <p:spPr>
          <a:xfrm>
            <a:off x="4495211" y="739263"/>
            <a:ext cx="4099461" cy="409946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7"/>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interesting meme results</a:t>
            </a:r>
            <a:endParaRPr/>
          </a:p>
        </p:txBody>
      </p:sp>
      <p:pic>
        <p:nvPicPr>
          <p:cNvPr id="218" name="Google Shape;218;p37"/>
          <p:cNvPicPr preferRelativeResize="0"/>
          <p:nvPr/>
        </p:nvPicPr>
        <p:blipFill rotWithShape="1">
          <a:blip r:embed="rId3">
            <a:alphaModFix/>
          </a:blip>
          <a:srcRect b="0" l="0" r="0" t="0"/>
          <a:stretch/>
        </p:blipFill>
        <p:spPr>
          <a:xfrm>
            <a:off x="211700" y="739275"/>
            <a:ext cx="4099474" cy="4099474"/>
          </a:xfrm>
          <a:prstGeom prst="rect">
            <a:avLst/>
          </a:prstGeom>
          <a:noFill/>
          <a:ln>
            <a:noFill/>
          </a:ln>
        </p:spPr>
      </p:pic>
      <p:pic>
        <p:nvPicPr>
          <p:cNvPr id="219" name="Google Shape;219;p37"/>
          <p:cNvPicPr preferRelativeResize="0"/>
          <p:nvPr/>
        </p:nvPicPr>
        <p:blipFill rotWithShape="1">
          <a:blip r:embed="rId4">
            <a:alphaModFix/>
          </a:blip>
          <a:srcRect b="0" l="0" r="0" t="0"/>
          <a:stretch/>
        </p:blipFill>
        <p:spPr>
          <a:xfrm>
            <a:off x="4572000" y="739275"/>
            <a:ext cx="4099464" cy="409946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8"/>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interesting meme results</a:t>
            </a:r>
            <a:endParaRPr/>
          </a:p>
        </p:txBody>
      </p:sp>
      <p:pic>
        <p:nvPicPr>
          <p:cNvPr id="225" name="Google Shape;225;p38"/>
          <p:cNvPicPr preferRelativeResize="0"/>
          <p:nvPr/>
        </p:nvPicPr>
        <p:blipFill rotWithShape="1">
          <a:blip r:embed="rId3">
            <a:alphaModFix/>
          </a:blip>
          <a:srcRect b="0" l="0" r="0" t="0"/>
          <a:stretch/>
        </p:blipFill>
        <p:spPr>
          <a:xfrm>
            <a:off x="152400" y="891638"/>
            <a:ext cx="4099464" cy="4099464"/>
          </a:xfrm>
          <a:prstGeom prst="rect">
            <a:avLst/>
          </a:prstGeom>
          <a:noFill/>
          <a:ln>
            <a:noFill/>
          </a:ln>
        </p:spPr>
      </p:pic>
      <p:pic>
        <p:nvPicPr>
          <p:cNvPr id="226" name="Google Shape;226;p38"/>
          <p:cNvPicPr preferRelativeResize="0"/>
          <p:nvPr/>
        </p:nvPicPr>
        <p:blipFill rotWithShape="1">
          <a:blip r:embed="rId4">
            <a:alphaModFix/>
          </a:blip>
          <a:srcRect b="0" l="0" r="0" t="0"/>
          <a:stretch/>
        </p:blipFill>
        <p:spPr>
          <a:xfrm>
            <a:off x="4456914" y="891638"/>
            <a:ext cx="4099464" cy="409946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9"/>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cross-domain unseen image pose-transfer</a:t>
            </a:r>
            <a:endParaRPr/>
          </a:p>
        </p:txBody>
      </p:sp>
      <p:pic>
        <p:nvPicPr>
          <p:cNvPr id="232" name="Google Shape;232;p39"/>
          <p:cNvPicPr preferRelativeResize="0"/>
          <p:nvPr/>
        </p:nvPicPr>
        <p:blipFill>
          <a:blip r:embed="rId3">
            <a:alphaModFix/>
          </a:blip>
          <a:stretch>
            <a:fillRect/>
          </a:stretch>
        </p:blipFill>
        <p:spPr>
          <a:xfrm>
            <a:off x="0" y="680775"/>
            <a:ext cx="4462725" cy="4462725"/>
          </a:xfrm>
          <a:prstGeom prst="rect">
            <a:avLst/>
          </a:prstGeom>
          <a:noFill/>
          <a:ln>
            <a:noFill/>
          </a:ln>
        </p:spPr>
      </p:pic>
      <p:pic>
        <p:nvPicPr>
          <p:cNvPr id="233" name="Google Shape;233;p39"/>
          <p:cNvPicPr preferRelativeResize="0"/>
          <p:nvPr/>
        </p:nvPicPr>
        <p:blipFill>
          <a:blip r:embed="rId4">
            <a:alphaModFix/>
          </a:blip>
          <a:stretch>
            <a:fillRect/>
          </a:stretch>
        </p:blipFill>
        <p:spPr>
          <a:xfrm>
            <a:off x="4606500" y="680775"/>
            <a:ext cx="4462725" cy="44627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40"/>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segmentation learned by different VQ settings</a:t>
            </a:r>
            <a:endParaRPr/>
          </a:p>
        </p:txBody>
      </p:sp>
      <p:pic>
        <p:nvPicPr>
          <p:cNvPr id="239" name="Google Shape;239;p40"/>
          <p:cNvPicPr preferRelativeResize="0"/>
          <p:nvPr/>
        </p:nvPicPr>
        <p:blipFill>
          <a:blip r:embed="rId3">
            <a:alphaModFix/>
          </a:blip>
          <a:stretch>
            <a:fillRect/>
          </a:stretch>
        </p:blipFill>
        <p:spPr>
          <a:xfrm>
            <a:off x="999600" y="1157275"/>
            <a:ext cx="4064461" cy="3322260"/>
          </a:xfrm>
          <a:prstGeom prst="rect">
            <a:avLst/>
          </a:prstGeom>
          <a:noFill/>
          <a:ln>
            <a:noFill/>
          </a:ln>
        </p:spPr>
      </p:pic>
      <p:pic>
        <p:nvPicPr>
          <p:cNvPr id="240" name="Google Shape;240;p40"/>
          <p:cNvPicPr preferRelativeResize="0"/>
          <p:nvPr/>
        </p:nvPicPr>
        <p:blipFill>
          <a:blip r:embed="rId4">
            <a:alphaModFix/>
          </a:blip>
          <a:stretch>
            <a:fillRect/>
          </a:stretch>
        </p:blipFill>
        <p:spPr>
          <a:xfrm>
            <a:off x="5183214" y="1157277"/>
            <a:ext cx="3960786" cy="3322260"/>
          </a:xfrm>
          <a:prstGeom prst="rect">
            <a:avLst/>
          </a:prstGeom>
          <a:noFill/>
          <a:ln>
            <a:noFill/>
          </a:ln>
        </p:spPr>
      </p:pic>
      <p:sp>
        <p:nvSpPr>
          <p:cNvPr id="241" name="Google Shape;241;p40"/>
          <p:cNvSpPr txBox="1"/>
          <p:nvPr/>
        </p:nvSpPr>
        <p:spPr>
          <a:xfrm>
            <a:off x="2494319" y="4526985"/>
            <a:ext cx="694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VQ-1</a:t>
            </a:r>
            <a:endParaRPr/>
          </a:p>
        </p:txBody>
      </p:sp>
      <p:sp>
        <p:nvSpPr>
          <p:cNvPr id="242" name="Google Shape;242;p40"/>
          <p:cNvSpPr txBox="1"/>
          <p:nvPr/>
        </p:nvSpPr>
        <p:spPr>
          <a:xfrm>
            <a:off x="6816132" y="4526985"/>
            <a:ext cx="694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VQ-3</a:t>
            </a:r>
            <a:endParaRPr/>
          </a:p>
        </p:txBody>
      </p:sp>
      <p:sp>
        <p:nvSpPr>
          <p:cNvPr id="243" name="Google Shape;243;p40"/>
          <p:cNvSpPr txBox="1"/>
          <p:nvPr/>
        </p:nvSpPr>
        <p:spPr>
          <a:xfrm>
            <a:off x="0" y="1157275"/>
            <a:ext cx="9996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sz="900"/>
              <a:t>identity image with augmentations</a:t>
            </a:r>
            <a:endParaRPr sz="900"/>
          </a:p>
        </p:txBody>
      </p:sp>
      <p:sp>
        <p:nvSpPr>
          <p:cNvPr id="244" name="Google Shape;244;p40"/>
          <p:cNvSpPr txBox="1"/>
          <p:nvPr/>
        </p:nvSpPr>
        <p:spPr>
          <a:xfrm>
            <a:off x="0" y="1718150"/>
            <a:ext cx="9996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sz="900"/>
              <a:t>posture </a:t>
            </a:r>
            <a:r>
              <a:rPr lang="zh-CN" sz="900"/>
              <a:t>image with different augmentations</a:t>
            </a:r>
            <a:endParaRPr sz="900"/>
          </a:p>
        </p:txBody>
      </p:sp>
      <p:sp>
        <p:nvSpPr>
          <p:cNvPr id="245" name="Google Shape;245;p40"/>
          <p:cNvSpPr txBox="1"/>
          <p:nvPr/>
        </p:nvSpPr>
        <p:spPr>
          <a:xfrm>
            <a:off x="0" y="2271600"/>
            <a:ext cx="999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sz="900"/>
              <a:t>model’s reconstruction</a:t>
            </a:r>
            <a:endParaRPr sz="900"/>
          </a:p>
        </p:txBody>
      </p:sp>
      <p:sp>
        <p:nvSpPr>
          <p:cNvPr id="246" name="Google Shape;246;p40"/>
          <p:cNvSpPr txBox="1"/>
          <p:nvPr/>
        </p:nvSpPr>
        <p:spPr>
          <a:xfrm>
            <a:off x="0" y="2991300"/>
            <a:ext cx="999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sz="900"/>
              <a:t>model’s self-learned</a:t>
            </a:r>
            <a:endParaRPr sz="900"/>
          </a:p>
          <a:p>
            <a:pPr indent="0" lvl="0" marL="0" rtl="0" algn="l">
              <a:spcBef>
                <a:spcPts val="0"/>
              </a:spcBef>
              <a:spcAft>
                <a:spcPts val="0"/>
              </a:spcAft>
              <a:buNone/>
            </a:pPr>
            <a:r>
              <a:rPr lang="zh-CN" sz="900"/>
              <a:t>segmentation-like mask</a:t>
            </a:r>
            <a:endParaRPr sz="9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1"/>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zh-CN"/>
              <a:t>Higher resolution on celebA (512*512)</a:t>
            </a:r>
            <a:endParaRPr/>
          </a:p>
        </p:txBody>
      </p:sp>
      <p:pic>
        <p:nvPicPr>
          <p:cNvPr id="252" name="Google Shape;252;p41"/>
          <p:cNvPicPr preferRelativeResize="0"/>
          <p:nvPr/>
        </p:nvPicPr>
        <p:blipFill>
          <a:blip r:embed="rId3">
            <a:alphaModFix/>
          </a:blip>
          <a:stretch>
            <a:fillRect/>
          </a:stretch>
        </p:blipFill>
        <p:spPr>
          <a:xfrm>
            <a:off x="1333025" y="658075"/>
            <a:ext cx="2413311" cy="4417352"/>
          </a:xfrm>
          <a:prstGeom prst="rect">
            <a:avLst/>
          </a:prstGeom>
          <a:noFill/>
          <a:ln>
            <a:noFill/>
          </a:ln>
        </p:spPr>
      </p:pic>
      <p:pic>
        <p:nvPicPr>
          <p:cNvPr id="253" name="Google Shape;253;p41"/>
          <p:cNvPicPr preferRelativeResize="0"/>
          <p:nvPr/>
        </p:nvPicPr>
        <p:blipFill>
          <a:blip r:embed="rId4">
            <a:alphaModFix/>
          </a:blip>
          <a:stretch>
            <a:fillRect/>
          </a:stretch>
        </p:blipFill>
        <p:spPr>
          <a:xfrm>
            <a:off x="3828044" y="658075"/>
            <a:ext cx="2413311" cy="4417352"/>
          </a:xfrm>
          <a:prstGeom prst="rect">
            <a:avLst/>
          </a:prstGeom>
          <a:noFill/>
          <a:ln>
            <a:noFill/>
          </a:ln>
        </p:spPr>
      </p:pic>
      <p:pic>
        <p:nvPicPr>
          <p:cNvPr id="254" name="Google Shape;254;p41"/>
          <p:cNvPicPr preferRelativeResize="0"/>
          <p:nvPr/>
        </p:nvPicPr>
        <p:blipFill>
          <a:blip r:embed="rId5">
            <a:alphaModFix/>
          </a:blip>
          <a:stretch>
            <a:fillRect/>
          </a:stretch>
        </p:blipFill>
        <p:spPr>
          <a:xfrm>
            <a:off x="6323063" y="658075"/>
            <a:ext cx="2413311" cy="4417352"/>
          </a:xfrm>
          <a:prstGeom prst="rect">
            <a:avLst/>
          </a:prstGeom>
          <a:noFill/>
          <a:ln>
            <a:noFill/>
          </a:ln>
        </p:spPr>
      </p:pic>
      <p:sp>
        <p:nvSpPr>
          <p:cNvPr id="255" name="Google Shape;255;p41"/>
          <p:cNvSpPr txBox="1"/>
          <p:nvPr/>
        </p:nvSpPr>
        <p:spPr>
          <a:xfrm>
            <a:off x="193700" y="699425"/>
            <a:ext cx="95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input</a:t>
            </a:r>
            <a:endParaRPr/>
          </a:p>
        </p:txBody>
      </p:sp>
      <p:sp>
        <p:nvSpPr>
          <p:cNvPr id="256" name="Google Shape;256;p41"/>
          <p:cNvSpPr txBox="1"/>
          <p:nvPr/>
        </p:nvSpPr>
        <p:spPr>
          <a:xfrm>
            <a:off x="193700" y="1099625"/>
            <a:ext cx="957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reconstruction</a:t>
            </a:r>
            <a:endParaRPr/>
          </a:p>
        </p:txBody>
      </p:sp>
      <p:sp>
        <p:nvSpPr>
          <p:cNvPr id="257" name="Google Shape;257;p41"/>
          <p:cNvSpPr txBox="1"/>
          <p:nvPr/>
        </p:nvSpPr>
        <p:spPr>
          <a:xfrm>
            <a:off x="193700" y="1779300"/>
            <a:ext cx="957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VQ learned</a:t>
            </a:r>
            <a:endParaRPr/>
          </a:p>
          <a:p>
            <a:pPr indent="0" lvl="0" marL="0" rtl="0" algn="l">
              <a:spcBef>
                <a:spcPts val="0"/>
              </a:spcBef>
              <a:spcAft>
                <a:spcPts val="0"/>
              </a:spcAft>
              <a:buNone/>
            </a:pPr>
            <a:r>
              <a:rPr lang="zh-CN"/>
              <a:t>masks</a:t>
            </a:r>
            <a:endParaRPr/>
          </a:p>
        </p:txBody>
      </p:sp>
      <p:sp>
        <p:nvSpPr>
          <p:cNvPr id="258" name="Google Shape;258;p41"/>
          <p:cNvSpPr txBox="1"/>
          <p:nvPr/>
        </p:nvSpPr>
        <p:spPr>
          <a:xfrm>
            <a:off x="193700" y="3104575"/>
            <a:ext cx="957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Mixing </a:t>
            </a:r>
            <a:endParaRPr/>
          </a:p>
          <a:p>
            <a:pPr indent="0" lvl="0" marL="0" rtl="0" algn="l">
              <a:spcBef>
                <a:spcPts val="0"/>
              </a:spcBef>
              <a:spcAft>
                <a:spcPts val="0"/>
              </a:spcAft>
              <a:buNone/>
            </a:pPr>
            <a:r>
              <a:rPr lang="zh-CN"/>
              <a:t>results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2"/>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zh-CN"/>
              <a:t>Higher resolution on AFHQ(512*512)</a:t>
            </a:r>
            <a:endParaRPr/>
          </a:p>
        </p:txBody>
      </p:sp>
      <p:pic>
        <p:nvPicPr>
          <p:cNvPr id="264" name="Google Shape;264;p42"/>
          <p:cNvPicPr preferRelativeResize="0"/>
          <p:nvPr/>
        </p:nvPicPr>
        <p:blipFill>
          <a:blip r:embed="rId3">
            <a:alphaModFix/>
          </a:blip>
          <a:stretch>
            <a:fillRect/>
          </a:stretch>
        </p:blipFill>
        <p:spPr>
          <a:xfrm>
            <a:off x="1205176" y="611901"/>
            <a:ext cx="2498231" cy="4477798"/>
          </a:xfrm>
          <a:prstGeom prst="rect">
            <a:avLst/>
          </a:prstGeom>
          <a:noFill/>
          <a:ln>
            <a:noFill/>
          </a:ln>
        </p:spPr>
      </p:pic>
      <p:pic>
        <p:nvPicPr>
          <p:cNvPr id="265" name="Google Shape;265;p42"/>
          <p:cNvPicPr preferRelativeResize="0"/>
          <p:nvPr/>
        </p:nvPicPr>
        <p:blipFill>
          <a:blip r:embed="rId4">
            <a:alphaModFix/>
          </a:blip>
          <a:stretch>
            <a:fillRect/>
          </a:stretch>
        </p:blipFill>
        <p:spPr>
          <a:xfrm>
            <a:off x="3870547" y="611901"/>
            <a:ext cx="2498231" cy="4477798"/>
          </a:xfrm>
          <a:prstGeom prst="rect">
            <a:avLst/>
          </a:prstGeom>
          <a:noFill/>
          <a:ln>
            <a:noFill/>
          </a:ln>
        </p:spPr>
      </p:pic>
      <p:pic>
        <p:nvPicPr>
          <p:cNvPr id="266" name="Google Shape;266;p42"/>
          <p:cNvPicPr preferRelativeResize="0"/>
          <p:nvPr/>
        </p:nvPicPr>
        <p:blipFill>
          <a:blip r:embed="rId5">
            <a:alphaModFix/>
          </a:blip>
          <a:stretch>
            <a:fillRect/>
          </a:stretch>
        </p:blipFill>
        <p:spPr>
          <a:xfrm>
            <a:off x="6535918" y="611901"/>
            <a:ext cx="2498231" cy="4477798"/>
          </a:xfrm>
          <a:prstGeom prst="rect">
            <a:avLst/>
          </a:prstGeom>
          <a:noFill/>
          <a:ln>
            <a:noFill/>
          </a:ln>
        </p:spPr>
      </p:pic>
      <p:sp>
        <p:nvSpPr>
          <p:cNvPr id="267" name="Google Shape;267;p42"/>
          <p:cNvSpPr txBox="1"/>
          <p:nvPr/>
        </p:nvSpPr>
        <p:spPr>
          <a:xfrm>
            <a:off x="193700" y="699425"/>
            <a:ext cx="95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input</a:t>
            </a:r>
            <a:endParaRPr/>
          </a:p>
        </p:txBody>
      </p:sp>
      <p:sp>
        <p:nvSpPr>
          <p:cNvPr id="268" name="Google Shape;268;p42"/>
          <p:cNvSpPr txBox="1"/>
          <p:nvPr/>
        </p:nvSpPr>
        <p:spPr>
          <a:xfrm>
            <a:off x="193700" y="1099625"/>
            <a:ext cx="957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reconstruction</a:t>
            </a:r>
            <a:endParaRPr/>
          </a:p>
        </p:txBody>
      </p:sp>
      <p:sp>
        <p:nvSpPr>
          <p:cNvPr id="269" name="Google Shape;269;p42"/>
          <p:cNvSpPr txBox="1"/>
          <p:nvPr/>
        </p:nvSpPr>
        <p:spPr>
          <a:xfrm>
            <a:off x="193700" y="1779300"/>
            <a:ext cx="957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VQ learned</a:t>
            </a:r>
            <a:endParaRPr/>
          </a:p>
          <a:p>
            <a:pPr indent="0" lvl="0" marL="0" rtl="0" algn="l">
              <a:spcBef>
                <a:spcPts val="0"/>
              </a:spcBef>
              <a:spcAft>
                <a:spcPts val="0"/>
              </a:spcAft>
              <a:buNone/>
            </a:pPr>
            <a:r>
              <a:rPr lang="zh-CN"/>
              <a:t>masks</a:t>
            </a:r>
            <a:endParaRPr/>
          </a:p>
        </p:txBody>
      </p:sp>
      <p:sp>
        <p:nvSpPr>
          <p:cNvPr id="270" name="Google Shape;270;p42"/>
          <p:cNvSpPr txBox="1"/>
          <p:nvPr/>
        </p:nvSpPr>
        <p:spPr>
          <a:xfrm>
            <a:off x="193700" y="3104575"/>
            <a:ext cx="957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zh-CN"/>
              <a:t>Mixing </a:t>
            </a:r>
            <a:endParaRPr/>
          </a:p>
          <a:p>
            <a:pPr indent="0" lvl="0" marL="0" rtl="0" algn="l">
              <a:spcBef>
                <a:spcPts val="0"/>
              </a:spcBef>
              <a:spcAft>
                <a:spcPts val="0"/>
              </a:spcAft>
              <a:buNone/>
            </a:pPr>
            <a:r>
              <a:rPr lang="zh-CN"/>
              <a:t>results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4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zh-CN" sz="7200"/>
              <a:t>Thanks for your review!</a:t>
            </a:r>
            <a:endParaRPr sz="7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7"/>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zh-CN"/>
              <a:t>Highlights on PIVQGAN</a:t>
            </a:r>
            <a:endParaRPr/>
          </a:p>
        </p:txBody>
      </p:sp>
      <p:pic>
        <p:nvPicPr>
          <p:cNvPr id="139" name="Google Shape;139;p27"/>
          <p:cNvPicPr preferRelativeResize="0"/>
          <p:nvPr/>
        </p:nvPicPr>
        <p:blipFill rotWithShape="1">
          <a:blip r:embed="rId3">
            <a:alphaModFix/>
          </a:blip>
          <a:srcRect b="22281" l="0" r="0" t="0"/>
          <a:stretch/>
        </p:blipFill>
        <p:spPr>
          <a:xfrm>
            <a:off x="773125" y="691538"/>
            <a:ext cx="2688701" cy="3760425"/>
          </a:xfrm>
          <a:prstGeom prst="rect">
            <a:avLst/>
          </a:prstGeom>
          <a:noFill/>
          <a:ln>
            <a:noFill/>
          </a:ln>
        </p:spPr>
      </p:pic>
      <p:pic>
        <p:nvPicPr>
          <p:cNvPr id="140" name="Google Shape;140;p27"/>
          <p:cNvPicPr preferRelativeResize="0"/>
          <p:nvPr/>
        </p:nvPicPr>
        <p:blipFill rotWithShape="1">
          <a:blip r:embed="rId4">
            <a:alphaModFix/>
          </a:blip>
          <a:srcRect b="22281" l="0" r="0" t="0"/>
          <a:stretch/>
        </p:blipFill>
        <p:spPr>
          <a:xfrm>
            <a:off x="3614225" y="691538"/>
            <a:ext cx="2688676" cy="3760425"/>
          </a:xfrm>
          <a:prstGeom prst="rect">
            <a:avLst/>
          </a:prstGeom>
          <a:noFill/>
          <a:ln>
            <a:noFill/>
          </a:ln>
        </p:spPr>
      </p:pic>
      <p:pic>
        <p:nvPicPr>
          <p:cNvPr id="141" name="Google Shape;141;p27"/>
          <p:cNvPicPr preferRelativeResize="0"/>
          <p:nvPr/>
        </p:nvPicPr>
        <p:blipFill rotWithShape="1">
          <a:blip r:embed="rId5">
            <a:alphaModFix/>
          </a:blip>
          <a:srcRect b="22281" l="0" r="0" t="0"/>
          <a:stretch/>
        </p:blipFill>
        <p:spPr>
          <a:xfrm>
            <a:off x="6455300" y="691538"/>
            <a:ext cx="2688701" cy="3760425"/>
          </a:xfrm>
          <a:prstGeom prst="rect">
            <a:avLst/>
          </a:prstGeom>
          <a:noFill/>
          <a:ln>
            <a:noFill/>
          </a:ln>
        </p:spPr>
      </p:pic>
      <p:sp>
        <p:nvSpPr>
          <p:cNvPr id="142" name="Google Shape;142;p27"/>
          <p:cNvSpPr txBox="1"/>
          <p:nvPr/>
        </p:nvSpPr>
        <p:spPr>
          <a:xfrm>
            <a:off x="0" y="1295788"/>
            <a:ext cx="7731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lang="zh-CN" sz="1000"/>
              <a:t>StarGAN-v2</a:t>
            </a:r>
            <a:endParaRPr b="0" i="0" sz="1000" u="none" cap="none" strike="noStrike">
              <a:solidFill>
                <a:srgbClr val="000000"/>
              </a:solidFill>
              <a:latin typeface="Arial"/>
              <a:ea typeface="Arial"/>
              <a:cs typeface="Arial"/>
              <a:sym typeface="Arial"/>
            </a:endParaRPr>
          </a:p>
        </p:txBody>
      </p:sp>
      <p:sp>
        <p:nvSpPr>
          <p:cNvPr id="143" name="Google Shape;143;p27"/>
          <p:cNvSpPr txBox="1"/>
          <p:nvPr/>
        </p:nvSpPr>
        <p:spPr>
          <a:xfrm>
            <a:off x="0" y="1796263"/>
            <a:ext cx="773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zh-CN" sz="1400" u="none" cap="none" strike="noStrike">
                <a:solidFill>
                  <a:srgbClr val="3C78D8"/>
                </a:solidFill>
                <a:latin typeface="Arial"/>
                <a:ea typeface="Arial"/>
                <a:cs typeface="Arial"/>
                <a:sym typeface="Arial"/>
              </a:rPr>
              <a:t>Ours</a:t>
            </a:r>
            <a:endParaRPr b="0" i="0" sz="1400" u="none" cap="none" strike="noStrike">
              <a:solidFill>
                <a:srgbClr val="3C78D8"/>
              </a:solidFill>
              <a:latin typeface="Arial"/>
              <a:ea typeface="Arial"/>
              <a:cs typeface="Arial"/>
              <a:sym typeface="Arial"/>
            </a:endParaRPr>
          </a:p>
        </p:txBody>
      </p:sp>
      <p:sp>
        <p:nvSpPr>
          <p:cNvPr id="144" name="Google Shape;144;p27"/>
          <p:cNvSpPr txBox="1"/>
          <p:nvPr/>
        </p:nvSpPr>
        <p:spPr>
          <a:xfrm>
            <a:off x="0" y="2358463"/>
            <a:ext cx="773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lang="zh-CN" sz="1000">
                <a:solidFill>
                  <a:schemeClr val="dk1"/>
                </a:solidFill>
              </a:rPr>
              <a:t>StarGAN-v2</a:t>
            </a:r>
            <a:endParaRPr b="0" i="0" sz="1400" u="none" cap="none" strike="noStrike">
              <a:solidFill>
                <a:srgbClr val="000000"/>
              </a:solidFill>
              <a:latin typeface="Arial"/>
              <a:ea typeface="Arial"/>
              <a:cs typeface="Arial"/>
              <a:sym typeface="Arial"/>
            </a:endParaRPr>
          </a:p>
        </p:txBody>
      </p:sp>
      <p:sp>
        <p:nvSpPr>
          <p:cNvPr id="145" name="Google Shape;145;p27"/>
          <p:cNvSpPr txBox="1"/>
          <p:nvPr/>
        </p:nvSpPr>
        <p:spPr>
          <a:xfrm>
            <a:off x="0" y="2858938"/>
            <a:ext cx="773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zh-CN" sz="1400" u="none" cap="none" strike="noStrike">
                <a:solidFill>
                  <a:srgbClr val="1155CC"/>
                </a:solidFill>
                <a:latin typeface="Arial"/>
                <a:ea typeface="Arial"/>
                <a:cs typeface="Arial"/>
                <a:sym typeface="Arial"/>
              </a:rPr>
              <a:t>Ours</a:t>
            </a:r>
            <a:endParaRPr b="0" i="0" sz="1400" u="none" cap="none" strike="noStrike">
              <a:solidFill>
                <a:srgbClr val="1155CC"/>
              </a:solidFill>
              <a:latin typeface="Arial"/>
              <a:ea typeface="Arial"/>
              <a:cs typeface="Arial"/>
              <a:sym typeface="Arial"/>
            </a:endParaRPr>
          </a:p>
        </p:txBody>
      </p:sp>
      <p:sp>
        <p:nvSpPr>
          <p:cNvPr id="146" name="Google Shape;146;p27"/>
          <p:cNvSpPr txBox="1"/>
          <p:nvPr/>
        </p:nvSpPr>
        <p:spPr>
          <a:xfrm>
            <a:off x="0" y="3465588"/>
            <a:ext cx="773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lang="zh-CN" sz="1000">
                <a:solidFill>
                  <a:schemeClr val="dk1"/>
                </a:solidFill>
              </a:rPr>
              <a:t>StarGAN-v2</a:t>
            </a:r>
            <a:endParaRPr b="0" i="0" sz="1400" u="none" cap="none" strike="noStrike">
              <a:solidFill>
                <a:srgbClr val="000000"/>
              </a:solidFill>
              <a:latin typeface="Arial"/>
              <a:ea typeface="Arial"/>
              <a:cs typeface="Arial"/>
              <a:sym typeface="Arial"/>
            </a:endParaRPr>
          </a:p>
        </p:txBody>
      </p:sp>
      <p:sp>
        <p:nvSpPr>
          <p:cNvPr id="147" name="Google Shape;147;p27"/>
          <p:cNvSpPr txBox="1"/>
          <p:nvPr/>
        </p:nvSpPr>
        <p:spPr>
          <a:xfrm>
            <a:off x="0" y="3966063"/>
            <a:ext cx="773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zh-CN" sz="1400" u="none" cap="none" strike="noStrike">
                <a:solidFill>
                  <a:srgbClr val="1155CC"/>
                </a:solidFill>
                <a:latin typeface="Arial"/>
                <a:ea typeface="Arial"/>
                <a:cs typeface="Arial"/>
                <a:sym typeface="Arial"/>
              </a:rPr>
              <a:t>Ours</a:t>
            </a:r>
            <a:endParaRPr b="0" i="0" sz="1400" u="none" cap="none" strike="noStrike">
              <a:solidFill>
                <a:srgbClr val="1155CC"/>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8"/>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motion driving</a:t>
            </a:r>
            <a:endParaRPr/>
          </a:p>
        </p:txBody>
      </p:sp>
      <p:pic>
        <p:nvPicPr>
          <p:cNvPr id="153" name="Google Shape;153;p28"/>
          <p:cNvPicPr preferRelativeResize="0"/>
          <p:nvPr/>
        </p:nvPicPr>
        <p:blipFill rotWithShape="1">
          <a:blip r:embed="rId3">
            <a:alphaModFix/>
          </a:blip>
          <a:srcRect b="0" l="0" r="0" t="0"/>
          <a:stretch/>
        </p:blipFill>
        <p:spPr>
          <a:xfrm>
            <a:off x="667075" y="921600"/>
            <a:ext cx="3616051" cy="1659756"/>
          </a:xfrm>
          <a:prstGeom prst="rect">
            <a:avLst/>
          </a:prstGeom>
          <a:noFill/>
          <a:ln>
            <a:noFill/>
          </a:ln>
        </p:spPr>
      </p:pic>
      <p:pic>
        <p:nvPicPr>
          <p:cNvPr id="154" name="Google Shape;154;p28"/>
          <p:cNvPicPr preferRelativeResize="0"/>
          <p:nvPr/>
        </p:nvPicPr>
        <p:blipFill rotWithShape="1">
          <a:blip r:embed="rId4">
            <a:alphaModFix/>
          </a:blip>
          <a:srcRect b="0" l="0" r="0" t="0"/>
          <a:stretch/>
        </p:blipFill>
        <p:spPr>
          <a:xfrm>
            <a:off x="4583299" y="921600"/>
            <a:ext cx="3616051" cy="1659754"/>
          </a:xfrm>
          <a:prstGeom prst="rect">
            <a:avLst/>
          </a:prstGeom>
          <a:noFill/>
          <a:ln>
            <a:noFill/>
          </a:ln>
        </p:spPr>
      </p:pic>
      <p:pic>
        <p:nvPicPr>
          <p:cNvPr id="155" name="Google Shape;155;p28"/>
          <p:cNvPicPr preferRelativeResize="0"/>
          <p:nvPr/>
        </p:nvPicPr>
        <p:blipFill rotWithShape="1">
          <a:blip r:embed="rId5">
            <a:alphaModFix/>
          </a:blip>
          <a:srcRect b="0" l="0" r="0" t="0"/>
          <a:stretch/>
        </p:blipFill>
        <p:spPr>
          <a:xfrm>
            <a:off x="667075" y="2712219"/>
            <a:ext cx="3616057" cy="1659756"/>
          </a:xfrm>
          <a:prstGeom prst="rect">
            <a:avLst/>
          </a:prstGeom>
          <a:noFill/>
          <a:ln>
            <a:noFill/>
          </a:ln>
        </p:spPr>
      </p:pic>
      <p:pic>
        <p:nvPicPr>
          <p:cNvPr id="156" name="Google Shape;156;p28"/>
          <p:cNvPicPr preferRelativeResize="0"/>
          <p:nvPr/>
        </p:nvPicPr>
        <p:blipFill rotWithShape="1">
          <a:blip r:embed="rId6">
            <a:alphaModFix/>
          </a:blip>
          <a:srcRect b="0" l="0" r="0" t="0"/>
          <a:stretch/>
        </p:blipFill>
        <p:spPr>
          <a:xfrm>
            <a:off x="4583299" y="2712218"/>
            <a:ext cx="3616051" cy="165975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9"/>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On more varied dataset</a:t>
            </a:r>
            <a:endParaRPr/>
          </a:p>
        </p:txBody>
      </p:sp>
      <p:pic>
        <p:nvPicPr>
          <p:cNvPr id="162" name="Google Shape;162;p29"/>
          <p:cNvPicPr preferRelativeResize="0"/>
          <p:nvPr/>
        </p:nvPicPr>
        <p:blipFill>
          <a:blip r:embed="rId3">
            <a:alphaModFix/>
          </a:blip>
          <a:stretch>
            <a:fillRect/>
          </a:stretch>
        </p:blipFill>
        <p:spPr>
          <a:xfrm>
            <a:off x="549325" y="684900"/>
            <a:ext cx="3412779" cy="4318024"/>
          </a:xfrm>
          <a:prstGeom prst="rect">
            <a:avLst/>
          </a:prstGeom>
          <a:noFill/>
          <a:ln>
            <a:noFill/>
          </a:ln>
        </p:spPr>
      </p:pic>
      <p:pic>
        <p:nvPicPr>
          <p:cNvPr id="163" name="Google Shape;163;p29"/>
          <p:cNvPicPr preferRelativeResize="0"/>
          <p:nvPr/>
        </p:nvPicPr>
        <p:blipFill>
          <a:blip r:embed="rId4">
            <a:alphaModFix/>
          </a:blip>
          <a:stretch>
            <a:fillRect/>
          </a:stretch>
        </p:blipFill>
        <p:spPr>
          <a:xfrm>
            <a:off x="4145345" y="684900"/>
            <a:ext cx="3412779" cy="43180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0"/>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even works on churchs and cars</a:t>
            </a:r>
            <a:endParaRPr/>
          </a:p>
        </p:txBody>
      </p:sp>
      <p:pic>
        <p:nvPicPr>
          <p:cNvPr id="169" name="Google Shape;169;p30"/>
          <p:cNvPicPr preferRelativeResize="0"/>
          <p:nvPr/>
        </p:nvPicPr>
        <p:blipFill rotWithShape="1">
          <a:blip r:embed="rId3">
            <a:alphaModFix/>
          </a:blip>
          <a:srcRect b="0" l="0" r="0" t="0"/>
          <a:stretch/>
        </p:blipFill>
        <p:spPr>
          <a:xfrm>
            <a:off x="598300" y="887800"/>
            <a:ext cx="3705649" cy="4178524"/>
          </a:xfrm>
          <a:prstGeom prst="rect">
            <a:avLst/>
          </a:prstGeom>
          <a:noFill/>
          <a:ln>
            <a:noFill/>
          </a:ln>
        </p:spPr>
      </p:pic>
      <p:pic>
        <p:nvPicPr>
          <p:cNvPr id="170" name="Google Shape;170;p30"/>
          <p:cNvPicPr preferRelativeResize="0"/>
          <p:nvPr/>
        </p:nvPicPr>
        <p:blipFill rotWithShape="1">
          <a:blip r:embed="rId4">
            <a:alphaModFix/>
          </a:blip>
          <a:srcRect b="0" l="0" r="0" t="0"/>
          <a:stretch/>
        </p:blipFill>
        <p:spPr>
          <a:xfrm>
            <a:off x="4496925" y="887800"/>
            <a:ext cx="3705649" cy="41785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1"/>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even works on random shaped stickers</a:t>
            </a:r>
            <a:endParaRPr/>
          </a:p>
        </p:txBody>
      </p:sp>
      <p:pic>
        <p:nvPicPr>
          <p:cNvPr id="176" name="Google Shape;176;p31"/>
          <p:cNvPicPr preferRelativeResize="0"/>
          <p:nvPr/>
        </p:nvPicPr>
        <p:blipFill>
          <a:blip r:embed="rId3">
            <a:alphaModFix/>
          </a:blip>
          <a:stretch>
            <a:fillRect/>
          </a:stretch>
        </p:blipFill>
        <p:spPr>
          <a:xfrm>
            <a:off x="2153575" y="739238"/>
            <a:ext cx="4099461" cy="40994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2"/>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joint training between AFHQ and Stickers</a:t>
            </a:r>
            <a:endParaRPr/>
          </a:p>
        </p:txBody>
      </p:sp>
      <p:pic>
        <p:nvPicPr>
          <p:cNvPr id="182" name="Google Shape;182;p32"/>
          <p:cNvPicPr preferRelativeResize="0"/>
          <p:nvPr/>
        </p:nvPicPr>
        <p:blipFill>
          <a:blip r:embed="rId3">
            <a:alphaModFix/>
          </a:blip>
          <a:stretch>
            <a:fillRect/>
          </a:stretch>
        </p:blipFill>
        <p:spPr>
          <a:xfrm>
            <a:off x="16888" y="1141177"/>
            <a:ext cx="2960146" cy="3425791"/>
          </a:xfrm>
          <a:prstGeom prst="rect">
            <a:avLst/>
          </a:prstGeom>
          <a:noFill/>
          <a:ln>
            <a:noFill/>
          </a:ln>
        </p:spPr>
      </p:pic>
      <p:pic>
        <p:nvPicPr>
          <p:cNvPr id="183" name="Google Shape;183;p32"/>
          <p:cNvPicPr preferRelativeResize="0"/>
          <p:nvPr/>
        </p:nvPicPr>
        <p:blipFill>
          <a:blip r:embed="rId4">
            <a:alphaModFix/>
          </a:blip>
          <a:stretch>
            <a:fillRect/>
          </a:stretch>
        </p:blipFill>
        <p:spPr>
          <a:xfrm>
            <a:off x="3091927" y="1141174"/>
            <a:ext cx="2960159" cy="3425798"/>
          </a:xfrm>
          <a:prstGeom prst="rect">
            <a:avLst/>
          </a:prstGeom>
          <a:noFill/>
          <a:ln>
            <a:noFill/>
          </a:ln>
        </p:spPr>
      </p:pic>
      <p:pic>
        <p:nvPicPr>
          <p:cNvPr id="184" name="Google Shape;184;p32"/>
          <p:cNvPicPr preferRelativeResize="0"/>
          <p:nvPr/>
        </p:nvPicPr>
        <p:blipFill>
          <a:blip r:embed="rId5">
            <a:alphaModFix/>
          </a:blip>
          <a:stretch>
            <a:fillRect/>
          </a:stretch>
        </p:blipFill>
        <p:spPr>
          <a:xfrm>
            <a:off x="6166967" y="1141174"/>
            <a:ext cx="2960146" cy="342578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3"/>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joint training between AFHQ and Stickers</a:t>
            </a:r>
            <a:endParaRPr/>
          </a:p>
        </p:txBody>
      </p:sp>
      <p:pic>
        <p:nvPicPr>
          <p:cNvPr id="190" name="Google Shape;190;p33"/>
          <p:cNvPicPr preferRelativeResize="0"/>
          <p:nvPr/>
        </p:nvPicPr>
        <p:blipFill>
          <a:blip r:embed="rId3">
            <a:alphaModFix/>
          </a:blip>
          <a:stretch>
            <a:fillRect/>
          </a:stretch>
        </p:blipFill>
        <p:spPr>
          <a:xfrm>
            <a:off x="121461" y="1141175"/>
            <a:ext cx="2855565" cy="3425798"/>
          </a:xfrm>
          <a:prstGeom prst="rect">
            <a:avLst/>
          </a:prstGeom>
          <a:noFill/>
          <a:ln>
            <a:noFill/>
          </a:ln>
        </p:spPr>
      </p:pic>
      <p:pic>
        <p:nvPicPr>
          <p:cNvPr id="191" name="Google Shape;191;p33"/>
          <p:cNvPicPr preferRelativeResize="0"/>
          <p:nvPr/>
        </p:nvPicPr>
        <p:blipFill>
          <a:blip r:embed="rId4">
            <a:alphaModFix/>
          </a:blip>
          <a:stretch>
            <a:fillRect/>
          </a:stretch>
        </p:blipFill>
        <p:spPr>
          <a:xfrm>
            <a:off x="3144211" y="1141175"/>
            <a:ext cx="2855575" cy="3425810"/>
          </a:xfrm>
          <a:prstGeom prst="rect">
            <a:avLst/>
          </a:prstGeom>
          <a:noFill/>
          <a:ln>
            <a:noFill/>
          </a:ln>
        </p:spPr>
      </p:pic>
      <p:pic>
        <p:nvPicPr>
          <p:cNvPr id="192" name="Google Shape;192;p33"/>
          <p:cNvPicPr preferRelativeResize="0"/>
          <p:nvPr/>
        </p:nvPicPr>
        <p:blipFill>
          <a:blip r:embed="rId5">
            <a:alphaModFix/>
          </a:blip>
          <a:stretch>
            <a:fillRect/>
          </a:stretch>
        </p:blipFill>
        <p:spPr>
          <a:xfrm>
            <a:off x="6166949" y="1141175"/>
            <a:ext cx="2855575" cy="342581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4"/>
          <p:cNvSpPr txBox="1"/>
          <p:nvPr>
            <p:ph type="title"/>
          </p:nvPr>
        </p:nvSpPr>
        <p:spPr>
          <a:xfrm>
            <a:off x="311700" y="166538"/>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zh-CN"/>
              <a:t>Demos -- interesting results on cross-domain generation</a:t>
            </a:r>
            <a:endParaRPr/>
          </a:p>
        </p:txBody>
      </p:sp>
      <p:pic>
        <p:nvPicPr>
          <p:cNvPr id="198" name="Google Shape;198;p34"/>
          <p:cNvPicPr preferRelativeResize="0"/>
          <p:nvPr/>
        </p:nvPicPr>
        <p:blipFill rotWithShape="1">
          <a:blip r:embed="rId3">
            <a:alphaModFix/>
          </a:blip>
          <a:srcRect b="0" l="0" r="0" t="0"/>
          <a:stretch/>
        </p:blipFill>
        <p:spPr>
          <a:xfrm>
            <a:off x="2229450" y="909188"/>
            <a:ext cx="4685101" cy="409946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