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58"/>
  </p:normalViewPr>
  <p:slideViewPr>
    <p:cSldViewPr snapToGrid="0" snapToObjects="1">
      <p:cViewPr varScale="1">
        <p:scale>
          <a:sx n="120" d="100"/>
          <a:sy n="120" d="100"/>
        </p:scale>
        <p:origin x="1944"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8/19/25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8/19/25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8/19/25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8/19/25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sz="4400" b="1">
                <a:solidFill>
                  <a:srgbClr val="00B050"/>
                </a:solidFill>
              </a:defRPr>
            </a:pPr>
            <a:r>
              <a:t>Q1 2025 Compliance Review Summary</a:t>
            </a:r>
          </a:p>
        </p:txBody>
      </p:sp>
      <p:sp>
        <p:nvSpPr>
          <p:cNvPr id="3" name="Subtitle 2"/>
          <p:cNvSpPr>
            <a:spLocks noGrp="1"/>
          </p:cNvSpPr>
          <p:nvPr>
            <p:ph type="subTitle" idx="1"/>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Introduction</a:t>
            </a:r>
          </a:p>
        </p:txBody>
      </p:sp>
      <p:sp>
        <p:nvSpPr>
          <p:cNvPr id="3" name="Content Placeholder 2"/>
          <p:cNvSpPr>
            <a:spLocks noGrp="1"/>
          </p:cNvSpPr>
          <p:nvPr>
            <p:ph idx="1"/>
          </p:nvPr>
        </p:nvSpPr>
        <p:spPr/>
        <p:txBody>
          <a:bodyPr/>
          <a:lstStyle/>
          <a:p>
            <a:endParaRPr/>
          </a:p>
          <a:p>
            <a:pPr>
              <a:spcAft>
                <a:spcPts val="800"/>
              </a:spcAft>
              <a:defRPr sz="1800">
                <a:solidFill>
                  <a:srgbClr val="404040"/>
                </a:solidFill>
              </a:defRPr>
            </a:pPr>
            <a:r>
              <a:t>This presentation provides an overview of our compliance efforts in Q1 2025, focusing on audit frequency and related strategic initiatives. It is designed to inform stakeholders of our regulatory alignment and proactive measures in the electric vehicle market.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Overview of Regulatory Challenges</a:t>
            </a:r>
          </a:p>
        </p:txBody>
      </p:sp>
      <p:sp>
        <p:nvSpPr>
          <p:cNvPr id="3" name="Content Placeholder 2"/>
          <p:cNvSpPr>
            <a:spLocks noGrp="1"/>
          </p:cNvSpPr>
          <p:nvPr>
            <p:ph idx="1"/>
          </p:nvPr>
        </p:nvSpPr>
        <p:spPr>
          <a:xfrm>
            <a:off x="457200" y="1818167"/>
            <a:ext cx="4114800" cy="3657600"/>
          </a:xfrm>
        </p:spPr>
        <p:txBody>
          <a:bodyPr>
            <a:normAutofit fontScale="77500" lnSpcReduction="20000"/>
          </a:bodyPr>
          <a:lstStyle/>
          <a:p>
            <a:endParaRPr/>
          </a:p>
          <a:p>
            <a:pPr>
              <a:spcAft>
                <a:spcPts val="400"/>
              </a:spcAft>
              <a:defRPr sz="1600">
                <a:solidFill>
                  <a:srgbClr val="404040"/>
                </a:solidFill>
              </a:defRPr>
            </a:pPr>
            <a:r>
              <a:t>Elexion Automotive navigates complex emission regulations across North American states, each with unique requirements.</a:t>
            </a:r>
          </a:p>
          <a:p>
            <a:pPr>
              <a:spcAft>
                <a:spcPts val="400"/>
              </a:spcAft>
              <a:defRPr sz="1600">
                <a:solidFill>
                  <a:srgbClr val="404040"/>
                </a:solidFill>
              </a:defRPr>
            </a:pPr>
            <a:r>
              <a:t>The company monitors regulatory changes to maintain its competitive edge, adhering to evolving environmental standards.</a:t>
            </a:r>
          </a:p>
          <a:p>
            <a:pPr>
              <a:spcAft>
                <a:spcPts val="400"/>
              </a:spcAft>
              <a:defRPr sz="1600">
                <a:solidFill>
                  <a:srgbClr val="FF8243"/>
                </a:solidFill>
              </a:defRPr>
            </a:pPr>
            <a:r>
              <a:t>Challenges include harmonizing vehicle software updates with varying state-level compliance frameworks.</a:t>
            </a:r>
          </a:p>
          <a:p>
            <a:pPr>
              <a:spcAft>
                <a:spcPts val="400"/>
              </a:spcAft>
              <a:defRPr sz="1600">
                <a:solidFill>
                  <a:srgbClr val="404040"/>
                </a:solidFill>
              </a:defRPr>
            </a:pPr>
            <a:r>
              <a:t>Historical analysis shows regulatory shifts impacting production timelines in 2024.</a:t>
            </a:r>
          </a:p>
          <a:p>
            <a:pPr>
              <a:spcAft>
                <a:spcPts val="400"/>
              </a:spcAft>
              <a:defRPr sz="1600">
                <a:solidFill>
                  <a:srgbClr val="404040"/>
                </a:solidFill>
              </a:defRPr>
            </a:pPr>
            <a:r>
              <a:t>Elexion invests in regulatory training programs for its compliance teams, enhancing staff readiness.</a:t>
            </a:r>
          </a:p>
          <a:p>
            <a:pPr>
              <a:spcAft>
                <a:spcPts val="400"/>
              </a:spcAft>
              <a:defRPr sz="1600">
                <a:solidFill>
                  <a:srgbClr val="FF8243"/>
                </a:solidFill>
              </a:defRPr>
            </a:pPr>
            <a:r>
              <a:t>Industry trends indicate increasing complexity in cross-border regulatory requirements, affecting supply chain logistics.</a:t>
            </a:r>
          </a:p>
          <a:p>
            <a:pPr>
              <a:spcAft>
                <a:spcPts val="400"/>
              </a:spcAft>
              <a:defRPr sz="1600">
                <a:solidFill>
                  <a:srgbClr val="404040"/>
                </a:solidFill>
              </a:defRPr>
            </a:pPr>
            <a:r>
              <a:t>A review of past regulatory hurdles shows a consistent pattern of adaptation challenges.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Strategic Initiatives in Compliance</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Elexion launched a compliance task force to streamline regulatory adherence across departments.</a:t>
            </a:r>
          </a:p>
          <a:p>
            <a:pPr>
              <a:spcAft>
                <a:spcPts val="600"/>
              </a:spcAft>
              <a:defRPr sz="1800">
                <a:solidFill>
                  <a:srgbClr val="404040"/>
                </a:solidFill>
              </a:defRPr>
            </a:pPr>
            <a:r>
              <a:t>The company integrates AI-driven tools to predict and adapt to regulatory changes efficiently.</a:t>
            </a:r>
          </a:p>
          <a:p>
            <a:pPr>
              <a:spcAft>
                <a:spcPts val="600"/>
              </a:spcAft>
              <a:defRPr sz="1800">
                <a:solidFill>
                  <a:srgbClr val="FF8243"/>
                </a:solidFill>
              </a:defRPr>
            </a:pPr>
            <a:r>
              <a:t>Partnerships with legal firms ensure proactive compliance strategy formulation.</a:t>
            </a:r>
          </a:p>
          <a:p>
            <a:pPr>
              <a:spcAft>
                <a:spcPts val="600"/>
              </a:spcAft>
              <a:defRPr sz="1800">
                <a:solidFill>
                  <a:srgbClr val="404040"/>
                </a:solidFill>
              </a:defRPr>
            </a:pPr>
            <a:r>
              <a:t>Development of a digital compliance dashboard enhances real-time monitoring capabilities.</a:t>
            </a:r>
          </a:p>
          <a:p>
            <a:pPr>
              <a:spcAft>
                <a:spcPts val="600"/>
              </a:spcAft>
              <a:defRPr sz="1800">
                <a:solidFill>
                  <a:srgbClr val="404040"/>
                </a:solidFill>
              </a:defRPr>
            </a:pPr>
            <a:r>
              <a:t>Training modules for staff emphasize compliance best practices and updates.</a:t>
            </a:r>
          </a:p>
          <a:p>
            <a:pPr>
              <a:spcAft>
                <a:spcPts val="600"/>
              </a:spcAft>
              <a:defRPr sz="1800">
                <a:solidFill>
                  <a:srgbClr val="FF8243"/>
                </a:solidFill>
              </a:defRPr>
            </a:pPr>
            <a:r>
              <a:t>Elexion prioritizes cross-departmental collaboration to address regulatory challenge areas.</a:t>
            </a:r>
          </a:p>
          <a:p>
            <a:pPr>
              <a:spcAft>
                <a:spcPts val="600"/>
              </a:spcAft>
              <a:defRPr sz="1800">
                <a:solidFill>
                  <a:srgbClr val="404040"/>
                </a:solidFill>
              </a:defRPr>
            </a:pPr>
            <a:r>
              <a:t>The compliance team regularly attends industry workshops to stay informed of best practices.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Audit Frequency and Key Findings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Reviews of past audits reveal a focus on software compliance and emissions testing.</a:t>
            </a:r>
          </a:p>
          <a:p>
            <a:pPr>
              <a:spcAft>
                <a:spcPts val="600"/>
              </a:spcAft>
              <a:defRPr sz="1800">
                <a:solidFill>
                  <a:srgbClr val="404040"/>
                </a:solidFill>
              </a:defRPr>
            </a:pPr>
            <a:r>
              <a:t>Audits typically highlight strengths in supply chain transparency and documentation.</a:t>
            </a:r>
          </a:p>
          <a:p>
            <a:pPr>
              <a:spcAft>
                <a:spcPts val="600"/>
              </a:spcAft>
              <a:defRPr sz="1800">
                <a:solidFill>
                  <a:srgbClr val="FF8243"/>
                </a:solidFill>
              </a:defRPr>
            </a:pPr>
            <a:r>
              <a:t>Key findings often relate to minor discrepancies in cross-border vehicle certifications.</a:t>
            </a:r>
          </a:p>
          <a:p>
            <a:pPr>
              <a:spcAft>
                <a:spcPts val="600"/>
              </a:spcAft>
              <a:defRPr sz="1800">
                <a:solidFill>
                  <a:srgbClr val="404040"/>
                </a:solidFill>
              </a:defRPr>
            </a:pPr>
            <a:r>
              <a:t>Historical analysis of audit results informs ongoing process improvements.</a:t>
            </a:r>
          </a:p>
          <a:p>
            <a:pPr>
              <a:spcAft>
                <a:spcPts val="600"/>
              </a:spcAft>
              <a:defRPr sz="1800">
                <a:solidFill>
                  <a:srgbClr val="404040"/>
                </a:solidFill>
              </a:defRPr>
            </a:pPr>
            <a:r>
              <a:t>The compliance team engages in regular training to address audit findings effectively.</a:t>
            </a:r>
          </a:p>
          <a:p>
            <a:pPr>
              <a:spcAft>
                <a:spcPts val="600"/>
              </a:spcAft>
              <a:defRPr sz="1800">
                <a:solidFill>
                  <a:srgbClr val="FF8243"/>
                </a:solidFill>
              </a:defRPr>
            </a:pPr>
            <a:r>
              <a:t>External auditors provide an objective perspective on compliance adherence.</a:t>
            </a:r>
          </a:p>
          <a:p>
            <a:pPr>
              <a:spcAft>
                <a:spcPts val="600"/>
              </a:spcAft>
              <a:defRPr sz="1800">
                <a:solidFill>
                  <a:srgbClr val="404040"/>
                </a:solidFill>
              </a:defRPr>
            </a:pPr>
            <a:r>
              <a:t>Industry metrics show Elexion performing above average in compliance adherence.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Sustainability in Operations and Compliance</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Elexion's sustainability initiatives include sourcing eco-friendly materials for vehicle production.</a:t>
            </a:r>
          </a:p>
          <a:p>
            <a:pPr>
              <a:spcAft>
                <a:spcPts val="600"/>
              </a:spcAft>
              <a:defRPr sz="1800">
                <a:solidFill>
                  <a:srgbClr val="404040"/>
                </a:solidFill>
              </a:defRPr>
            </a:pPr>
            <a:r>
              <a:t>The company invests in renewable energy sources for manufacturing facilities.</a:t>
            </a:r>
          </a:p>
          <a:p>
            <a:pPr>
              <a:spcAft>
                <a:spcPts val="600"/>
              </a:spcAft>
              <a:defRPr sz="1800">
                <a:solidFill>
                  <a:srgbClr val="FF8243"/>
                </a:solidFill>
              </a:defRPr>
            </a:pPr>
            <a:r>
              <a:t>Compliance with sustainability standards involves regular assessments of carbon footprint reductions.</a:t>
            </a:r>
          </a:p>
          <a:p>
            <a:pPr>
              <a:spcAft>
                <a:spcPts val="600"/>
              </a:spcAft>
              <a:defRPr sz="1800">
                <a:solidFill>
                  <a:srgbClr val="404040"/>
                </a:solidFill>
              </a:defRPr>
            </a:pPr>
            <a:r>
              <a:t>Partnerships with environmental organizations enhance Elexion's green compliance efforts.</a:t>
            </a:r>
          </a:p>
          <a:p>
            <a:pPr>
              <a:spcAft>
                <a:spcPts val="600"/>
              </a:spcAft>
              <a:defRPr sz="1800">
                <a:solidFill>
                  <a:srgbClr val="404040"/>
                </a:solidFill>
              </a:defRPr>
            </a:pPr>
            <a:r>
              <a:t>Sustainability metrics guide strategic decisions for product lifecycle management.</a:t>
            </a:r>
          </a:p>
          <a:p>
            <a:pPr>
              <a:spcAft>
                <a:spcPts val="600"/>
              </a:spcAft>
              <a:defRPr sz="1800">
                <a:solidFill>
                  <a:srgbClr val="FF8243"/>
                </a:solidFill>
              </a:defRPr>
            </a:pPr>
            <a:r>
              <a:t>Elexion's R&amp;D focuses on innovative materials to meet future sustainability regulations.</a:t>
            </a:r>
          </a:p>
          <a:p>
            <a:pPr>
              <a:spcAft>
                <a:spcPts val="600"/>
              </a:spcAft>
              <a:defRPr sz="1800">
                <a:solidFill>
                  <a:srgbClr val="404040"/>
                </a:solidFill>
              </a:defRPr>
            </a:pPr>
            <a:r>
              <a:t>The company leads industry discussions on sustainable automotive practices.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Future Compliance Roadmap</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Elexion plans to expand its compliance team to address anticipated regulatory changes.</a:t>
            </a:r>
          </a:p>
          <a:p>
            <a:pPr>
              <a:spcAft>
                <a:spcPts val="600"/>
              </a:spcAft>
              <a:defRPr sz="1800">
                <a:solidFill>
                  <a:srgbClr val="404040"/>
                </a:solidFill>
              </a:defRPr>
            </a:pPr>
            <a:r>
              <a:t>The roadmap includes investments in advanced compliance monitoring technologies.</a:t>
            </a:r>
          </a:p>
          <a:p>
            <a:pPr>
              <a:spcAft>
                <a:spcPts val="600"/>
              </a:spcAft>
              <a:defRPr sz="1800">
                <a:solidFill>
                  <a:srgbClr val="FF8243"/>
                </a:solidFill>
              </a:defRPr>
            </a:pPr>
            <a:r>
              <a:t>Future initiatives involve increasing stakeholder engagement for compliance transparency.</a:t>
            </a:r>
          </a:p>
          <a:p>
            <a:pPr>
              <a:spcAft>
                <a:spcPts val="600"/>
              </a:spcAft>
              <a:defRPr sz="1800">
                <a:solidFill>
                  <a:srgbClr val="404040"/>
                </a:solidFill>
              </a:defRPr>
            </a:pPr>
            <a:r>
              <a:t>The company aims to enhance data analytics capabilities for predictive compliance insights.</a:t>
            </a:r>
          </a:p>
          <a:p>
            <a:pPr>
              <a:spcAft>
                <a:spcPts val="600"/>
              </a:spcAft>
              <a:defRPr sz="1800">
                <a:solidFill>
                  <a:srgbClr val="404040"/>
                </a:solidFill>
              </a:defRPr>
            </a:pPr>
            <a:r>
              <a:t>Elexion's roadmap outlines steps for integrating compliance with strategic business goals.</a:t>
            </a:r>
          </a:p>
          <a:p>
            <a:pPr>
              <a:spcAft>
                <a:spcPts val="600"/>
              </a:spcAft>
              <a:defRPr sz="1800">
                <a:solidFill>
                  <a:srgbClr val="FF8243"/>
                </a:solidFill>
              </a:defRPr>
            </a:pPr>
            <a:r>
              <a:t>Partnerships with technology firms are planned to bolster compliance systems.</a:t>
            </a:r>
          </a:p>
          <a:p>
            <a:pPr>
              <a:spcAft>
                <a:spcPts val="600"/>
              </a:spcAft>
              <a:defRPr sz="1800">
                <a:solidFill>
                  <a:srgbClr val="404040"/>
                </a:solidFill>
              </a:defRPr>
            </a:pPr>
            <a:r>
              <a:t>Regular updates to the compliance roadmap ensure alignment with evolving regulations.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00B050"/>
                </a:solidFill>
              </a:defRPr>
            </a:pPr>
            <a:r>
              <a:t>Conclusion</a:t>
            </a:r>
          </a:p>
        </p:txBody>
      </p:sp>
      <p:sp>
        <p:nvSpPr>
          <p:cNvPr id="3" name="Content Placeholder 2"/>
          <p:cNvSpPr>
            <a:spLocks noGrp="1"/>
          </p:cNvSpPr>
          <p:nvPr>
            <p:ph idx="1"/>
          </p:nvPr>
        </p:nvSpPr>
        <p:spPr>
          <a:xfrm>
            <a:off x="457200" y="1828800"/>
            <a:ext cx="4114800" cy="3657600"/>
          </a:xfrm>
        </p:spPr>
        <p:txBody>
          <a:bodyPr/>
          <a:lstStyle/>
          <a:p>
            <a:endParaRPr/>
          </a:p>
          <a:p>
            <a:pPr>
              <a:spcAft>
                <a:spcPts val="800"/>
              </a:spcAft>
              <a:defRPr sz="1800" b="1">
                <a:solidFill>
                  <a:srgbClr val="FF8243"/>
                </a:solidFill>
              </a:defRPr>
            </a:pPr>
            <a:r>
              <a:t>Our audit frequency in Q1 2025 reflects our commitment to maintaining high compliance standards. Moving forward, we will continue enhancing our processes to support Elexion Automotive's strategic goals and market leadership.</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526</Words>
  <Application>Microsoft Macintosh PowerPoint</Application>
  <PresentationFormat>On-screen Show (4:3)</PresentationFormat>
  <Paragraphs>52</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Q1 2025 Compliance Review Summary</vt:lpstr>
      <vt:lpstr>Introduction</vt:lpstr>
      <vt:lpstr>Overview of Regulatory Challenges</vt:lpstr>
      <vt:lpstr>Strategic Initiatives in Compliance</vt:lpstr>
      <vt:lpstr>Audit Frequency and Key Findings</vt:lpstr>
      <vt:lpstr>Sustainability in Operations and Compliance</vt:lpstr>
      <vt:lpstr>Future Compliance Roadmap</vt:lpstr>
      <vt:lpstr>Conclusion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Amirhossein Abaskohi</cp:lastModifiedBy>
  <cp:revision>2</cp:revision>
  <dcterms:created xsi:type="dcterms:W3CDTF">2013-01-27T09:14:16Z</dcterms:created>
  <dcterms:modified xsi:type="dcterms:W3CDTF">2025-08-19T19:24:09Z</dcterms:modified>
  <cp:category/>
</cp:coreProperties>
</file>