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8/15/25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8/15/25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DC143C"/>
                </a:solidFill>
              </a:defRPr>
            </a:pPr>
            <a:r>
              <a:t>Q4 2023 Facility Maintenance Overview</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provides a comprehensive overview of our facility maintenance activities and associated expenses for Q4 2023, exploring cost trends and operational efficiencies. It aims to inform strategic decisions for optimizing our maintenance budget and improving service quality.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Trends in Facility Maintenance Costs</a:t>
            </a:r>
          </a:p>
        </p:txBody>
      </p:sp>
      <p:sp>
        <p:nvSpPr>
          <p:cNvPr id="3" name="Content Placeholder 2"/>
          <p:cNvSpPr>
            <a:spLocks noGrp="1"/>
          </p:cNvSpPr>
          <p:nvPr>
            <p:ph idx="1"/>
          </p:nvPr>
        </p:nvSpPr>
        <p:spPr>
          <a:xfrm>
            <a:off x="457200" y="1818167"/>
            <a:ext cx="4114800" cy="3657600"/>
          </a:xfrm>
        </p:spPr>
        <p:txBody>
          <a:bodyPr>
            <a:normAutofit fontScale="70000" lnSpcReduction="20000"/>
          </a:bodyPr>
          <a:lstStyle/>
          <a:p>
            <a:endParaRPr dirty="0"/>
          </a:p>
          <a:p>
            <a:pPr>
              <a:spcAft>
                <a:spcPts val="400"/>
              </a:spcAft>
              <a:defRPr sz="1600">
                <a:solidFill>
                  <a:srgbClr val="404040"/>
                </a:solidFill>
              </a:defRPr>
            </a:pPr>
            <a:r>
              <a:rPr dirty="0"/>
              <a:t>Over the past five years, Lee's Market has seen a steady increase in square footage, impacting maintenance complexity.</a:t>
            </a:r>
          </a:p>
          <a:p>
            <a:pPr>
              <a:spcAft>
                <a:spcPts val="400"/>
              </a:spcAft>
              <a:defRPr sz="1600">
                <a:solidFill>
                  <a:srgbClr val="404040"/>
                </a:solidFill>
              </a:defRPr>
            </a:pPr>
            <a:r>
              <a:rPr dirty="0"/>
              <a:t>Recent upgrades in refrigeration systems have improved energy efficiency by 15% but require specialized maintenance schedules.</a:t>
            </a:r>
          </a:p>
          <a:p>
            <a:pPr>
              <a:spcAft>
                <a:spcPts val="400"/>
              </a:spcAft>
              <a:defRPr sz="1600">
                <a:solidFill>
                  <a:srgbClr val="FFD700"/>
                </a:solidFill>
              </a:defRPr>
            </a:pPr>
            <a:r>
              <a:rPr dirty="0"/>
              <a:t>Historical data shows a significant reduction in unscheduled maintenance events due to proactive asset management strategies.</a:t>
            </a:r>
          </a:p>
          <a:p>
            <a:pPr>
              <a:spcAft>
                <a:spcPts val="400"/>
              </a:spcAft>
              <a:defRPr sz="1600">
                <a:solidFill>
                  <a:srgbClr val="404040"/>
                </a:solidFill>
              </a:defRPr>
            </a:pPr>
            <a:r>
              <a:rPr dirty="0"/>
              <a:t>Industry-wide, urban supermarkets are adopting IoT technologies to monitor equipment health, although implementation varies.</a:t>
            </a:r>
          </a:p>
          <a:p>
            <a:pPr>
              <a:spcAft>
                <a:spcPts val="400"/>
              </a:spcAft>
              <a:defRPr sz="1600">
                <a:solidFill>
                  <a:srgbClr val="404040"/>
                </a:solidFill>
              </a:defRPr>
            </a:pPr>
            <a:r>
              <a:rPr dirty="0"/>
              <a:t>The introduction of eco-friendly cleaning supplies has altered the chemical handling protocols in many facilities.</a:t>
            </a:r>
          </a:p>
          <a:p>
            <a:pPr>
              <a:spcAft>
                <a:spcPts val="400"/>
              </a:spcAft>
              <a:defRPr sz="1600">
                <a:solidFill>
                  <a:srgbClr val="FFD700"/>
                </a:solidFill>
              </a:defRPr>
            </a:pPr>
            <a:r>
              <a:rPr dirty="0"/>
              <a:t>Employee training programs have expanded to include certification in new facility management software.</a:t>
            </a:r>
          </a:p>
          <a:p>
            <a:pPr>
              <a:spcAft>
                <a:spcPts val="400"/>
              </a:spcAft>
              <a:defRPr sz="1600">
                <a:solidFill>
                  <a:srgbClr val="404040"/>
                </a:solidFill>
              </a:defRPr>
            </a:pPr>
            <a:r>
              <a:rPr dirty="0"/>
              <a:t>External partnerships with maintenance service providers have evolved, focusing on long-term contracts and strategic alliances.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Operational Efficiency Improvements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Lee's Market implemented a new inventory management system in Q2 2023, reducing stock discrepancies by 30%.</a:t>
            </a:r>
          </a:p>
          <a:p>
            <a:pPr>
              <a:spcAft>
                <a:spcPts val="600"/>
              </a:spcAft>
              <a:defRPr sz="1800">
                <a:solidFill>
                  <a:srgbClr val="404040"/>
                </a:solidFill>
              </a:defRPr>
            </a:pPr>
            <a:r>
              <a:t>Automation of checkout processes has decreased average customer wait times by 25%, enhancing the shopping experience.</a:t>
            </a:r>
          </a:p>
          <a:p>
            <a:pPr>
              <a:spcAft>
                <a:spcPts val="600"/>
              </a:spcAft>
              <a:defRPr sz="1800">
                <a:solidFill>
                  <a:srgbClr val="FFD700"/>
                </a:solidFill>
              </a:defRPr>
            </a:pPr>
            <a:r>
              <a:t>The logistics department optimized delivery routes, cutting fuel consumption by 12% over the past year.</a:t>
            </a:r>
          </a:p>
          <a:p>
            <a:pPr>
              <a:spcAft>
                <a:spcPts val="600"/>
              </a:spcAft>
              <a:defRPr sz="1800">
                <a:solidFill>
                  <a:srgbClr val="404040"/>
                </a:solidFill>
              </a:defRPr>
            </a:pPr>
            <a:r>
              <a:t>Employee cross-training initiatives have increased shift flexibility and improved customer service interactions.</a:t>
            </a:r>
          </a:p>
          <a:p>
            <a:pPr>
              <a:spcAft>
                <a:spcPts val="600"/>
              </a:spcAft>
              <a:defRPr sz="1800">
                <a:solidFill>
                  <a:srgbClr val="404040"/>
                </a:solidFill>
              </a:defRPr>
            </a:pPr>
            <a:r>
              <a:t>Digital signage in stores has streamlined communication, improving promotional campaign effectiveness by 20%.</a:t>
            </a:r>
          </a:p>
          <a:p>
            <a:pPr>
              <a:spcAft>
                <a:spcPts val="600"/>
              </a:spcAft>
              <a:defRPr sz="1800">
                <a:solidFill>
                  <a:srgbClr val="FFD700"/>
                </a:solidFill>
              </a:defRPr>
            </a:pPr>
            <a:r>
              <a:t>Recent software integrations have enhanced data analytics capabilities, providing deeper insights into sales patterns.</a:t>
            </a:r>
          </a:p>
          <a:p>
            <a:pPr>
              <a:spcAft>
                <a:spcPts val="600"/>
              </a:spcAft>
              <a:defRPr sz="1800">
                <a:solidFill>
                  <a:srgbClr val="404040"/>
                </a:solidFill>
              </a:defRPr>
            </a:pPr>
            <a:r>
              <a:t>A new energy management system has been installed, reducing electricity usage by 10% annually.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Q4 2023 Maintenance Expense Insights</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a:t>The IT department launched a pilot program for predictive maintenance using AI tools, aiming to reduce downtime.</a:t>
            </a:r>
          </a:p>
          <a:p>
            <a:pPr>
              <a:spcAft>
                <a:spcPts val="400"/>
              </a:spcAft>
              <a:defRPr sz="1600">
                <a:solidFill>
                  <a:srgbClr val="404040"/>
                </a:solidFill>
              </a:defRPr>
            </a:pPr>
            <a:r>
              <a:rPr dirty="0"/>
              <a:t>Quarterly reviews of vendor contracts highlighted opportunities for cost savings in service agreements.</a:t>
            </a:r>
          </a:p>
          <a:p>
            <a:pPr>
              <a:spcAft>
                <a:spcPts val="400"/>
              </a:spcAft>
              <a:defRPr sz="1600">
                <a:solidFill>
                  <a:srgbClr val="FFD700"/>
                </a:solidFill>
              </a:defRPr>
            </a:pPr>
            <a:r>
              <a:rPr dirty="0"/>
              <a:t>The marketing team collaborated with operations to create a facility tour campaign, boosting community engagement.</a:t>
            </a:r>
          </a:p>
          <a:p>
            <a:pPr>
              <a:spcAft>
                <a:spcPts val="400"/>
              </a:spcAft>
              <a:defRPr sz="1600">
                <a:solidFill>
                  <a:srgbClr val="404040"/>
                </a:solidFill>
              </a:defRPr>
            </a:pPr>
            <a:r>
              <a:rPr dirty="0"/>
              <a:t>A new sustainability initiative focuses on reducing waste through better recycling practices in all locations.</a:t>
            </a:r>
          </a:p>
          <a:p>
            <a:pPr>
              <a:spcAft>
                <a:spcPts val="400"/>
              </a:spcAft>
              <a:defRPr sz="1600">
                <a:solidFill>
                  <a:srgbClr val="404040"/>
                </a:solidFill>
              </a:defRPr>
            </a:pPr>
            <a:r>
              <a:rPr dirty="0"/>
              <a:t>Security enhancements included upgraded surveillance systems and enhanced access control measures.</a:t>
            </a:r>
          </a:p>
          <a:p>
            <a:pPr>
              <a:spcAft>
                <a:spcPts val="400"/>
              </a:spcAft>
              <a:defRPr sz="1600">
                <a:solidFill>
                  <a:srgbClr val="FFD700"/>
                </a:solidFill>
              </a:defRPr>
            </a:pPr>
            <a:r>
              <a:rPr dirty="0"/>
              <a:t>The HR department introduced a wellness program targeting ergonomic improvements for staff in maintenance roles.</a:t>
            </a:r>
          </a:p>
          <a:p>
            <a:pPr>
              <a:spcAft>
                <a:spcPts val="400"/>
              </a:spcAft>
              <a:defRPr sz="1600">
                <a:solidFill>
                  <a:srgbClr val="404040"/>
                </a:solidFill>
              </a:defRPr>
            </a:pPr>
            <a:r>
              <a:rPr dirty="0"/>
              <a:t>Lee's Market hosted a regional workshop on best practices in facility management, attracting industry leaders.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Conclusion</a:t>
            </a:r>
          </a:p>
        </p:txBody>
      </p:sp>
      <p:sp>
        <p:nvSpPr>
          <p:cNvPr id="3" name="Content Placeholder 2"/>
          <p:cNvSpPr>
            <a:spLocks noGrp="1"/>
          </p:cNvSpPr>
          <p:nvPr>
            <p:ph idx="1"/>
          </p:nvPr>
        </p:nvSpPr>
        <p:spPr>
          <a:xfrm>
            <a:off x="457200" y="1828800"/>
            <a:ext cx="4114800" cy="3657600"/>
          </a:xfrm>
        </p:spPr>
        <p:txBody>
          <a:bodyPr/>
          <a:lstStyle/>
          <a:p>
            <a:endParaRPr/>
          </a:p>
          <a:p>
            <a:pPr>
              <a:spcAft>
                <a:spcPts val="800"/>
              </a:spcAft>
              <a:defRPr sz="1800" b="1">
                <a:solidFill>
                  <a:srgbClr val="FFD700"/>
                </a:solidFill>
              </a:defRPr>
            </a:pPr>
            <a:r>
              <a:t>In conclusion, understanding our maintenance expense trends enables us to better allocate resources and enhance operational efficiencies. Moving forward, strategic investments in maintenance can lead to significant cost savings and improved service delivery.</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444</Words>
  <Application>Microsoft Macintosh PowerPoint</Application>
  <PresentationFormat>On-screen Show (4:3)</PresentationFormat>
  <Paragraphs>34</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Q4 2023 Facility Maintenance Overview</vt:lpstr>
      <vt:lpstr>Introduction</vt:lpstr>
      <vt:lpstr>Trends in Facility Maintenance Costs</vt:lpstr>
      <vt:lpstr>Operational Efficiency Improvements</vt:lpstr>
      <vt:lpstr>Q4 2023 Maintenance Expense Insights</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2</cp:revision>
  <dcterms:created xsi:type="dcterms:W3CDTF">2013-01-27T09:14:16Z</dcterms:created>
  <dcterms:modified xsi:type="dcterms:W3CDTF">2025-08-15T22:07:21Z</dcterms:modified>
  <cp:category/>
</cp:coreProperties>
</file>