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snapToObjects="1">
      <p:cViewPr varScale="1">
        <p:scale>
          <a:sx n="120" d="100"/>
          <a:sy n="120" d="100"/>
        </p:scale>
        <p:origin x="1944"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8/19/25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8/19/25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8/19/25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8/19/25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8/19/25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8/19/25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defRPr sz="4400" b="1">
                <a:solidFill>
                  <a:srgbClr val="7030A0"/>
                </a:solidFill>
              </a:defRPr>
            </a:pPr>
            <a:r>
              <a:t>Quarterly Recruitment and Talent Analysis</a:t>
            </a:r>
          </a:p>
        </p:txBody>
      </p:sp>
      <p:sp>
        <p:nvSpPr>
          <p:cNvPr id="3" name="Subtitle 2"/>
          <p:cNvSpPr>
            <a:spLocks noGrp="1"/>
          </p:cNvSpPr>
          <p:nvPr>
            <p:ph type="subTitle" idx="1"/>
          </p:nvPr>
        </p:nvSpPr>
        <p:spPr/>
        <p:txBody>
          <a:bodyPr/>
          <a:lstStyle/>
          <a:p>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7030A0"/>
                </a:solidFill>
              </a:defRPr>
            </a:pPr>
            <a:r>
              <a:t>Introduction</a:t>
            </a:r>
          </a:p>
        </p:txBody>
      </p:sp>
      <p:sp>
        <p:nvSpPr>
          <p:cNvPr id="3" name="Content Placeholder 2"/>
          <p:cNvSpPr>
            <a:spLocks noGrp="1"/>
          </p:cNvSpPr>
          <p:nvPr>
            <p:ph idx="1"/>
          </p:nvPr>
        </p:nvSpPr>
        <p:spPr/>
        <p:txBody>
          <a:bodyPr/>
          <a:lstStyle/>
          <a:p>
            <a:endParaRPr/>
          </a:p>
          <a:p>
            <a:pPr>
              <a:spcAft>
                <a:spcPts val="800"/>
              </a:spcAft>
              <a:defRPr sz="1800">
                <a:solidFill>
                  <a:srgbClr val="404040"/>
                </a:solidFill>
              </a:defRPr>
            </a:pPr>
            <a:r>
              <a:t>This presentation reviews our talent acquisition strategies and costs for Q2 2024, highlighting key insights and areas for improvement. Our goal is to optimize our recruitment processes to support Elexion Automotive's growth and sustainability objectives.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7030A0"/>
                </a:solidFill>
              </a:defRPr>
            </a:pPr>
            <a:r>
              <a:t>Current Talent Acquisition Strategies</a:t>
            </a:r>
          </a:p>
        </p:txBody>
      </p:sp>
      <p:sp>
        <p:nvSpPr>
          <p:cNvPr id="3" name="Content Placeholder 2"/>
          <p:cNvSpPr>
            <a:spLocks noGrp="1"/>
          </p:cNvSpPr>
          <p:nvPr>
            <p:ph idx="1"/>
          </p:nvPr>
        </p:nvSpPr>
        <p:spPr>
          <a:xfrm>
            <a:off x="457200" y="1589567"/>
            <a:ext cx="8229600" cy="4525963"/>
          </a:xfrm>
        </p:spPr>
        <p:txBody>
          <a:bodyPr>
            <a:normAutofit fontScale="92500" lnSpcReduction="20000"/>
          </a:bodyPr>
          <a:lstStyle/>
          <a:p>
            <a:endParaRPr dirty="0"/>
          </a:p>
          <a:p>
            <a:pPr>
              <a:spcAft>
                <a:spcPts val="600"/>
              </a:spcAft>
              <a:defRPr sz="1800">
                <a:solidFill>
                  <a:srgbClr val="404040"/>
                </a:solidFill>
              </a:defRPr>
            </a:pPr>
            <a:r>
              <a:rPr dirty="0" err="1"/>
              <a:t>Elexion</a:t>
            </a:r>
            <a:r>
              <a:rPr dirty="0"/>
              <a:t> Automotive focuses on inclusive hiring practices to enhance workforce diversity and innovation.</a:t>
            </a:r>
          </a:p>
          <a:p>
            <a:pPr>
              <a:spcAft>
                <a:spcPts val="600"/>
              </a:spcAft>
              <a:defRPr sz="1800">
                <a:solidFill>
                  <a:srgbClr val="404040"/>
                </a:solidFill>
              </a:defRPr>
            </a:pPr>
            <a:r>
              <a:rPr dirty="0"/>
              <a:t>Strategic partnerships with top universities have been established to secure a pipeline of emerging talent.</a:t>
            </a:r>
          </a:p>
          <a:p>
            <a:pPr>
              <a:spcAft>
                <a:spcPts val="600"/>
              </a:spcAft>
              <a:defRPr sz="1800">
                <a:solidFill>
                  <a:srgbClr val="FFC000"/>
                </a:solidFill>
              </a:defRPr>
            </a:pPr>
            <a:r>
              <a:rPr dirty="0"/>
              <a:t>The company utilizes employee referral programs, which contribute to approximately 30% of new hires annually.</a:t>
            </a:r>
          </a:p>
          <a:p>
            <a:pPr>
              <a:spcAft>
                <a:spcPts val="600"/>
              </a:spcAft>
              <a:defRPr sz="1800">
                <a:solidFill>
                  <a:srgbClr val="404040"/>
                </a:solidFill>
              </a:defRPr>
            </a:pPr>
            <a:r>
              <a:rPr dirty="0"/>
              <a:t>Internships and co-op programs are leveraged to identify and train potential future employees.</a:t>
            </a:r>
          </a:p>
          <a:p>
            <a:pPr>
              <a:spcAft>
                <a:spcPts val="600"/>
              </a:spcAft>
              <a:defRPr sz="1800">
                <a:solidFill>
                  <a:srgbClr val="404040"/>
                </a:solidFill>
              </a:defRPr>
            </a:pPr>
            <a:r>
              <a:rPr dirty="0"/>
              <a:t>Emphasis on employer branding initiatives has increased, targeting online platforms and industry events.</a:t>
            </a:r>
          </a:p>
          <a:p>
            <a:pPr>
              <a:spcAft>
                <a:spcPts val="600"/>
              </a:spcAft>
              <a:defRPr sz="1800">
                <a:solidFill>
                  <a:srgbClr val="FFC000"/>
                </a:solidFill>
              </a:defRPr>
            </a:pPr>
            <a:r>
              <a:rPr dirty="0"/>
              <a:t>Recruitment marketing campaigns are designed to showcase </a:t>
            </a:r>
            <a:r>
              <a:rPr dirty="0" err="1"/>
              <a:t>Elexion's</a:t>
            </a:r>
            <a:r>
              <a:rPr dirty="0"/>
              <a:t> commitment to sustainability and technology.</a:t>
            </a:r>
          </a:p>
          <a:p>
            <a:pPr>
              <a:spcAft>
                <a:spcPts val="600"/>
              </a:spcAft>
              <a:defRPr sz="1800">
                <a:solidFill>
                  <a:srgbClr val="404040"/>
                </a:solidFill>
              </a:defRPr>
            </a:pPr>
            <a:r>
              <a:rPr dirty="0"/>
              <a:t>A dedicated team focuses on maintaining strong relationships with recruitment agencies and headhunters.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7030A0"/>
                </a:solidFill>
              </a:defRPr>
            </a:pPr>
            <a:r>
              <a:t>Market Trends in Recruitment Costs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The increasing demand for tech talent has driven up average salary offers by 12% over the past year.</a:t>
            </a:r>
          </a:p>
          <a:p>
            <a:pPr>
              <a:spcAft>
                <a:spcPts val="600"/>
              </a:spcAft>
              <a:defRPr sz="1800">
                <a:solidFill>
                  <a:srgbClr val="404040"/>
                </a:solidFill>
              </a:defRPr>
            </a:pPr>
            <a:r>
              <a:t>Remote work policies are influencing relocation costs, with a 15% decrease in such expenditures industry-wide.</a:t>
            </a:r>
          </a:p>
          <a:p>
            <a:pPr>
              <a:spcAft>
                <a:spcPts val="600"/>
              </a:spcAft>
              <a:defRPr sz="1800">
                <a:solidFill>
                  <a:srgbClr val="FFC000"/>
                </a:solidFill>
              </a:defRPr>
            </a:pPr>
            <a:r>
              <a:t>There is a growing trend towards using AI-driven recruitment tools to reduce time-to-hire metrics.</a:t>
            </a:r>
          </a:p>
          <a:p>
            <a:pPr>
              <a:spcAft>
                <a:spcPts val="600"/>
              </a:spcAft>
              <a:defRPr sz="1800">
                <a:solidFill>
                  <a:srgbClr val="404040"/>
                </a:solidFill>
              </a:defRPr>
            </a:pPr>
            <a:r>
              <a:t>Cross-industry collaboration on standardized compensation frameworks is becoming more prevalent.</a:t>
            </a:r>
          </a:p>
          <a:p>
            <a:pPr>
              <a:spcAft>
                <a:spcPts val="600"/>
              </a:spcAft>
              <a:defRPr sz="1800">
                <a:solidFill>
                  <a:srgbClr val="404040"/>
                </a:solidFill>
              </a:defRPr>
            </a:pPr>
            <a:r>
              <a:t>Companies are investing more in employer branding, with budgets increasing by 25% annually.</a:t>
            </a:r>
          </a:p>
          <a:p>
            <a:pPr>
              <a:spcAft>
                <a:spcPts val="600"/>
              </a:spcAft>
              <a:defRPr sz="1800">
                <a:solidFill>
                  <a:srgbClr val="FFC000"/>
                </a:solidFill>
              </a:defRPr>
            </a:pPr>
            <a:r>
              <a:t>Flexible work arrangements are now a key factor in attracting potential candidates, impacting overall job offer strategies.</a:t>
            </a:r>
          </a:p>
          <a:p>
            <a:pPr>
              <a:spcAft>
                <a:spcPts val="600"/>
              </a:spcAft>
              <a:defRPr sz="1800">
                <a:solidFill>
                  <a:srgbClr val="404040"/>
                </a:solidFill>
              </a:defRPr>
            </a:pPr>
            <a:r>
              <a:t>The industry is seeing a shift towards performance-based compensation packages to retain top talent.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7030A0"/>
                </a:solidFill>
              </a:defRPr>
            </a:pPr>
            <a:r>
              <a:t>Q2 2024 Recruitment Cost Analysis</a:t>
            </a:r>
          </a:p>
        </p:txBody>
      </p:sp>
      <p:sp>
        <p:nvSpPr>
          <p:cNvPr id="3" name="Content Placeholder 2"/>
          <p:cNvSpPr>
            <a:spLocks noGrp="1"/>
          </p:cNvSpPr>
          <p:nvPr>
            <p:ph idx="1"/>
          </p:nvPr>
        </p:nvSpPr>
        <p:spPr>
          <a:xfrm>
            <a:off x="457200" y="1818167"/>
            <a:ext cx="4114800" cy="3657600"/>
          </a:xfrm>
        </p:spPr>
        <p:txBody>
          <a:bodyPr>
            <a:normAutofit fontScale="77500" lnSpcReduction="20000"/>
          </a:bodyPr>
          <a:lstStyle/>
          <a:p>
            <a:endParaRPr dirty="0"/>
          </a:p>
          <a:p>
            <a:pPr>
              <a:spcAft>
                <a:spcPts val="400"/>
              </a:spcAft>
              <a:defRPr sz="1600">
                <a:solidFill>
                  <a:srgbClr val="404040"/>
                </a:solidFill>
              </a:defRPr>
            </a:pPr>
            <a:r>
              <a:rPr dirty="0"/>
              <a:t>Recruitment processes were enhanced with new CRM systems for better candidate tracking and engagement.</a:t>
            </a:r>
          </a:p>
          <a:p>
            <a:pPr>
              <a:spcAft>
                <a:spcPts val="400"/>
              </a:spcAft>
              <a:defRPr sz="1600">
                <a:solidFill>
                  <a:srgbClr val="404040"/>
                </a:solidFill>
              </a:defRPr>
            </a:pPr>
            <a:r>
              <a:rPr dirty="0"/>
              <a:t>Initiatives to improve onboarding efficiency have been implemented, reducing integration time by 20%.</a:t>
            </a:r>
          </a:p>
          <a:p>
            <a:pPr>
              <a:spcAft>
                <a:spcPts val="400"/>
              </a:spcAft>
              <a:defRPr sz="1600">
                <a:solidFill>
                  <a:srgbClr val="FFC000"/>
                </a:solidFill>
              </a:defRPr>
            </a:pPr>
            <a:r>
              <a:rPr dirty="0"/>
              <a:t>Collaboration with third-party vendors for recruitment analytics provided deeper insights into candidate sourcing.</a:t>
            </a:r>
          </a:p>
          <a:p>
            <a:pPr>
              <a:spcAft>
                <a:spcPts val="400"/>
              </a:spcAft>
              <a:defRPr sz="1600">
                <a:solidFill>
                  <a:srgbClr val="404040"/>
                </a:solidFill>
              </a:defRPr>
            </a:pPr>
            <a:r>
              <a:rPr dirty="0"/>
              <a:t>Training programs were launched to upskill the HR team in advanced recruitment methodologies.</a:t>
            </a:r>
          </a:p>
          <a:p>
            <a:pPr>
              <a:spcAft>
                <a:spcPts val="400"/>
              </a:spcAft>
              <a:defRPr sz="1600">
                <a:solidFill>
                  <a:srgbClr val="404040"/>
                </a:solidFill>
              </a:defRPr>
            </a:pPr>
            <a:r>
              <a:rPr dirty="0"/>
              <a:t>Cross-departmental workshops were held to align hiring approaches with strategic business goals.</a:t>
            </a:r>
          </a:p>
          <a:p>
            <a:pPr>
              <a:spcAft>
                <a:spcPts val="400"/>
              </a:spcAft>
              <a:defRPr sz="1600">
                <a:solidFill>
                  <a:srgbClr val="FFC000"/>
                </a:solidFill>
              </a:defRPr>
            </a:pPr>
            <a:r>
              <a:rPr dirty="0"/>
              <a:t>Employee satisfaction surveys indicate a positive response to the revamped hiring procedures.</a:t>
            </a:r>
          </a:p>
          <a:p>
            <a:pPr>
              <a:spcAft>
                <a:spcPts val="400"/>
              </a:spcAft>
              <a:defRPr sz="1600">
                <a:solidFill>
                  <a:srgbClr val="404040"/>
                </a:solidFill>
              </a:defRPr>
            </a:pPr>
            <a:r>
              <a:rPr dirty="0"/>
              <a:t>Competitive analysis of talent acquisition strategies was conducted to benchmark against industry standards.</a:t>
            </a:r>
          </a:p>
        </p:txBody>
      </p:sp>
      <p:pic>
        <p:nvPicPr>
          <p:cNvPr id="4" name="Picture 3" descr="image.jpg"/>
          <p:cNvPicPr>
            <a:picLocks noChangeAspect="1"/>
          </p:cNvPicPr>
          <p:nvPr/>
        </p:nvPicPr>
        <p:blipFill>
          <a:blip r:embed="rId2"/>
          <a:stretch>
            <a:fillRect/>
          </a:stretch>
        </p:blipFill>
        <p:spPr>
          <a:xfrm>
            <a:off x="5029200" y="1828800"/>
            <a:ext cx="3200400" cy="3200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7030A0"/>
                </a:solidFill>
              </a:defRPr>
            </a:pPr>
            <a:r>
              <a:t>Impact of Technology on Hiring Efficiency</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Implementation of AI-based screening tools has reduced candidate evaluation time by 35%.</a:t>
            </a:r>
          </a:p>
          <a:p>
            <a:pPr>
              <a:spcAft>
                <a:spcPts val="600"/>
              </a:spcAft>
              <a:defRPr sz="1800">
                <a:solidFill>
                  <a:srgbClr val="404040"/>
                </a:solidFill>
              </a:defRPr>
            </a:pPr>
            <a:r>
              <a:t>Video interviewing platforms have been integrated, cutting down on scheduling conflicts and time zones issues.</a:t>
            </a:r>
          </a:p>
          <a:p>
            <a:pPr>
              <a:spcAft>
                <a:spcPts val="600"/>
              </a:spcAft>
              <a:defRPr sz="1800">
                <a:solidFill>
                  <a:srgbClr val="FFC000"/>
                </a:solidFill>
              </a:defRPr>
            </a:pPr>
            <a:r>
              <a:t>Big data analytics are being used to predict candidate success rates, enhancing decision-making.</a:t>
            </a:r>
          </a:p>
          <a:p>
            <a:pPr>
              <a:spcAft>
                <a:spcPts val="600"/>
              </a:spcAft>
              <a:defRPr sz="1800">
                <a:solidFill>
                  <a:srgbClr val="404040"/>
                </a:solidFill>
              </a:defRPr>
            </a:pPr>
            <a:r>
              <a:t>Cloud-based solutions have streamlined document management and reduced administrative overhead.</a:t>
            </a:r>
          </a:p>
          <a:p>
            <a:pPr>
              <a:spcAft>
                <a:spcPts val="600"/>
              </a:spcAft>
              <a:defRPr sz="1800">
                <a:solidFill>
                  <a:srgbClr val="404040"/>
                </a:solidFill>
              </a:defRPr>
            </a:pPr>
            <a:r>
              <a:t>Elexion's HR portal now features automated updates, improving communication with candidates.</a:t>
            </a:r>
          </a:p>
          <a:p>
            <a:pPr>
              <a:spcAft>
                <a:spcPts val="600"/>
              </a:spcAft>
              <a:defRPr sz="1800">
                <a:solidFill>
                  <a:srgbClr val="FFC000"/>
                </a:solidFill>
              </a:defRPr>
            </a:pPr>
            <a:r>
              <a:t>Blockchain technology is being explored for secure and transparent verification of candidate credentials.</a:t>
            </a:r>
          </a:p>
          <a:p>
            <a:pPr>
              <a:spcAft>
                <a:spcPts val="600"/>
              </a:spcAft>
              <a:defRPr sz="1800">
                <a:solidFill>
                  <a:srgbClr val="404040"/>
                </a:solidFill>
              </a:defRPr>
            </a:pPr>
            <a:r>
              <a:t>Virtual reality assessments are in trial phases, aiming to simulate work environments for candidates.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7030A0"/>
                </a:solidFill>
              </a:defRPr>
            </a:pPr>
            <a:r>
              <a:t>Future Talent Needs and Projections</a:t>
            </a:r>
          </a:p>
        </p:txBody>
      </p:sp>
      <p:sp>
        <p:nvSpPr>
          <p:cNvPr id="3" name="Content Placeholder 2"/>
          <p:cNvSpPr>
            <a:spLocks noGrp="1"/>
          </p:cNvSpPr>
          <p:nvPr>
            <p:ph idx="1"/>
          </p:nvPr>
        </p:nvSpPr>
        <p:spPr/>
        <p:txBody>
          <a:bodyPr/>
          <a:lstStyle/>
          <a:p>
            <a:endParaRPr/>
          </a:p>
          <a:p>
            <a:pPr>
              <a:spcAft>
                <a:spcPts val="600"/>
              </a:spcAft>
              <a:defRPr sz="1800">
                <a:solidFill>
                  <a:srgbClr val="404040"/>
                </a:solidFill>
              </a:defRPr>
            </a:pPr>
            <a:r>
              <a:t>Anticipated growth in the electric vehicle sector is driving a need for specialized engineering roles.</a:t>
            </a:r>
          </a:p>
          <a:p>
            <a:pPr>
              <a:spcAft>
                <a:spcPts val="600"/>
              </a:spcAft>
              <a:defRPr sz="1800">
                <a:solidFill>
                  <a:srgbClr val="404040"/>
                </a:solidFill>
              </a:defRPr>
            </a:pPr>
            <a:r>
              <a:t>Workforce planning indicates a shift towards hiring for data science and AI expertise.</a:t>
            </a:r>
          </a:p>
          <a:p>
            <a:pPr>
              <a:spcAft>
                <a:spcPts val="600"/>
              </a:spcAft>
              <a:defRPr sz="1800">
                <a:solidFill>
                  <a:srgbClr val="FFC000"/>
                </a:solidFill>
              </a:defRPr>
            </a:pPr>
            <a:r>
              <a:t>Succession planning initiatives are underway to prepare for upcoming leadership transitions.</a:t>
            </a:r>
          </a:p>
          <a:p>
            <a:pPr>
              <a:spcAft>
                <a:spcPts val="600"/>
              </a:spcAft>
              <a:defRPr sz="1800">
                <a:solidFill>
                  <a:srgbClr val="404040"/>
                </a:solidFill>
              </a:defRPr>
            </a:pPr>
            <a:r>
              <a:t>The company plans to expand its recruitment efforts into Canadian markets by 2025.</a:t>
            </a:r>
          </a:p>
          <a:p>
            <a:pPr>
              <a:spcAft>
                <a:spcPts val="600"/>
              </a:spcAft>
              <a:defRPr sz="1800">
                <a:solidFill>
                  <a:srgbClr val="404040"/>
                </a:solidFill>
              </a:defRPr>
            </a:pPr>
            <a:r>
              <a:t>Projections suggest a 10% increase in headcount over the next three years to support expansion goals.</a:t>
            </a:r>
          </a:p>
          <a:p>
            <a:pPr>
              <a:spcAft>
                <a:spcPts val="600"/>
              </a:spcAft>
              <a:defRPr sz="1800">
                <a:solidFill>
                  <a:srgbClr val="FFC000"/>
                </a:solidFill>
              </a:defRPr>
            </a:pPr>
            <a:r>
              <a:t>Talent development programs are being designed to address skill gaps in emerging technology areas.</a:t>
            </a:r>
          </a:p>
          <a:p>
            <a:pPr>
              <a:spcAft>
                <a:spcPts val="600"/>
              </a:spcAft>
              <a:defRPr sz="1800">
                <a:solidFill>
                  <a:srgbClr val="404040"/>
                </a:solidFill>
              </a:defRPr>
            </a:pPr>
            <a:r>
              <a:t>There is a growing emphasis on soft skills training to foster team collaboration and adaptability.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200" b="1">
                <a:solidFill>
                  <a:srgbClr val="7030A0"/>
                </a:solidFill>
              </a:defRPr>
            </a:pPr>
            <a:r>
              <a:t>Conclusion</a:t>
            </a:r>
          </a:p>
        </p:txBody>
      </p:sp>
      <p:sp>
        <p:nvSpPr>
          <p:cNvPr id="3" name="Content Placeholder 2"/>
          <p:cNvSpPr>
            <a:spLocks noGrp="1"/>
          </p:cNvSpPr>
          <p:nvPr>
            <p:ph idx="1"/>
          </p:nvPr>
        </p:nvSpPr>
        <p:spPr/>
        <p:txBody>
          <a:bodyPr/>
          <a:lstStyle/>
          <a:p>
            <a:endParaRPr/>
          </a:p>
          <a:p>
            <a:pPr>
              <a:spcAft>
                <a:spcPts val="800"/>
              </a:spcAft>
              <a:defRPr sz="1800" b="1">
                <a:solidFill>
                  <a:srgbClr val="FFC000"/>
                </a:solidFill>
              </a:defRPr>
            </a:pPr>
            <a:r>
              <a:t>In conclusion, understanding recruitment costs is crucial for strategic workforce planning. We recommend further investment in technology to streamline hiring processes and reduce future costs.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619</Words>
  <Application>Microsoft Macintosh PowerPoint</Application>
  <PresentationFormat>On-screen Show (4:3)</PresentationFormat>
  <Paragraphs>52</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Quarterly Recruitment and Talent Analysis</vt:lpstr>
      <vt:lpstr>Introduction</vt:lpstr>
      <vt:lpstr>Current Talent Acquisition Strategies</vt:lpstr>
      <vt:lpstr>Market Trends in Recruitment Costs</vt:lpstr>
      <vt:lpstr>Q2 2024 Recruitment Cost Analysis</vt:lpstr>
      <vt:lpstr>Impact of Technology on Hiring Efficiency</vt:lpstr>
      <vt:lpstr>Future Talent Needs and Projections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Amirhossein Abaskohi</cp:lastModifiedBy>
  <cp:revision>3</cp:revision>
  <dcterms:created xsi:type="dcterms:W3CDTF">2013-01-27T09:14:16Z</dcterms:created>
  <dcterms:modified xsi:type="dcterms:W3CDTF">2025-08-19T19:23:52Z</dcterms:modified>
  <cp:category/>
</cp:coreProperties>
</file>