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5"/>
  </p:notesMasterIdLst>
  <p:sldIdLst>
    <p:sldId id="256" r:id="rId2"/>
    <p:sldId id="257" r:id="rId3"/>
    <p:sldId id="258" r:id="rId4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730" y="8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2eaf535b5f4_0_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2eaf535b5f4_0_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2eaf535b5f4_0_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Google Shape;76;g2eaf535b5f4_0_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s://ieeexplore.ieee.org/document/9730080" TargetMode="External"/><Relationship Id="rId3" Type="http://schemas.openxmlformats.org/officeDocument/2006/relationships/image" Target="../media/image1.png"/><Relationship Id="rId7" Type="http://schemas.openxmlformats.org/officeDocument/2006/relationships/hyperlink" Target="https://github.com/PCrnjak/Compliant-robotic-gripper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.jpg"/><Relationship Id="rId5" Type="http://schemas.openxmlformats.org/officeDocument/2006/relationships/image" Target="../media/image3.png"/><Relationship Id="rId10" Type="http://schemas.openxmlformats.org/officeDocument/2006/relationships/image" Target="../media/image6.png"/><Relationship Id="rId4" Type="http://schemas.openxmlformats.org/officeDocument/2006/relationships/image" Target="../media/image2.png"/><Relationship Id="rId9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350" y="183975"/>
            <a:ext cx="2283595" cy="777475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p13"/>
          <p:cNvSpPr txBox="1">
            <a:spLocks noGrp="1"/>
          </p:cNvSpPr>
          <p:nvPr>
            <p:ph type="title"/>
          </p:nvPr>
        </p:nvSpPr>
        <p:spPr>
          <a:xfrm>
            <a:off x="2044350" y="37325"/>
            <a:ext cx="50553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2120" b="1"/>
              <a:t>Next-Gen Manipulation: An Active Surface-Based Underactuated Gripper with Visual Feedback</a:t>
            </a:r>
            <a:endParaRPr sz="2120" b="1"/>
          </a:p>
        </p:txBody>
      </p:sp>
      <p:sp>
        <p:nvSpPr>
          <p:cNvPr id="56" name="Google Shape;56;p13"/>
          <p:cNvSpPr txBox="1"/>
          <p:nvPr/>
        </p:nvSpPr>
        <p:spPr>
          <a:xfrm>
            <a:off x="216000" y="1433050"/>
            <a:ext cx="4106400" cy="286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highlight>
                  <a:schemeClr val="lt1"/>
                </a:highlight>
              </a:rPr>
              <a:t>Motivation:</a:t>
            </a:r>
            <a:endParaRPr sz="1800">
              <a:solidFill>
                <a:schemeClr val="dk1"/>
              </a:solidFill>
              <a:highlight>
                <a:schemeClr val="lt1"/>
              </a:highlight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highlight>
                <a:schemeClr val="lt1"/>
              </a:highlight>
            </a:endParaRPr>
          </a:p>
          <a:p>
            <a:pPr marL="457200" lvl="0" indent="-31750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en">
                <a:solidFill>
                  <a:schemeClr val="dk1"/>
                </a:solidFill>
                <a:highlight>
                  <a:schemeClr val="lt1"/>
                </a:highlight>
              </a:rPr>
              <a:t>A gripper is commonly used to grasp and manipulate an object.</a:t>
            </a:r>
            <a:endParaRPr>
              <a:solidFill>
                <a:schemeClr val="dk1"/>
              </a:solidFill>
              <a:highlight>
                <a:schemeClr val="lt1"/>
              </a:highlight>
            </a:endParaRPr>
          </a:p>
          <a:p>
            <a:pPr marL="457200" lvl="0" indent="-31750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en">
                <a:solidFill>
                  <a:schemeClr val="dk1"/>
                </a:solidFill>
                <a:highlight>
                  <a:schemeClr val="lt1"/>
                </a:highlight>
              </a:rPr>
              <a:t>Many grippers have a limited range of performing operations for different types of objects and are sometimes dependent on the robotic arm to which it is attached.</a:t>
            </a:r>
            <a:endParaRPr>
              <a:solidFill>
                <a:schemeClr val="dk1"/>
              </a:solidFill>
              <a:highlight>
                <a:schemeClr val="lt1"/>
              </a:highlight>
            </a:endParaRPr>
          </a:p>
          <a:p>
            <a:pPr marL="457200" lvl="0" indent="-31750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en">
                <a:solidFill>
                  <a:schemeClr val="dk1"/>
                </a:solidFill>
                <a:highlight>
                  <a:schemeClr val="lt1"/>
                </a:highlight>
              </a:rPr>
              <a:t>The capability and degree of manipulating objects of different kinds can be enhanced by introducing dexterity in the existing gripper designs</a:t>
            </a:r>
            <a:br>
              <a:rPr lang="en">
                <a:solidFill>
                  <a:schemeClr val="dk1"/>
                </a:solidFill>
                <a:highlight>
                  <a:schemeClr val="lt1"/>
                </a:highlight>
              </a:rPr>
            </a:br>
            <a:endParaRPr sz="1800">
              <a:solidFill>
                <a:schemeClr val="dk1"/>
              </a:solidFill>
              <a:highlight>
                <a:schemeClr val="lt1"/>
              </a:highlight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</a:endParaRPr>
          </a:p>
        </p:txBody>
      </p:sp>
      <p:pic>
        <p:nvPicPr>
          <p:cNvPr id="57" name="Google Shape;57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67325" y="1496250"/>
            <a:ext cx="2128799" cy="1596599"/>
          </a:xfrm>
          <a:prstGeom prst="rect">
            <a:avLst/>
          </a:prstGeom>
          <a:noFill/>
          <a:ln>
            <a:noFill/>
          </a:ln>
        </p:spPr>
      </p:pic>
      <p:pic>
        <p:nvPicPr>
          <p:cNvPr id="58" name="Google Shape;58;p13"/>
          <p:cNvPicPr preferRelativeResize="0"/>
          <p:nvPr/>
        </p:nvPicPr>
        <p:blipFill rotWithShape="1">
          <a:blip r:embed="rId5">
            <a:alphaModFix/>
          </a:blip>
          <a:srcRect r="50900"/>
          <a:stretch/>
        </p:blipFill>
        <p:spPr>
          <a:xfrm>
            <a:off x="6796125" y="1496250"/>
            <a:ext cx="2244800" cy="1657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Google Shape;59;p13"/>
          <p:cNvPicPr preferRelativeResize="0"/>
          <p:nvPr/>
        </p:nvPicPr>
        <p:blipFill rotWithShape="1">
          <a:blip r:embed="rId6">
            <a:alphaModFix/>
          </a:blip>
          <a:srcRect t="16187" b="22357"/>
          <a:stretch/>
        </p:blipFill>
        <p:spPr>
          <a:xfrm>
            <a:off x="4800850" y="3130025"/>
            <a:ext cx="1778675" cy="1941524"/>
          </a:xfrm>
          <a:prstGeom prst="rect">
            <a:avLst/>
          </a:prstGeom>
          <a:noFill/>
          <a:ln>
            <a:noFill/>
          </a:ln>
        </p:spPr>
      </p:pic>
      <p:pic>
        <p:nvPicPr>
          <p:cNvPr id="60" name="Google Shape;60;p13"/>
          <p:cNvPicPr preferRelativeResize="0"/>
          <p:nvPr/>
        </p:nvPicPr>
        <p:blipFill rotWithShape="1">
          <a:blip r:embed="rId5">
            <a:alphaModFix/>
          </a:blip>
          <a:srcRect l="50901" r="1136"/>
          <a:stretch/>
        </p:blipFill>
        <p:spPr>
          <a:xfrm>
            <a:off x="6796125" y="3381800"/>
            <a:ext cx="2192750" cy="1657350"/>
          </a:xfrm>
          <a:prstGeom prst="rect">
            <a:avLst/>
          </a:prstGeom>
          <a:noFill/>
          <a:ln>
            <a:noFill/>
          </a:ln>
        </p:spPr>
      </p:pic>
      <p:sp>
        <p:nvSpPr>
          <p:cNvPr id="61" name="Google Shape;61;p13"/>
          <p:cNvSpPr txBox="1"/>
          <p:nvPr/>
        </p:nvSpPr>
        <p:spPr>
          <a:xfrm>
            <a:off x="6271475" y="1560775"/>
            <a:ext cx="467100" cy="46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FFFFFF"/>
                </a:solidFill>
              </a:rPr>
              <a:t>(1)</a:t>
            </a:r>
            <a:endParaRPr sz="1800">
              <a:solidFill>
                <a:srgbClr val="FFFFFF"/>
              </a:solidFill>
            </a:endParaRPr>
          </a:p>
        </p:txBody>
      </p:sp>
      <p:sp>
        <p:nvSpPr>
          <p:cNvPr id="62" name="Google Shape;62;p13"/>
          <p:cNvSpPr txBox="1"/>
          <p:nvPr/>
        </p:nvSpPr>
        <p:spPr>
          <a:xfrm>
            <a:off x="8596950" y="1477375"/>
            <a:ext cx="467100" cy="46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FFFFFF"/>
                </a:solidFill>
              </a:rPr>
              <a:t>(2)</a:t>
            </a:r>
            <a:endParaRPr sz="1800">
              <a:solidFill>
                <a:srgbClr val="FFFFFF"/>
              </a:solidFill>
            </a:endParaRPr>
          </a:p>
        </p:txBody>
      </p:sp>
      <p:sp>
        <p:nvSpPr>
          <p:cNvPr id="63" name="Google Shape;63;p13"/>
          <p:cNvSpPr txBox="1"/>
          <p:nvPr/>
        </p:nvSpPr>
        <p:spPr>
          <a:xfrm>
            <a:off x="359025" y="4375275"/>
            <a:ext cx="6131700" cy="3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292100" algn="l" rtl="0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000"/>
              <a:buAutoNum type="arabicParenR"/>
            </a:pPr>
            <a:r>
              <a:rPr lang="en" sz="1000" u="sng">
                <a:solidFill>
                  <a:srgbClr val="0097A7"/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https://github.com/PCrnjak/Compliant-robotic-gripper</a:t>
            </a:r>
            <a:endParaRPr sz="1000">
              <a:solidFill>
                <a:srgbClr val="595959"/>
              </a:solidFill>
            </a:endParaRPr>
          </a:p>
          <a:p>
            <a:pPr marL="457200" lvl="0" indent="-292100" algn="l" rtl="0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000"/>
              <a:buAutoNum type="arabicParenR"/>
            </a:pPr>
            <a:r>
              <a:rPr lang="en" sz="1000" u="sng">
                <a:solidFill>
                  <a:srgbClr val="0097A7"/>
                </a:solidFill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https://ieeexplore.ieee.org/document/9730080</a:t>
            </a:r>
            <a:r>
              <a:rPr lang="en" sz="1000">
                <a:solidFill>
                  <a:srgbClr val="595959"/>
                </a:solidFill>
              </a:rPr>
              <a:t> </a:t>
            </a:r>
            <a:endParaRPr sz="1000">
              <a:solidFill>
                <a:srgbClr val="595959"/>
              </a:solidFill>
            </a:endParaRPr>
          </a:p>
        </p:txBody>
      </p:sp>
      <p:sp>
        <p:nvSpPr>
          <p:cNvPr id="64" name="Google Shape;64;p13"/>
          <p:cNvSpPr txBox="1"/>
          <p:nvPr/>
        </p:nvSpPr>
        <p:spPr>
          <a:xfrm>
            <a:off x="586650" y="1076125"/>
            <a:ext cx="7970700" cy="2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chemeClr val="dk1"/>
                </a:solidFill>
              </a:rPr>
              <a:t>Karthik Swaminathan*, Mohammed Saad Hashmi*, Alqama Shaikh, Vikas Phalle</a:t>
            </a:r>
            <a:endParaRPr sz="1300">
              <a:solidFill>
                <a:schemeClr val="dk1"/>
              </a:solidFill>
            </a:endParaRPr>
          </a:p>
        </p:txBody>
      </p:sp>
      <p:pic>
        <p:nvPicPr>
          <p:cNvPr id="65" name="Google Shape;65;p13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8121900" y="138125"/>
            <a:ext cx="741275" cy="1129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" name="Google Shape;66;p13"/>
          <p:cNvPicPr preferRelativeResize="0"/>
          <p:nvPr/>
        </p:nvPicPr>
        <p:blipFill rotWithShape="1">
          <a:blip r:embed="rId10">
            <a:alphaModFix/>
          </a:blip>
          <a:srcRect t="18651" b="17670"/>
          <a:stretch/>
        </p:blipFill>
        <p:spPr>
          <a:xfrm>
            <a:off x="6956325" y="315550"/>
            <a:ext cx="1073400" cy="645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39285"/>
              <a:buFont typeface="Arial"/>
              <a:buNone/>
            </a:pPr>
            <a:r>
              <a:rPr lang="en" b="1"/>
              <a:t>Gripper Design</a:t>
            </a:r>
            <a:endParaRPr/>
          </a:p>
        </p:txBody>
      </p:sp>
      <p:pic>
        <p:nvPicPr>
          <p:cNvPr id="72" name="Google Shape;72;p14"/>
          <p:cNvPicPr preferRelativeResize="0"/>
          <p:nvPr/>
        </p:nvPicPr>
        <p:blipFill rotWithShape="1">
          <a:blip r:embed="rId3">
            <a:alphaModFix/>
          </a:blip>
          <a:srcRect b="5446"/>
          <a:stretch/>
        </p:blipFill>
        <p:spPr>
          <a:xfrm>
            <a:off x="0" y="1017725"/>
            <a:ext cx="3892050" cy="3338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055150" y="1017725"/>
            <a:ext cx="4947150" cy="3805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5"/>
          <p:cNvSpPr txBox="1">
            <a:spLocks noGrp="1"/>
          </p:cNvSpPr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2620" b="1"/>
              <a:t>Experiments</a:t>
            </a:r>
            <a:endParaRPr sz="2620" b="1"/>
          </a:p>
        </p:txBody>
      </p:sp>
      <p:pic>
        <p:nvPicPr>
          <p:cNvPr id="2" name="NextGenManip">
            <a:hlinkClick r:id="" action="ppaction://media"/>
            <a:extLst>
              <a:ext uri="{FF2B5EF4-FFF2-40B4-BE49-F238E27FC236}">
                <a16:creationId xmlns:a16="http://schemas.microsoft.com/office/drawing/2014/main" id="{7059A137-CB15-4736-BFA4-ADE52EE606E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226287" y="789125"/>
            <a:ext cx="7074122" cy="39791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816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116</Words>
  <Application>Microsoft Office PowerPoint</Application>
  <PresentationFormat>On-screen Show (16:9)</PresentationFormat>
  <Paragraphs>13</Paragraphs>
  <Slides>3</Slides>
  <Notes>3</Notes>
  <HiddenSlides>0</HiddenSlides>
  <MMClips>1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5" baseType="lpstr">
      <vt:lpstr>Arial</vt:lpstr>
      <vt:lpstr>Simple Light</vt:lpstr>
      <vt:lpstr>Next-Gen Manipulation: An Active Surface-Based Underactuated Gripper with Visual Feedback</vt:lpstr>
      <vt:lpstr>Gripper Design</vt:lpstr>
      <vt:lpstr>Experiments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Next-Gen Manipulation: An Active Surface-Based Underactuated Gripper with Visual Feedback</dc:title>
  <cp:lastModifiedBy>Karthik Swaminathan</cp:lastModifiedBy>
  <cp:revision>1</cp:revision>
  <dcterms:modified xsi:type="dcterms:W3CDTF">2024-07-10T22:28:20Z</dcterms:modified>
</cp:coreProperties>
</file>