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440" r:id="rId2"/>
    <p:sldId id="453" r:id="rId3"/>
    <p:sldId id="457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63" userDrawn="1">
          <p15:clr>
            <a:srgbClr val="A4A3A4"/>
          </p15:clr>
        </p15:guide>
        <p15:guide id="5" orient="horz" pos="1003" userDrawn="1">
          <p15:clr>
            <a:srgbClr val="A4A3A4"/>
          </p15:clr>
        </p15:guide>
        <p15:guide id="6" orient="horz" pos="1502" userDrawn="1">
          <p15:clr>
            <a:srgbClr val="A4A3A4"/>
          </p15:clr>
        </p15:guide>
        <p15:guide id="7" orient="horz" pos="3113" userDrawn="1">
          <p15:clr>
            <a:srgbClr val="A4A3A4"/>
          </p15:clr>
        </p15:guide>
        <p15:guide id="8" pos="2128" userDrawn="1">
          <p15:clr>
            <a:srgbClr val="A4A3A4"/>
          </p15:clr>
        </p15:guide>
        <p15:guide id="9" pos="4067" userDrawn="1">
          <p15:clr>
            <a:srgbClr val="A4A3A4"/>
          </p15:clr>
        </p15:guide>
        <p15:guide id="10" pos="5972" userDrawn="1">
          <p15:clr>
            <a:srgbClr val="A4A3A4"/>
          </p15:clr>
        </p15:guide>
        <p15:guide id="11" pos="5292" userDrawn="1">
          <p15:clr>
            <a:srgbClr val="A4A3A4"/>
          </p15:clr>
        </p15:guide>
        <p15:guide id="12" pos="22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432FF"/>
    <a:srgbClr val="3366CC"/>
    <a:srgbClr val="DBDBD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32" autoAdjust="0"/>
    <p:restoredTop sz="68816" autoAdjust="0"/>
  </p:normalViewPr>
  <p:slideViewPr>
    <p:cSldViewPr snapToGrid="0" showGuides="1">
      <p:cViewPr varScale="1">
        <p:scale>
          <a:sx n="86" d="100"/>
          <a:sy n="86" d="100"/>
        </p:scale>
        <p:origin x="475" y="62"/>
      </p:cViewPr>
      <p:guideLst>
        <p:guide pos="3863"/>
        <p:guide orient="horz" pos="1003"/>
        <p:guide orient="horz" pos="1502"/>
        <p:guide orient="horz" pos="3113"/>
        <p:guide pos="2128"/>
        <p:guide pos="4067"/>
        <p:guide pos="5972"/>
        <p:guide pos="5292"/>
        <p:guide pos="2275"/>
      </p:guideLst>
    </p:cSldViewPr>
  </p:slideViewPr>
  <p:outlineViewPr>
    <p:cViewPr>
      <p:scale>
        <a:sx n="33" d="100"/>
        <a:sy n="33" d="100"/>
      </p:scale>
      <p:origin x="0" y="-9090"/>
    </p:cViewPr>
  </p:outlineViewPr>
  <p:notesTextViewPr>
    <p:cViewPr>
      <p:scale>
        <a:sx n="210" d="100"/>
        <a:sy n="21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380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308DB251-D803-4475-8281-4947A89E790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C6218A5-2289-4813-A341-6263B16CBA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12A60F-63B3-4D54-AA63-B159FADA9F31}" type="datetimeFigureOut">
              <a:rPr lang="zh-CN" altLang="en-US" smtClean="0"/>
              <a:pPr/>
              <a:t>2024/7/10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97CE9A9-1C60-4F0A-AA63-4467F58DE8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91EA911-14C2-4254-9079-FD9EC1C139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4E6C1-322F-4AF4-A541-6A7DCE385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418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13A3C-D0C5-45C0-BD52-194E76396705}" type="datetimeFigureOut">
              <a:rPr lang="zh-CN" altLang="en-US" smtClean="0"/>
              <a:pPr/>
              <a:t>2024/7/10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D5545-95D4-489F-B8ED-7EAFA774B5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241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Hello everyone, my name is Yu Tao, from Shanghai Jiao Tong </a:t>
            </a:r>
            <a:r>
              <a:rPr lang="en-US" altLang="zh-CN" sz="1050" b="0" kern="100" baseline="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University</a:t>
            </a:r>
            <a:r>
              <a:rPr lang="en-US" altLang="zh-CN" sz="1050" b="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It‘s my great pleasure to share our research </a:t>
            </a:r>
            <a:r>
              <a:rPr lang="en-US" altLang="zh-CN" sz="1050" b="0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at today’s </a:t>
            </a:r>
            <a:r>
              <a:rPr lang="en-US" altLang="zh-CN" sz="1050" b="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workshop</a:t>
            </a:r>
            <a:r>
              <a:rPr lang="en-US" altLang="zh-CN" sz="1050" b="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050" b="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050" b="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Compliant Gripper System for Delicate Object Grasping through Intrinsic Contact Sensing</a:t>
            </a:r>
            <a:r>
              <a:rPr lang="en-US" altLang="zh-CN" sz="1050" b="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endParaRPr lang="en-US" altLang="zh-CN" sz="1050" b="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D5545-95D4-489F-B8ED-7EAFA774B567}" type="slidenum">
              <a:rPr lang="zh-CN" altLang="en-US" smtClean="0">
                <a:solidFill>
                  <a:srgbClr val="000000"/>
                </a:solidFill>
              </a:rPr>
              <a:t>1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033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0" dirty="0"/>
              <a:t>In this work, we have developed a </a:t>
            </a: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fin-ray grasping system which has achieved both contact sensing and structural compliance.</a:t>
            </a:r>
          </a:p>
          <a:p>
            <a:endParaRPr lang="en-US" altLang="zh-CN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key method is to model the continuum fin-ray gripper as a hyper redundant chain robot. Then by applying robot kinematics and statics analysis, we can build an equation system, in which the contact configuration can be resolved through 3 local deflection curvatures on fin-ray 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Thus, the contact location and force of a compliant fin-ray gripper can be sensed in real-time.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 refer to our prior work to get more details.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0D5545-95D4-489F-B8ED-7EAFA774B56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898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demonstrated in the video, the fin-ray gripper is able to sense the contact force with our model-based approach, using only 3 simple strain gauges as deflection sensors. </a:t>
            </a:r>
          </a:p>
          <a:p>
            <a:endParaRPr lang="en-US" altLang="zh-CN" sz="1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Grasping tests on diverse objects are preformed, including fragile egg, wine glass, cherry tomato, as well as irregular brush and glue bottle. </a:t>
            </a:r>
          </a:p>
          <a:p>
            <a:endParaRPr lang="en-US" altLang="zh-CN" sz="1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Unlike traditional rigid gripper, </a:t>
            </a:r>
            <a:r>
              <a:rPr lang="en-US" altLang="zh-CN" b="0" i="0" dirty="0"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the system does not require precise grasping points, since it has</a:t>
            </a:r>
            <a:r>
              <a:rPr lang="en-US" altLang="zh-CN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both</a:t>
            </a:r>
            <a:r>
              <a:rPr lang="en-US" altLang="zh-CN" sz="1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passive structural compliance and active contact force feedback</a:t>
            </a:r>
            <a:r>
              <a:rPr lang="en-US" altLang="zh-CN" b="0" i="0" dirty="0"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="0" i="0" dirty="0">
              <a:effectLst/>
              <a:highlight>
                <a:srgbClr val="FFFFFF"/>
              </a:highlight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0" i="0" dirty="0">
                <a:effectLst/>
                <a:highlight>
                  <a:srgbClr val="FFFFFF"/>
                </a:highlight>
                <a:latin typeface="Arial" panose="020B0604020202020204" pitchFamily="34" charset="0"/>
                <a:cs typeface="Times New Roman" panose="02020603050405020304" pitchFamily="18" charset="0"/>
              </a:rPr>
              <a:t>In the future, we hope to </a:t>
            </a:r>
            <a:r>
              <a:rPr lang="en-US" altLang="zh-CN" b="0" dirty="0"/>
              <a:t>expand the dataset to more diverse object interactions and developing more generalized learning-based grasping algorithms.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0D5545-95D4-489F-B8ED-7EAFA774B56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01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建筑物&#10;&#10;自动生成的说明">
            <a:extLst>
              <a:ext uri="{FF2B5EF4-FFF2-40B4-BE49-F238E27FC236}">
                <a16:creationId xmlns:a16="http://schemas.microsoft.com/office/drawing/2014/main" id="{DC463E02-403D-4EDF-904F-C4102C9C3D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72915E0-7E7B-4E91-A2E6-50DB32FFA4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3" y="51177"/>
            <a:ext cx="2169174" cy="713098"/>
          </a:xfrm>
          <a:prstGeom prst="rect">
            <a:avLst/>
          </a:prstGeom>
        </p:spPr>
      </p:pic>
      <p:sp>
        <p:nvSpPr>
          <p:cNvPr id="22" name="标题 1">
            <a:extLst>
              <a:ext uri="{FF2B5EF4-FFF2-40B4-BE49-F238E27FC236}">
                <a16:creationId xmlns:a16="http://schemas.microsoft.com/office/drawing/2014/main" id="{9AF74CDA-19DD-45C1-88FF-237973683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9561" y="2016174"/>
            <a:ext cx="10052879" cy="106085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</a:p>
        </p:txBody>
      </p:sp>
      <p:sp>
        <p:nvSpPr>
          <p:cNvPr id="26" name="内容占位符 25">
            <a:extLst>
              <a:ext uri="{FF2B5EF4-FFF2-40B4-BE49-F238E27FC236}">
                <a16:creationId xmlns:a16="http://schemas.microsoft.com/office/drawing/2014/main" id="{981273AB-3D30-4A7E-951D-B80D318521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44345" y="5196924"/>
            <a:ext cx="2903311" cy="454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fld id="{DE506FFD-8B27-444A-964F-E64D0BB3DAF0}" type="datetime2">
              <a:rPr lang="zh-CN" altLang="en-US" smtClean="0"/>
              <a:pPr lvl="0"/>
              <a:t>2020年1月6日</a:t>
            </a:fld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F905EEBF-8ACE-4D30-A4F5-C5796F834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4910" y="4407403"/>
            <a:ext cx="4122181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1">
                <a:solidFill>
                  <a:schemeClr val="accent2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CE9FF532-F6D9-45BD-B501-EEC1CB82C0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59" r="1346"/>
          <a:stretch/>
        </p:blipFill>
        <p:spPr>
          <a:xfrm>
            <a:off x="8870172" y="274183"/>
            <a:ext cx="3002280" cy="41161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F7A6D04-2810-44D7-A07D-0AA2596107F1}"/>
              </a:ext>
            </a:extLst>
          </p:cNvPr>
          <p:cNvGrpSpPr/>
          <p:nvPr userDrawn="1"/>
        </p:nvGrpSpPr>
        <p:grpSpPr>
          <a:xfrm>
            <a:off x="2328587" y="6244170"/>
            <a:ext cx="7554800" cy="406590"/>
            <a:chOff x="2328587" y="6073254"/>
            <a:chExt cx="7554800" cy="40659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A839E5E-CB67-421E-974F-278CCBCFB8C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hqprint">
              <a:alphaModFix amt="3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31" b="36385"/>
            <a:stretch/>
          </p:blipFill>
          <p:spPr>
            <a:xfrm>
              <a:off x="3352562" y="6073254"/>
              <a:ext cx="5486876" cy="406590"/>
            </a:xfrm>
            <a:prstGeom prst="rect">
              <a:avLst/>
            </a:prstGeom>
          </p:spPr>
        </p:pic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3D809C0-A4EF-44AF-AECA-4A85E4BA2C9D}"/>
                </a:ext>
              </a:extLst>
            </p:cNvPr>
            <p:cNvSpPr/>
            <p:nvPr userDrawn="1"/>
          </p:nvSpPr>
          <p:spPr>
            <a:xfrm>
              <a:off x="6051000" y="6259222"/>
              <a:ext cx="90000" cy="9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957ABA8D-3632-4FB6-8561-0367E4880E7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28587" y="6316922"/>
              <a:ext cx="900000" cy="0"/>
            </a:xfrm>
            <a:prstGeom prst="line">
              <a:avLst/>
            </a:prstGeom>
            <a:ln w="127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5F70B8EC-E67C-4355-9367-9F32C483445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983387" y="6316922"/>
              <a:ext cx="900000" cy="0"/>
            </a:xfrm>
            <a:prstGeom prst="line">
              <a:avLst/>
            </a:prstGeom>
            <a:ln w="127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6E58E8B-64DD-4CB6-9A0A-016E581D3E4C}"/>
              </a:ext>
            </a:extLst>
          </p:cNvPr>
          <p:cNvCxnSpPr/>
          <p:nvPr userDrawn="1"/>
        </p:nvCxnSpPr>
        <p:spPr>
          <a:xfrm>
            <a:off x="2046000" y="1712549"/>
            <a:ext cx="8100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43D3B54-A2E0-47EA-82F0-8A5C219B17CC}"/>
              </a:ext>
            </a:extLst>
          </p:cNvPr>
          <p:cNvCxnSpPr/>
          <p:nvPr userDrawn="1"/>
        </p:nvCxnSpPr>
        <p:spPr>
          <a:xfrm>
            <a:off x="2046000" y="3428810"/>
            <a:ext cx="8100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925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>
            <a:extLst>
              <a:ext uri="{FF2B5EF4-FFF2-40B4-BE49-F238E27FC236}">
                <a16:creationId xmlns:a16="http://schemas.microsoft.com/office/drawing/2014/main" id="{AABAA2F6-CE8B-4D0C-9DA1-7AFD8C0E1F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55B5EF86-CD68-45F5-B469-E0C751A7F1CE}"/>
              </a:ext>
            </a:extLst>
          </p:cNvPr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44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 descr="图片包含 户外, 标牌, 黑色&#10;&#10;自动生成的说明">
            <a:extLst>
              <a:ext uri="{FF2B5EF4-FFF2-40B4-BE49-F238E27FC236}">
                <a16:creationId xmlns:a16="http://schemas.microsoft.com/office/drawing/2014/main" id="{BBD19A13-D175-4468-834D-FE213A533A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8" name="文本占位符 31">
            <a:extLst>
              <a:ext uri="{FF2B5EF4-FFF2-40B4-BE49-F238E27FC236}">
                <a16:creationId xmlns:a16="http://schemas.microsoft.com/office/drawing/2014/main" id="{0E3A7107-0A14-4195-8DEB-51F0B46D6B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31">
            <a:extLst>
              <a:ext uri="{FF2B5EF4-FFF2-40B4-BE49-F238E27FC236}">
                <a16:creationId xmlns:a16="http://schemas.microsoft.com/office/drawing/2014/main" id="{56FC8349-67FC-4E3B-B988-7A27FDAE9D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>
            <a:extLst>
              <a:ext uri="{FF2B5EF4-FFF2-40B4-BE49-F238E27FC236}">
                <a16:creationId xmlns:a16="http://schemas.microsoft.com/office/drawing/2014/main" id="{85368C87-925C-44AC-B001-5C4EE6F006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2FF6FEE6-2A34-4756-8F6B-3232EC3752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056" y="766710"/>
            <a:ext cx="11568144" cy="4765791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30000"/>
              </a:lnSpc>
              <a:buFontTx/>
              <a:buBlip>
                <a:blip r:embed="rId4"/>
              </a:buBlip>
              <a:defRPr sz="2000">
                <a:solidFill>
                  <a:schemeClr val="accent2"/>
                </a:solidFill>
              </a:defRPr>
            </a:lvl1pPr>
            <a:lvl2pPr>
              <a:lnSpc>
                <a:spcPct val="130000"/>
              </a:lnSpc>
              <a:defRPr sz="2000">
                <a:solidFill>
                  <a:schemeClr val="accent2"/>
                </a:solidFill>
              </a:defRPr>
            </a:lvl2pPr>
            <a:lvl3pPr>
              <a:lnSpc>
                <a:spcPct val="130000"/>
              </a:lnSpc>
              <a:defRPr sz="1800">
                <a:solidFill>
                  <a:schemeClr val="accent2"/>
                </a:solidFill>
              </a:defRPr>
            </a:lvl3pPr>
            <a:lvl4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4pPr>
            <a:lvl5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93235BFC-8F08-4C25-988C-FCB706C52ACD}"/>
              </a:ext>
            </a:extLst>
          </p:cNvPr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A14A4014-5A08-40D8-A5CC-B2FF9962A739}"/>
              </a:ext>
            </a:extLst>
          </p:cNvPr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2C3C1CA-869D-4F70-8C72-BC72214F5E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27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物&#10;&#10;自动生成的说明">
            <a:extLst>
              <a:ext uri="{FF2B5EF4-FFF2-40B4-BE49-F238E27FC236}">
                <a16:creationId xmlns:a16="http://schemas.microsoft.com/office/drawing/2014/main" id="{59C76395-F18A-42DC-A156-F93BFCD8E4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8C8E8E9-B6E9-4C9E-A8E5-EC39920274FE}"/>
              </a:ext>
            </a:extLst>
          </p:cNvPr>
          <p:cNvCxnSpPr/>
          <p:nvPr userDrawn="1"/>
        </p:nvCxnSpPr>
        <p:spPr>
          <a:xfrm>
            <a:off x="304800" y="3429000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6D4021-94E1-4E9F-90EB-E54E5216CA6E}"/>
              </a:ext>
            </a:extLst>
          </p:cNvPr>
          <p:cNvCxnSpPr/>
          <p:nvPr userDrawn="1"/>
        </p:nvCxnSpPr>
        <p:spPr>
          <a:xfrm>
            <a:off x="9689690" y="3429000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片包含 户外, 标牌, 黑色&#10;&#10;自动生成的说明">
            <a:extLst>
              <a:ext uri="{FF2B5EF4-FFF2-40B4-BE49-F238E27FC236}">
                <a16:creationId xmlns:a16="http://schemas.microsoft.com/office/drawing/2014/main" id="{EC48E4B1-8892-4D66-885C-B3B81823A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828" y="853340"/>
            <a:ext cx="1656344" cy="1656344"/>
          </a:xfrm>
          <a:prstGeom prst="rect">
            <a:avLst/>
          </a:prstGeom>
        </p:spPr>
      </p:pic>
      <p:sp>
        <p:nvSpPr>
          <p:cNvPr id="20" name="文本占位符 31">
            <a:extLst>
              <a:ext uri="{FF2B5EF4-FFF2-40B4-BE49-F238E27FC236}">
                <a16:creationId xmlns:a16="http://schemas.microsoft.com/office/drawing/2014/main" id="{4EB0A957-E3E4-47EE-9713-82509E17FD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55162" y="3129756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000" b="1" spc="600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2079C22-C965-4A93-8C7F-F7C26F71D8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alphaModFix amt="20000"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1" b="36385"/>
          <a:stretch/>
        </p:blipFill>
        <p:spPr>
          <a:xfrm>
            <a:off x="3352562" y="6146610"/>
            <a:ext cx="5486876" cy="4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40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-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建筑物&#10;&#10;自动生成的说明">
            <a:extLst>
              <a:ext uri="{FF2B5EF4-FFF2-40B4-BE49-F238E27FC236}">
                <a16:creationId xmlns:a16="http://schemas.microsoft.com/office/drawing/2014/main" id="{D3C2EE1F-0BF9-49E9-859D-A8611895DE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8C8E8E9-B6E9-4C9E-A8E5-EC39920274FE}"/>
              </a:ext>
            </a:extLst>
          </p:cNvPr>
          <p:cNvCxnSpPr/>
          <p:nvPr userDrawn="1"/>
        </p:nvCxnSpPr>
        <p:spPr>
          <a:xfrm>
            <a:off x="7322504" y="1488254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6D4021-94E1-4E9F-90EB-E54E5216CA6E}"/>
              </a:ext>
            </a:extLst>
          </p:cNvPr>
          <p:cNvCxnSpPr/>
          <p:nvPr userDrawn="1"/>
        </p:nvCxnSpPr>
        <p:spPr>
          <a:xfrm>
            <a:off x="7322504" y="4146847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31">
            <a:extLst>
              <a:ext uri="{FF2B5EF4-FFF2-40B4-BE49-F238E27FC236}">
                <a16:creationId xmlns:a16="http://schemas.microsoft.com/office/drawing/2014/main" id="{4EB0A957-E3E4-47EE-9713-82509E17FD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3473" y="2496180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000" b="1" spc="600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5861CDE-5CCC-4EC9-AAE6-4DDC185E1B6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001" y="1860735"/>
            <a:ext cx="2858911" cy="23322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97B15C4-0524-4A21-A6CE-F7DA7DA15B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alphaModFix amt="20000"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1" b="36385"/>
          <a:stretch/>
        </p:blipFill>
        <p:spPr>
          <a:xfrm>
            <a:off x="3352562" y="6146610"/>
            <a:ext cx="5486876" cy="4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08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-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离页连接符 1">
            <a:extLst>
              <a:ext uri="{FF2B5EF4-FFF2-40B4-BE49-F238E27FC236}">
                <a16:creationId xmlns:a16="http://schemas.microsoft.com/office/drawing/2014/main" id="{3D05038B-8A32-4BD0-A068-AFE03E6FF8D3}"/>
              </a:ext>
            </a:extLst>
          </p:cNvPr>
          <p:cNvSpPr/>
          <p:nvPr userDrawn="1"/>
        </p:nvSpPr>
        <p:spPr>
          <a:xfrm>
            <a:off x="3419386" y="0"/>
            <a:ext cx="5353229" cy="5219695"/>
          </a:xfrm>
          <a:prstGeom prst="flowChartOffpage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31">
            <a:extLst>
              <a:ext uri="{FF2B5EF4-FFF2-40B4-BE49-F238E27FC236}">
                <a16:creationId xmlns:a16="http://schemas.microsoft.com/office/drawing/2014/main" id="{4EB0A957-E3E4-47EE-9713-82509E17FD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52571" y="2609847"/>
            <a:ext cx="6286859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5400" b="1" spc="600"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09B0529-EE67-44AA-BAF8-7E78156B3D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alphaModFix amt="20000"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1" b="36385"/>
          <a:stretch/>
        </p:blipFill>
        <p:spPr>
          <a:xfrm>
            <a:off x="3352562" y="6146610"/>
            <a:ext cx="5486876" cy="4065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FA12E6D-1EC4-4BB8-BCAB-668C213B8F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410" y="188997"/>
            <a:ext cx="3019180" cy="211605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B543617-7E5E-4360-A155-0CA2B7AF9E10}"/>
              </a:ext>
            </a:extLst>
          </p:cNvPr>
          <p:cNvSpPr/>
          <p:nvPr userDrawn="1"/>
        </p:nvSpPr>
        <p:spPr>
          <a:xfrm>
            <a:off x="3419386" y="4393629"/>
            <a:ext cx="5353229" cy="1461642"/>
          </a:xfrm>
          <a:custGeom>
            <a:avLst/>
            <a:gdLst>
              <a:gd name="connsiteX0" fmla="*/ 0 w 5353229"/>
              <a:gd name="connsiteY0" fmla="*/ 0 h 1461642"/>
              <a:gd name="connsiteX1" fmla="*/ 2676615 w 5353229"/>
              <a:gd name="connsiteY1" fmla="*/ 1043939 h 1461642"/>
              <a:gd name="connsiteX2" fmla="*/ 5353229 w 5353229"/>
              <a:gd name="connsiteY2" fmla="*/ 0 h 1461642"/>
              <a:gd name="connsiteX3" fmla="*/ 5353229 w 5353229"/>
              <a:gd name="connsiteY3" fmla="*/ 417703 h 1461642"/>
              <a:gd name="connsiteX4" fmla="*/ 2676615 w 5353229"/>
              <a:gd name="connsiteY4" fmla="*/ 1461642 h 1461642"/>
              <a:gd name="connsiteX5" fmla="*/ 0 w 5353229"/>
              <a:gd name="connsiteY5" fmla="*/ 417703 h 146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3229" h="1461642">
                <a:moveTo>
                  <a:pt x="0" y="0"/>
                </a:moveTo>
                <a:lnTo>
                  <a:pt x="2676615" y="1043939"/>
                </a:lnTo>
                <a:lnTo>
                  <a:pt x="5353229" y="0"/>
                </a:lnTo>
                <a:lnTo>
                  <a:pt x="5353229" y="417703"/>
                </a:lnTo>
                <a:lnTo>
                  <a:pt x="2676615" y="1461642"/>
                </a:lnTo>
                <a:lnTo>
                  <a:pt x="0" y="41770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 descr="图片包含 建筑物&#10;&#10;自动生成的说明">
            <a:extLst>
              <a:ext uri="{FF2B5EF4-FFF2-40B4-BE49-F238E27FC236}">
                <a16:creationId xmlns:a16="http://schemas.microsoft.com/office/drawing/2014/main" id="{D3C2EE1F-0BF9-49E9-859D-A8611895DEE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296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4908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（lowpoly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圆屋顶, 地板&#10;&#10;描述已自动生成">
            <a:extLst>
              <a:ext uri="{FF2B5EF4-FFF2-40B4-BE49-F238E27FC236}">
                <a16:creationId xmlns:a16="http://schemas.microsoft.com/office/drawing/2014/main" id="{0E7CEFF4-3933-40D2-928B-A28B021C14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762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>
            <a:extLst>
              <a:ext uri="{FF2B5EF4-FFF2-40B4-BE49-F238E27FC236}">
                <a16:creationId xmlns:a16="http://schemas.microsoft.com/office/drawing/2014/main" id="{ECA0A7A8-52A5-4508-9B7C-8E9F070AF3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749300"/>
            <a:ext cx="12203394" cy="319193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8" name="图片 7" descr="图片包含 建筑物&#10;&#10;自动生成的说明">
            <a:extLst>
              <a:ext uri="{FF2B5EF4-FFF2-40B4-BE49-F238E27FC236}">
                <a16:creationId xmlns:a16="http://schemas.microsoft.com/office/drawing/2014/main" id="{DC463E02-403D-4EDF-904F-C4102C9C3D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72915E0-7E7B-4E91-A2E6-50DB32FFA4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3" y="51177"/>
            <a:ext cx="2169174" cy="713098"/>
          </a:xfrm>
          <a:prstGeom prst="rect">
            <a:avLst/>
          </a:prstGeom>
        </p:spPr>
      </p:pic>
      <p:sp>
        <p:nvSpPr>
          <p:cNvPr id="22" name="标题 1">
            <a:extLst>
              <a:ext uri="{FF2B5EF4-FFF2-40B4-BE49-F238E27FC236}">
                <a16:creationId xmlns:a16="http://schemas.microsoft.com/office/drawing/2014/main" id="{9AF74CDA-19DD-45C1-88FF-237973683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9561" y="3383857"/>
            <a:ext cx="10052879" cy="106085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algn="ct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</a:p>
        </p:txBody>
      </p:sp>
      <p:sp>
        <p:nvSpPr>
          <p:cNvPr id="26" name="内容占位符 25">
            <a:extLst>
              <a:ext uri="{FF2B5EF4-FFF2-40B4-BE49-F238E27FC236}">
                <a16:creationId xmlns:a16="http://schemas.microsoft.com/office/drawing/2014/main" id="{981273AB-3D30-4A7E-951D-B80D318521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44345" y="5798690"/>
            <a:ext cx="2903311" cy="454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fld id="{C6124F18-99FF-4E25-B026-C95B196756F6}" type="datetime2">
              <a:rPr lang="zh-CN" altLang="en-US" smtClean="0"/>
              <a:pPr lvl="0"/>
              <a:t>2020年1月6日</a:t>
            </a:fld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F905EEBF-8ACE-4D30-A4F5-C5796F834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4910" y="5052868"/>
            <a:ext cx="4122181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1">
                <a:solidFill>
                  <a:schemeClr val="accent2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CE9FF532-F6D9-45BD-B501-EEC1CB82C0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59" r="1346"/>
          <a:stretch/>
        </p:blipFill>
        <p:spPr>
          <a:xfrm>
            <a:off x="8870172" y="274183"/>
            <a:ext cx="3002280" cy="41161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E0947F5-F302-4DA0-B1F5-30EE10CF1F22}"/>
              </a:ext>
            </a:extLst>
          </p:cNvPr>
          <p:cNvGrpSpPr/>
          <p:nvPr userDrawn="1"/>
        </p:nvGrpSpPr>
        <p:grpSpPr>
          <a:xfrm>
            <a:off x="3352562" y="6252715"/>
            <a:ext cx="5486876" cy="406590"/>
            <a:chOff x="3352562" y="6073254"/>
            <a:chExt cx="5486876" cy="40659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A839E5E-CB67-421E-974F-278CCBCFB8C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hqprint">
              <a:alphaModFix amt="3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31" b="36385"/>
            <a:stretch/>
          </p:blipFill>
          <p:spPr>
            <a:xfrm>
              <a:off x="3352562" y="6073254"/>
              <a:ext cx="5486876" cy="406590"/>
            </a:xfrm>
            <a:prstGeom prst="rect">
              <a:avLst/>
            </a:prstGeom>
          </p:spPr>
        </p:pic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3D809C0-A4EF-44AF-AECA-4A85E4BA2C9D}"/>
                </a:ext>
              </a:extLst>
            </p:cNvPr>
            <p:cNvSpPr/>
            <p:nvPr userDrawn="1"/>
          </p:nvSpPr>
          <p:spPr>
            <a:xfrm>
              <a:off x="6051000" y="6259222"/>
              <a:ext cx="90000" cy="9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957ABA8D-3632-4FB6-8561-0367E4880E76}"/>
              </a:ext>
            </a:extLst>
          </p:cNvPr>
          <p:cNvCxnSpPr>
            <a:cxnSpLocks/>
          </p:cNvCxnSpPr>
          <p:nvPr userDrawn="1"/>
        </p:nvCxnSpPr>
        <p:spPr>
          <a:xfrm>
            <a:off x="2328587" y="6496383"/>
            <a:ext cx="900000" cy="0"/>
          </a:xfrm>
          <a:prstGeom prst="line">
            <a:avLst/>
          </a:prstGeom>
          <a:ln w="127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5F70B8EC-E67C-4355-9367-9F32C483445D}"/>
              </a:ext>
            </a:extLst>
          </p:cNvPr>
          <p:cNvCxnSpPr>
            <a:cxnSpLocks/>
          </p:cNvCxnSpPr>
          <p:nvPr userDrawn="1"/>
        </p:nvCxnSpPr>
        <p:spPr>
          <a:xfrm>
            <a:off x="8983387" y="6496383"/>
            <a:ext cx="900000" cy="0"/>
          </a:xfrm>
          <a:prstGeom prst="line">
            <a:avLst/>
          </a:prstGeom>
          <a:ln w="127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3579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建筑物, 圆屋顶, 地板&#10;&#10;描述已自动生成">
            <a:extLst>
              <a:ext uri="{FF2B5EF4-FFF2-40B4-BE49-F238E27FC236}">
                <a16:creationId xmlns:a16="http://schemas.microsoft.com/office/drawing/2014/main" id="{32C61E04-9C57-4412-9EA5-8082A6789B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5" name="平行四边形 4">
            <a:extLst>
              <a:ext uri="{FF2B5EF4-FFF2-40B4-BE49-F238E27FC236}">
                <a16:creationId xmlns:a16="http://schemas.microsoft.com/office/drawing/2014/main" id="{C5A6C460-C718-4155-A390-E0273AFCB62A}"/>
              </a:ext>
            </a:extLst>
          </p:cNvPr>
          <p:cNvSpPr/>
          <p:nvPr userDrawn="1"/>
        </p:nvSpPr>
        <p:spPr>
          <a:xfrm>
            <a:off x="4144710" y="1537750"/>
            <a:ext cx="8047290" cy="3189811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9AF74CDA-19DD-45C1-88FF-237973683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60763" y="2602227"/>
            <a:ext cx="6426437" cy="1060855"/>
          </a:xfrm>
          <a:prstGeom prst="rect">
            <a:avLst/>
          </a:prstGeom>
          <a:noFill/>
          <a:effectLst/>
        </p:spPr>
        <p:txBody>
          <a:bodyPr anchor="ctr">
            <a:noAutofit/>
          </a:bodyPr>
          <a:lstStyle>
            <a:lvl1pPr algn="ctr"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</a:p>
        </p:txBody>
      </p:sp>
      <p:pic>
        <p:nvPicPr>
          <p:cNvPr id="8" name="图片 7" descr="图片包含 建筑物&#10;&#10;自动生成的说明">
            <a:extLst>
              <a:ext uri="{FF2B5EF4-FFF2-40B4-BE49-F238E27FC236}">
                <a16:creationId xmlns:a16="http://schemas.microsoft.com/office/drawing/2014/main" id="{DC463E02-403D-4EDF-904F-C4102C9C3D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86" y="2142500"/>
            <a:ext cx="8047290" cy="2590938"/>
          </a:xfrm>
          <a:prstGeom prst="rect">
            <a:avLst/>
          </a:prstGeom>
        </p:spPr>
      </p:pic>
      <p:sp>
        <p:nvSpPr>
          <p:cNvPr id="26" name="内容占位符 25">
            <a:extLst>
              <a:ext uri="{FF2B5EF4-FFF2-40B4-BE49-F238E27FC236}">
                <a16:creationId xmlns:a16="http://schemas.microsoft.com/office/drawing/2014/main" id="{981273AB-3D30-4A7E-951D-B80D318521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946863" y="4805775"/>
            <a:ext cx="2903311" cy="454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fld id="{C6124F18-99FF-4E25-B026-C95B196756F6}" type="datetime2">
              <a:rPr lang="zh-CN" altLang="en-US" smtClean="0"/>
              <a:pPr lvl="0"/>
              <a:t>2020年1月6日</a:t>
            </a:fld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F905EEBF-8ACE-4D30-A4F5-C5796F834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60764" y="4696131"/>
            <a:ext cx="3349862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73862409-EB7F-40D8-9600-B7C8CE927E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119382"/>
            <a:ext cx="6323888" cy="4026547"/>
          </a:xfrm>
          <a:custGeom>
            <a:avLst/>
            <a:gdLst>
              <a:gd name="connsiteX0" fmla="*/ 0 w 4827208"/>
              <a:gd name="connsiteY0" fmla="*/ 0 h 3236615"/>
              <a:gd name="connsiteX1" fmla="*/ 4827208 w 4827208"/>
              <a:gd name="connsiteY1" fmla="*/ 0 h 3236615"/>
              <a:gd name="connsiteX2" fmla="*/ 3218537 w 4827208"/>
              <a:gd name="connsiteY2" fmla="*/ 3236615 h 3236615"/>
              <a:gd name="connsiteX3" fmla="*/ 0 w 4827208"/>
              <a:gd name="connsiteY3" fmla="*/ 3236615 h 323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7208" h="3236615">
                <a:moveTo>
                  <a:pt x="0" y="0"/>
                </a:moveTo>
                <a:lnTo>
                  <a:pt x="4827208" y="0"/>
                </a:lnTo>
                <a:lnTo>
                  <a:pt x="3218537" y="3236615"/>
                </a:lnTo>
                <a:lnTo>
                  <a:pt x="0" y="323661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A63D107-02BD-4A0D-9132-36E8D944F42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558" y="4410381"/>
            <a:ext cx="3935296" cy="20929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D92EBD5-2225-4D92-B6FB-5F42D4CF9A7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3" y="51177"/>
            <a:ext cx="2169174" cy="71309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F038EC1-5530-4400-9F4D-38CB7EE61E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62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>
            <a:extLst>
              <a:ext uri="{FF2B5EF4-FFF2-40B4-BE49-F238E27FC236}">
                <a16:creationId xmlns:a16="http://schemas.microsoft.com/office/drawing/2014/main" id="{7C66039A-3D15-4D27-8FD3-6ADF01C340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5D47FDF-63E1-442F-8001-E72FBC10D88D}"/>
              </a:ext>
            </a:extLst>
          </p:cNvPr>
          <p:cNvGrpSpPr/>
          <p:nvPr userDrawn="1"/>
        </p:nvGrpSpPr>
        <p:grpSpPr>
          <a:xfrm>
            <a:off x="304800" y="2455636"/>
            <a:ext cx="4122059" cy="1462680"/>
            <a:chOff x="304800" y="2709636"/>
            <a:chExt cx="4122059" cy="146268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022DE15-F0A7-4081-B20E-F56AF7E8D451}"/>
                </a:ext>
              </a:extLst>
            </p:cNvPr>
            <p:cNvGrpSpPr/>
            <p:nvPr/>
          </p:nvGrpSpPr>
          <p:grpSpPr>
            <a:xfrm>
              <a:off x="304800" y="2709636"/>
              <a:ext cx="4122059" cy="1462680"/>
              <a:chOff x="667656" y="1497651"/>
              <a:chExt cx="4122059" cy="1462680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068AF075-1EBE-4100-82B6-D1B2511E27A3}"/>
                  </a:ext>
                </a:extLst>
              </p:cNvPr>
              <p:cNvGrpSpPr/>
              <p:nvPr/>
            </p:nvGrpSpPr>
            <p:grpSpPr>
              <a:xfrm>
                <a:off x="667656" y="1497651"/>
                <a:ext cx="4122059" cy="1438728"/>
                <a:chOff x="537028" y="1493158"/>
                <a:chExt cx="4122059" cy="1438728"/>
              </a:xfrm>
            </p:grpSpPr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CD1F02EB-A5F5-4A25-8E13-33D76C3997D5}"/>
                    </a:ext>
                  </a:extLst>
                </p:cNvPr>
                <p:cNvSpPr/>
                <p:nvPr/>
              </p:nvSpPr>
              <p:spPr>
                <a:xfrm>
                  <a:off x="537029" y="1493158"/>
                  <a:ext cx="4122058" cy="14387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1" name="图片 10" descr="图片包含 建筑物&#10;&#10;自动生成的说明">
                  <a:extLst>
                    <a:ext uri="{FF2B5EF4-FFF2-40B4-BE49-F238E27FC236}">
                      <a16:creationId xmlns:a16="http://schemas.microsoft.com/office/drawing/2014/main" id="{27CDB2F7-E7B6-465A-921A-BD30952F7D4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alphaModFix amt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7028" y="1604731"/>
                  <a:ext cx="4122058" cy="1327155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901EB5B-A305-4D12-8523-8654B0DF8D3C}"/>
                  </a:ext>
                </a:extLst>
              </p:cNvPr>
              <p:cNvSpPr txBox="1"/>
              <p:nvPr/>
            </p:nvSpPr>
            <p:spPr>
              <a:xfrm>
                <a:off x="2387598" y="1755350"/>
                <a:ext cx="223519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目  录</a:t>
                </a: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9DBDFDE5-938B-46BA-BF04-52626678C645}"/>
                  </a:ext>
                </a:extLst>
              </p:cNvPr>
              <p:cNvSpPr/>
              <p:nvPr/>
            </p:nvSpPr>
            <p:spPr>
              <a:xfrm rot="16200000">
                <a:off x="2683685" y="854302"/>
                <a:ext cx="90000" cy="412205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96E7EA-26DC-40A9-97DD-57F90BFFB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887" y="2871509"/>
              <a:ext cx="1590855" cy="1114981"/>
            </a:xfrm>
            <a:prstGeom prst="rect">
              <a:avLst/>
            </a:prstGeom>
          </p:spPr>
        </p:pic>
      </p:grp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86D2A06B-94AC-4433-BBC3-A98A9F2FD4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72150" y="0"/>
            <a:ext cx="641985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E1AFFB6-310A-466D-BAD1-F84A11C9C967}"/>
              </a:ext>
            </a:extLst>
          </p:cNvPr>
          <p:cNvSpPr/>
          <p:nvPr userDrawn="1"/>
        </p:nvSpPr>
        <p:spPr>
          <a:xfrm flipV="1">
            <a:off x="5672624" y="0"/>
            <a:ext cx="90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896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建筑物, 圆屋顶, 地板&#10;&#10;描述已自动生成">
            <a:extLst>
              <a:ext uri="{FF2B5EF4-FFF2-40B4-BE49-F238E27FC236}">
                <a16:creationId xmlns:a16="http://schemas.microsoft.com/office/drawing/2014/main" id="{1CF278BF-7BDF-4094-9C1D-962B78BFDF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ACBE5229-6D64-4AB4-BD32-C5A9C0A25B3D}"/>
              </a:ext>
            </a:extLst>
          </p:cNvPr>
          <p:cNvGrpSpPr/>
          <p:nvPr/>
        </p:nvGrpSpPr>
        <p:grpSpPr>
          <a:xfrm>
            <a:off x="4034970" y="685800"/>
            <a:ext cx="4122060" cy="1462680"/>
            <a:chOff x="667655" y="1497651"/>
            <a:chExt cx="4122060" cy="146268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6977AD1-FB29-49DB-B293-6E501C63653E}"/>
                </a:ext>
              </a:extLst>
            </p:cNvPr>
            <p:cNvGrpSpPr/>
            <p:nvPr/>
          </p:nvGrpSpPr>
          <p:grpSpPr>
            <a:xfrm>
              <a:off x="667656" y="1497651"/>
              <a:ext cx="4122059" cy="1438728"/>
              <a:chOff x="537028" y="1493158"/>
              <a:chExt cx="4122059" cy="1438728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D2C25A7C-283B-4D59-8088-0D173FD791A1}"/>
                  </a:ext>
                </a:extLst>
              </p:cNvPr>
              <p:cNvSpPr/>
              <p:nvPr/>
            </p:nvSpPr>
            <p:spPr>
              <a:xfrm>
                <a:off x="537029" y="1493158"/>
                <a:ext cx="4122058" cy="14387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 descr="图片包含 建筑物&#10;&#10;自动生成的说明">
                <a:extLst>
                  <a:ext uri="{FF2B5EF4-FFF2-40B4-BE49-F238E27FC236}">
                    <a16:creationId xmlns:a16="http://schemas.microsoft.com/office/drawing/2014/main" id="{909D8670-2666-4A27-A0FE-9BF4BFDA7D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alphaModFix amt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028" y="1604731"/>
                <a:ext cx="4122058" cy="1327155"/>
              </a:xfrm>
              <a:prstGeom prst="rect">
                <a:avLst/>
              </a:prstGeom>
              <a:effectLst/>
            </p:spPr>
          </p:pic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0563126-3B82-41C3-959D-6EE0A64FB1C8}"/>
                </a:ext>
              </a:extLst>
            </p:cNvPr>
            <p:cNvSpPr txBox="1"/>
            <p:nvPr/>
          </p:nvSpPr>
          <p:spPr>
            <a:xfrm>
              <a:off x="667655" y="1755350"/>
              <a:ext cx="412205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accent1"/>
                  </a:solidFill>
                </a:rPr>
                <a:t>目         录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1F06D8F-A998-4957-BCDD-C5D37E948A62}"/>
                </a:ext>
              </a:extLst>
            </p:cNvPr>
            <p:cNvSpPr/>
            <p:nvPr/>
          </p:nvSpPr>
          <p:spPr>
            <a:xfrm rot="16200000">
              <a:off x="2683685" y="854302"/>
              <a:ext cx="90000" cy="4122058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9F63F420-5C8B-4249-B74B-AB25DACFA0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047" y="797373"/>
            <a:ext cx="1590855" cy="1114981"/>
          </a:xfrm>
          <a:prstGeom prst="rect">
            <a:avLst/>
          </a:prstGeom>
        </p:spPr>
      </p:pic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E9A5540C-0F48-4B7F-B5D6-F8A8EDA2E8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-19050" y="3428999"/>
            <a:ext cx="12211050" cy="342899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D9484F6-57FB-4D78-BAC6-3A0A97C9E850}"/>
              </a:ext>
            </a:extLst>
          </p:cNvPr>
          <p:cNvSpPr/>
          <p:nvPr userDrawn="1"/>
        </p:nvSpPr>
        <p:spPr>
          <a:xfrm rot="16200000" flipV="1">
            <a:off x="6051001" y="-2738344"/>
            <a:ext cx="90000" cy="121989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477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建筑物, 圆屋顶, 地板&#10;&#10;描述已自动生成">
            <a:extLst>
              <a:ext uri="{FF2B5EF4-FFF2-40B4-BE49-F238E27FC236}">
                <a16:creationId xmlns:a16="http://schemas.microsoft.com/office/drawing/2014/main" id="{BCB8885F-CCB9-4EC9-AC5C-83B4329CC8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8BB665EA-8CD9-4D53-A4AF-D2B7101CE5DB}"/>
              </a:ext>
            </a:extLst>
          </p:cNvPr>
          <p:cNvSpPr/>
          <p:nvPr userDrawn="1"/>
        </p:nvSpPr>
        <p:spPr>
          <a:xfrm rot="16200000">
            <a:off x="6051000" y="-2616750"/>
            <a:ext cx="90000" cy="12192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图片占位符 33">
            <a:extLst>
              <a:ext uri="{FF2B5EF4-FFF2-40B4-BE49-F238E27FC236}">
                <a16:creationId xmlns:a16="http://schemas.microsoft.com/office/drawing/2014/main" id="{94A66D01-D8F9-449F-918E-8E0F01222D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9050"/>
            <a:ext cx="12192000" cy="3442348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标题 13">
            <a:extLst>
              <a:ext uri="{FF2B5EF4-FFF2-40B4-BE49-F238E27FC236}">
                <a16:creationId xmlns:a16="http://schemas.microsoft.com/office/drawing/2014/main" id="{43182647-270A-4077-B505-0FC4222D1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075" y="3047028"/>
            <a:ext cx="6489700" cy="77534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ctr"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465DB092-56FD-4A68-9D16-CFF0FD3DE8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9166EE3-A8B8-4A65-AEC2-261BB698A7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54075" y="4054685"/>
            <a:ext cx="6489700" cy="153426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30000"/>
              </a:lnSpc>
              <a:buNone/>
              <a:defRPr sz="2200">
                <a:solidFill>
                  <a:schemeClr val="accent2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97728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建筑物, 圆屋顶, 地板&#10;&#10;描述已自动生成">
            <a:extLst>
              <a:ext uri="{FF2B5EF4-FFF2-40B4-BE49-F238E27FC236}">
                <a16:creationId xmlns:a16="http://schemas.microsoft.com/office/drawing/2014/main" id="{CA20EC42-E2DC-453A-A334-D1D7BD3BE5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8BB665EA-8CD9-4D53-A4AF-D2B7101CE5DB}"/>
              </a:ext>
            </a:extLst>
          </p:cNvPr>
          <p:cNvSpPr/>
          <p:nvPr userDrawn="1"/>
        </p:nvSpPr>
        <p:spPr>
          <a:xfrm rot="10800000">
            <a:off x="5885901" y="-45000"/>
            <a:ext cx="90000" cy="694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图片占位符 33">
            <a:extLst>
              <a:ext uri="{FF2B5EF4-FFF2-40B4-BE49-F238E27FC236}">
                <a16:creationId xmlns:a16="http://schemas.microsoft.com/office/drawing/2014/main" id="{94A66D01-D8F9-449F-918E-8E0F01222D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9050"/>
            <a:ext cx="5842000" cy="68770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标题 13">
            <a:extLst>
              <a:ext uri="{FF2B5EF4-FFF2-40B4-BE49-F238E27FC236}">
                <a16:creationId xmlns:a16="http://schemas.microsoft.com/office/drawing/2014/main" id="{43182647-270A-4077-B505-0FC4222D1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4" y="3047028"/>
            <a:ext cx="5648325" cy="77534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ctr"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9166EE3-A8B8-4A65-AEC2-261BB698A7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38874" y="4054685"/>
            <a:ext cx="5648325" cy="153426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30000"/>
              </a:lnSpc>
              <a:buNone/>
              <a:defRPr sz="2200">
                <a:solidFill>
                  <a:schemeClr val="accent2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A251A89-E640-49C6-A3E7-63D9665175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87" r="1345"/>
          <a:stretch/>
        </p:blipFill>
        <p:spPr>
          <a:xfrm>
            <a:off x="6238430" y="6041797"/>
            <a:ext cx="5920443" cy="41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275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>
            <a:extLst>
              <a:ext uri="{FF2B5EF4-FFF2-40B4-BE49-F238E27FC236}">
                <a16:creationId xmlns:a16="http://schemas.microsoft.com/office/drawing/2014/main" id="{B46500FD-D914-4D54-A821-0896603096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4227868-C0F1-41FC-A8C9-A533B4E114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  <p:sp>
        <p:nvSpPr>
          <p:cNvPr id="9" name="文本占位符 31">
            <a:extLst>
              <a:ext uri="{FF2B5EF4-FFF2-40B4-BE49-F238E27FC236}">
                <a16:creationId xmlns:a16="http://schemas.microsoft.com/office/drawing/2014/main" id="{56FC8349-67FC-4E3B-B988-7A27FDAE9D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>
            <a:extLst>
              <a:ext uri="{FF2B5EF4-FFF2-40B4-BE49-F238E27FC236}">
                <a16:creationId xmlns:a16="http://schemas.microsoft.com/office/drawing/2014/main" id="{85368C87-925C-44AC-B001-5C4EE6F006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9AE407FD-1006-4AC4-B10B-CB7686E66A86}"/>
              </a:ext>
            </a:extLst>
          </p:cNvPr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30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 descr="图片包含 户外, 标牌, 黑色&#10;&#10;自动生成的说明">
            <a:extLst>
              <a:ext uri="{FF2B5EF4-FFF2-40B4-BE49-F238E27FC236}">
                <a16:creationId xmlns:a16="http://schemas.microsoft.com/office/drawing/2014/main" id="{D5338ABA-2308-412D-96F5-DE590FFF992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21" name="文本占位符 31">
            <a:extLst>
              <a:ext uri="{FF2B5EF4-FFF2-40B4-BE49-F238E27FC236}">
                <a16:creationId xmlns:a16="http://schemas.microsoft.com/office/drawing/2014/main" id="{C2D49473-9331-4572-8AFC-3A905D765C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3E2A174E-0D40-4C44-A4CB-067A3AD3E27A}"/>
              </a:ext>
            </a:extLst>
          </p:cNvPr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B6623D7A-6A25-4FAF-BE38-10BE0650BF71}"/>
              </a:ext>
            </a:extLst>
          </p:cNvPr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0658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(标题导航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建筑物, 圆屋顶, 地板&#10;&#10;描述已自动生成">
            <a:extLst>
              <a:ext uri="{FF2B5EF4-FFF2-40B4-BE49-F238E27FC236}">
                <a16:creationId xmlns:a16="http://schemas.microsoft.com/office/drawing/2014/main" id="{FCB44420-1668-4CDF-B7B1-BF64940901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" name="文本占位符 31">
            <a:extLst>
              <a:ext uri="{FF2B5EF4-FFF2-40B4-BE49-F238E27FC236}">
                <a16:creationId xmlns:a16="http://schemas.microsoft.com/office/drawing/2014/main" id="{56FC8349-67FC-4E3B-B988-7A27FDAE9D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>
            <a:extLst>
              <a:ext uri="{FF2B5EF4-FFF2-40B4-BE49-F238E27FC236}">
                <a16:creationId xmlns:a16="http://schemas.microsoft.com/office/drawing/2014/main" id="{85368C87-925C-44AC-B001-5C4EE6F006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9AE407FD-1006-4AC4-B10B-CB7686E66A86}"/>
              </a:ext>
            </a:extLst>
          </p:cNvPr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30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 descr="图片包含 户外, 标牌, 黑色&#10;&#10;自动生成的说明">
            <a:extLst>
              <a:ext uri="{FF2B5EF4-FFF2-40B4-BE49-F238E27FC236}">
                <a16:creationId xmlns:a16="http://schemas.microsoft.com/office/drawing/2014/main" id="{D5338ABA-2308-412D-96F5-DE590FFF99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B0646154-6233-4139-B550-A28CDF04E3FA}"/>
              </a:ext>
            </a:extLst>
          </p:cNvPr>
          <p:cNvSpPr/>
          <p:nvPr userDrawn="1"/>
        </p:nvSpPr>
        <p:spPr>
          <a:xfrm>
            <a:off x="995330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标题一</a:t>
            </a: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DB662845-A8FE-4E13-82B8-ABEE9422A575}"/>
              </a:ext>
            </a:extLst>
          </p:cNvPr>
          <p:cNvSpPr/>
          <p:nvPr userDrawn="1"/>
        </p:nvSpPr>
        <p:spPr>
          <a:xfrm>
            <a:off x="2831521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标题二</a:t>
            </a: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44330A7B-15B1-4D7C-8EFE-B8A0161426A0}"/>
              </a:ext>
            </a:extLst>
          </p:cNvPr>
          <p:cNvSpPr/>
          <p:nvPr userDrawn="1"/>
        </p:nvSpPr>
        <p:spPr>
          <a:xfrm>
            <a:off x="4645215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标题三</a:t>
            </a: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FAB9E410-8F4C-4E41-B027-DFC233733AB7}"/>
              </a:ext>
            </a:extLst>
          </p:cNvPr>
          <p:cNvSpPr/>
          <p:nvPr userDrawn="1"/>
        </p:nvSpPr>
        <p:spPr>
          <a:xfrm>
            <a:off x="6481406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标题四</a:t>
            </a: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9F88429B-B890-4CEE-A503-4E91AAB2562D}"/>
              </a:ext>
            </a:extLst>
          </p:cNvPr>
          <p:cNvSpPr/>
          <p:nvPr userDrawn="1"/>
        </p:nvSpPr>
        <p:spPr>
          <a:xfrm>
            <a:off x="8295100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标题五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AC3C199-AD82-4263-B8E8-8D1CD35372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2051FE92-34E2-4DFE-BC0D-28D53B1BE4ED}"/>
              </a:ext>
            </a:extLst>
          </p:cNvPr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EE8F87D0-86D3-40A7-B41A-5B19E1D5D4CF}"/>
              </a:ext>
            </a:extLst>
          </p:cNvPr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6813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26411B-55E1-4CE5-B9CA-4734B17AE0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49970" y="6515101"/>
            <a:ext cx="103723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644C6-89F0-466C-949F-E70AD72679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584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55" r:id="rId4"/>
    <p:sldLayoutId id="2147483657" r:id="rId5"/>
    <p:sldLayoutId id="2147483653" r:id="rId6"/>
    <p:sldLayoutId id="2147483658" r:id="rId7"/>
    <p:sldLayoutId id="2147483650" r:id="rId8"/>
    <p:sldLayoutId id="2147483659" r:id="rId9"/>
    <p:sldLayoutId id="2147483651" r:id="rId10"/>
    <p:sldLayoutId id="2147483654" r:id="rId11"/>
    <p:sldLayoutId id="2147483660" r:id="rId12"/>
    <p:sldLayoutId id="2147483663" r:id="rId13"/>
    <p:sldLayoutId id="2147483652" r:id="rId14"/>
    <p:sldLayoutId id="2147483664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0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video" Target="../media/media1.mp4"/><Relationship Id="rId21" Type="http://schemas.openxmlformats.org/officeDocument/2006/relationships/image" Target="../media/image21.png"/><Relationship Id="rId34" Type="http://schemas.openxmlformats.org/officeDocument/2006/relationships/image" Target="../media/image17.png"/><Relationship Id="rId7" Type="http://schemas.openxmlformats.org/officeDocument/2006/relationships/image" Target="../media/image16.png"/><Relationship Id="rId12" Type="http://schemas.openxmlformats.org/officeDocument/2006/relationships/image" Target="../media/image120.png"/><Relationship Id="rId17" Type="http://schemas.openxmlformats.org/officeDocument/2006/relationships/image" Target="../media/image170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2" Type="http://schemas.microsoft.com/office/2007/relationships/media" Target="../media/media1.mp4"/><Relationship Id="rId16" Type="http://schemas.openxmlformats.org/officeDocument/2006/relationships/image" Target="../media/image160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11" Type="http://schemas.openxmlformats.org/officeDocument/2006/relationships/image" Target="../media/image110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notesSlide" Target="../notesSlides/notesSlide2.xml"/><Relationship Id="rId15" Type="http://schemas.openxmlformats.org/officeDocument/2006/relationships/image" Target="../media/image150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5.png"/><Relationship Id="rId10" Type="http://schemas.openxmlformats.org/officeDocument/2006/relationships/image" Target="../media/image10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slideLayout" Target="../slideLayouts/slideLayout8.xml"/><Relationship Id="rId14" Type="http://schemas.openxmlformats.org/officeDocument/2006/relationships/image" Target="../media/image140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video" Target="../media/media2.mp4"/><Relationship Id="rId7" Type="http://schemas.openxmlformats.org/officeDocument/2006/relationships/image" Target="../media/image36.png"/><Relationship Id="rId2" Type="http://schemas.microsoft.com/office/2007/relationships/media" Target="../media/media2.mp4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11" Type="http://schemas.openxmlformats.org/officeDocument/2006/relationships/image" Target="../media/image40.pn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39.pn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>
            <a:extLst>
              <a:ext uri="{FF2B5EF4-FFF2-40B4-BE49-F238E27FC236}">
                <a16:creationId xmlns:a16="http://schemas.microsoft.com/office/drawing/2014/main" id="{5048A57E-BE45-3ECF-20D8-F76079F3A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209" y="1929565"/>
            <a:ext cx="10573276" cy="42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0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2nd Workshop on Dexterous Manipulation: Design, Perception and Control</a:t>
            </a:r>
            <a:endParaRPr kumimoji="1" lang="zh-CN" altLang="en-US" sz="20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9B0BF40E-2BBA-0AE3-D52E-E9874B44E6CA}"/>
              </a:ext>
            </a:extLst>
          </p:cNvPr>
          <p:cNvSpPr/>
          <p:nvPr/>
        </p:nvSpPr>
        <p:spPr>
          <a:xfrm>
            <a:off x="-1" y="2587499"/>
            <a:ext cx="12192000" cy="14123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</a:pPr>
            <a:endParaRPr lang="en-US" sz="2800" b="1" spc="317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A61253-5C46-3A4A-5A81-C42FB22A7A16}"/>
              </a:ext>
            </a:extLst>
          </p:cNvPr>
          <p:cNvSpPr txBox="1"/>
          <p:nvPr/>
        </p:nvSpPr>
        <p:spPr>
          <a:xfrm>
            <a:off x="1095923" y="4814290"/>
            <a:ext cx="421574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>
                <a:schemeClr val="folHlink"/>
              </a:buClr>
              <a:buSzPct val="60000"/>
              <a:buNone/>
            </a:pP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School</a:t>
            </a:r>
            <a:r>
              <a: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of</a:t>
            </a:r>
            <a:r>
              <a: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Mechanical</a:t>
            </a:r>
            <a:r>
              <a: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Engineering</a:t>
            </a:r>
            <a:r>
              <a:rPr kumimoji="1"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 </a:t>
            </a:r>
          </a:p>
          <a:p>
            <a:pPr>
              <a:spcBef>
                <a:spcPct val="0"/>
              </a:spcBef>
              <a:buClr>
                <a:schemeClr val="folHlink"/>
              </a:buClr>
              <a:buSzPct val="60000"/>
              <a:buNone/>
            </a:pP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Meta Robotics Institute,</a:t>
            </a:r>
          </a:p>
          <a:p>
            <a:pPr>
              <a:spcBef>
                <a:spcPct val="0"/>
              </a:spcBef>
              <a:buClr>
                <a:schemeClr val="folHlink"/>
              </a:buClr>
              <a:buSzPct val="60000"/>
              <a:buNone/>
            </a:pP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Shanghai</a:t>
            </a:r>
            <a:r>
              <a: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Jiao</a:t>
            </a:r>
            <a:r>
              <a: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Tong</a:t>
            </a:r>
            <a:r>
              <a: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University</a:t>
            </a:r>
            <a:r>
              <a: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(SJTU)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2E6437-B7A2-1BE1-B9BA-F5AFAF456543}"/>
              </a:ext>
            </a:extLst>
          </p:cNvPr>
          <p:cNvSpPr txBox="1"/>
          <p:nvPr/>
        </p:nvSpPr>
        <p:spPr>
          <a:xfrm>
            <a:off x="6984993" y="4814290"/>
            <a:ext cx="41110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>
                <a:schemeClr val="folHlink"/>
              </a:buClr>
              <a:buSzPct val="60000"/>
              <a:buNone/>
            </a:pP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Department of Computer Science</a:t>
            </a:r>
            <a:r>
              <a:rPr kumimoji="1"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 </a:t>
            </a:r>
          </a:p>
          <a:p>
            <a:pPr>
              <a:spcBef>
                <a:spcPct val="0"/>
              </a:spcBef>
              <a:buClr>
                <a:schemeClr val="folHlink"/>
              </a:buClr>
              <a:buSzPct val="60000"/>
              <a:buNone/>
            </a:pP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University of Hong Kong (HKU)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9E448A-5CD9-531A-C5BB-54C329386057}"/>
              </a:ext>
            </a:extLst>
          </p:cNvPr>
          <p:cNvSpPr txBox="1"/>
          <p:nvPr/>
        </p:nvSpPr>
        <p:spPr>
          <a:xfrm>
            <a:off x="4792701" y="5903848"/>
            <a:ext cx="2606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chemeClr val="folHlink"/>
              </a:buClr>
              <a:buSzPct val="60000"/>
              <a:buNone/>
            </a:pPr>
            <a:r>
              <a:rPr kumimoji="1"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July </a:t>
            </a: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kumimoji="1" lang="en-US" altLang="zh-CN" sz="1800" b="1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</a:t>
            </a: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2024</a:t>
            </a: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DC5DA840-2D3D-7776-7939-9C7B0365AB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1894" y="4218994"/>
            <a:ext cx="943221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SzPct val="60000"/>
              <a:buFontTx/>
              <a:buNone/>
            </a:pPr>
            <a:r>
              <a:rPr kumimoji="1" lang="en-US" altLang="zh-CN" sz="2200" b="1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Tao Yu</a:t>
            </a:r>
            <a:r>
              <a:rPr kumimoji="1" lang="en-US" altLang="zh-CN" sz="2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kumimoji="1" lang="en-US" altLang="zh-CN" sz="22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Jiepeng</a:t>
            </a:r>
            <a:r>
              <a:rPr kumimoji="1" lang="en-US" altLang="zh-CN" sz="2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Wang, </a:t>
            </a:r>
            <a:r>
              <a:rPr kumimoji="1" lang="en-US" altLang="zh-CN" sz="22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Shujie</a:t>
            </a:r>
            <a:r>
              <a:rPr kumimoji="1" lang="en-US" altLang="zh-CN" sz="2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Tang, </a:t>
            </a:r>
            <a:r>
              <a:rPr kumimoji="1" lang="en-US" altLang="zh-CN" sz="22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Xingyue</a:t>
            </a:r>
            <a:r>
              <a:rPr kumimoji="1" lang="en-US" altLang="zh-CN" sz="2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Zhu and </a:t>
            </a:r>
            <a:r>
              <a:rPr kumimoji="1" lang="en-US" altLang="zh-CN" sz="22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Genliang</a:t>
            </a:r>
            <a:r>
              <a:rPr kumimoji="1" lang="en-US" altLang="zh-CN" sz="2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Chen*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D30E1D-BD74-34D7-64A0-C0B6A2563215}"/>
              </a:ext>
            </a:extLst>
          </p:cNvPr>
          <p:cNvSpPr/>
          <p:nvPr/>
        </p:nvSpPr>
        <p:spPr>
          <a:xfrm>
            <a:off x="41847" y="2541547"/>
            <a:ext cx="12192000" cy="141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buNone/>
            </a:pP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Compliant Gripper System for Delicate Object Grasping </a:t>
            </a:r>
          </a:p>
          <a:p>
            <a:pPr algn="ctr">
              <a:lnSpc>
                <a:spcPct val="125000"/>
              </a:lnSpc>
              <a:spcBef>
                <a:spcPct val="0"/>
              </a:spcBef>
              <a:buNone/>
            </a:pP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through Intrinsic Contact Sensing</a:t>
            </a:r>
          </a:p>
        </p:txBody>
      </p:sp>
      <p:pic>
        <p:nvPicPr>
          <p:cNvPr id="1026" name="Picture 2" descr="Robotics: Science and Systems 2024 Conference Logo">
            <a:extLst>
              <a:ext uri="{FF2B5EF4-FFF2-40B4-BE49-F238E27FC236}">
                <a16:creationId xmlns:a16="http://schemas.microsoft.com/office/drawing/2014/main" id="{105AC744-8252-F1BA-3E45-E4E23939B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256" y="442547"/>
            <a:ext cx="4528499" cy="154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63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53"/>
    </mc:Choice>
    <mc:Fallback xmlns="">
      <p:transition spd="slow" advTm="13253"/>
    </mc:Fallback>
  </mc:AlternateContent>
  <p:extLst>
    <p:ext uri="{E180D4A7-C9FB-4DFB-919C-405C955672EB}">
      <p14:showEvtLst xmlns:p14="http://schemas.microsoft.com/office/powerpoint/2010/main">
        <p14:playEvt time="66" objId="2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exterous_grasp_DEMO">
            <a:hlinkClick r:id="" action="ppaction://media"/>
            <a:extLst>
              <a:ext uri="{FF2B5EF4-FFF2-40B4-BE49-F238E27FC236}">
                <a16:creationId xmlns:a16="http://schemas.microsoft.com/office/drawing/2014/main" id="{903A4767-3D51-69EB-7AC5-6A257A338817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1314" y="1838799"/>
            <a:ext cx="5753098" cy="32361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65DFD83-E9E6-15C4-E4BC-AFBE7926806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406"/>
          <a:stretch/>
        </p:blipFill>
        <p:spPr>
          <a:xfrm>
            <a:off x="370976" y="1838799"/>
            <a:ext cx="5358775" cy="323611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B8A5D8F-0126-CE64-71F9-42851A2162CC}"/>
              </a:ext>
            </a:extLst>
          </p:cNvPr>
          <p:cNvSpPr txBox="1"/>
          <p:nvPr/>
        </p:nvSpPr>
        <p:spPr>
          <a:xfrm>
            <a:off x="166261" y="819819"/>
            <a:ext cx="57001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fin-ray grasping system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integrating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 gripper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compact deflection sensors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contact sensing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adaptive grasping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delicate objects.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2F7CA7A-BBD7-D325-7EC1-540C240892BC}"/>
              </a:ext>
            </a:extLst>
          </p:cNvPr>
          <p:cNvSpPr txBox="1"/>
          <p:nvPr/>
        </p:nvSpPr>
        <p:spPr>
          <a:xfrm>
            <a:off x="14920" y="5509555"/>
            <a:ext cx="598215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Deflection Sensors: local deflection measurement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Model-based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Contact Sensing, which is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Compact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Reliable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Cost-effective.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6CFA201-8FFC-4014-8441-1D84B44C8FEC}"/>
              </a:ext>
            </a:extLst>
          </p:cNvPr>
          <p:cNvSpPr txBox="1"/>
          <p:nvPr/>
        </p:nvSpPr>
        <p:spPr>
          <a:xfrm>
            <a:off x="14920" y="5140223"/>
            <a:ext cx="5662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 Fin-ray Gripper: Adaptive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Safe Grasping</a:t>
            </a: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81E5002F-A9B7-351D-AC65-40988DDBF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423" y="-102530"/>
            <a:ext cx="91440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marL="274313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charset="0"/>
                <a:ea typeface="黑体" charset="-122"/>
                <a:cs typeface="Times New Roman" charset="0"/>
              </a:rPr>
              <a:t>HIGHLIGHTS &amp; METHOD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1CEC16E-8467-46DB-F325-3E5426752020}"/>
              </a:ext>
            </a:extLst>
          </p:cNvPr>
          <p:cNvCxnSpPr>
            <a:cxnSpLocks/>
          </p:cNvCxnSpPr>
          <p:nvPr/>
        </p:nvCxnSpPr>
        <p:spPr>
          <a:xfrm flipH="1">
            <a:off x="6050096" y="691004"/>
            <a:ext cx="61898" cy="5828065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90E61697-8041-A254-D910-F89AE6F3065F}"/>
              </a:ext>
            </a:extLst>
          </p:cNvPr>
          <p:cNvSpPr txBox="1"/>
          <p:nvPr/>
        </p:nvSpPr>
        <p:spPr>
          <a:xfrm>
            <a:off x="6456133" y="758725"/>
            <a:ext cx="5322268" cy="4294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/>
                </a:solidFill>
              </a:rPr>
              <a:t>Mechanical Model for Contact Sensing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1279E0A-BA93-6EE7-F25A-A2A26F01A6BB}"/>
              </a:ext>
            </a:extLst>
          </p:cNvPr>
          <p:cNvGrpSpPr/>
          <p:nvPr/>
        </p:nvGrpSpPr>
        <p:grpSpPr>
          <a:xfrm>
            <a:off x="6175755" y="1743233"/>
            <a:ext cx="5891103" cy="2473786"/>
            <a:chOff x="2200209" y="1737134"/>
            <a:chExt cx="5891103" cy="2473786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B1F5DFF-CA61-651F-1BE2-EAC75256D8A1}"/>
                </a:ext>
              </a:extLst>
            </p:cNvPr>
            <p:cNvSpPr/>
            <p:nvPr/>
          </p:nvSpPr>
          <p:spPr>
            <a:xfrm>
              <a:off x="3184555" y="2121763"/>
              <a:ext cx="231191" cy="1686758"/>
            </a:xfrm>
            <a:custGeom>
              <a:avLst/>
              <a:gdLst>
                <a:gd name="connsiteX0" fmla="*/ 0 w 231191"/>
                <a:gd name="connsiteY0" fmla="*/ 0 h 1846555"/>
                <a:gd name="connsiteX1" fmla="*/ 230819 w 231191"/>
                <a:gd name="connsiteY1" fmla="*/ 798990 h 1846555"/>
                <a:gd name="connsiteX2" fmla="*/ 53266 w 231191"/>
                <a:gd name="connsiteY2" fmla="*/ 1846555 h 1846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191" h="1846555">
                  <a:moveTo>
                    <a:pt x="0" y="0"/>
                  </a:moveTo>
                  <a:cubicBezTo>
                    <a:pt x="110970" y="245615"/>
                    <a:pt x="221941" y="491231"/>
                    <a:pt x="230819" y="798990"/>
                  </a:cubicBezTo>
                  <a:cubicBezTo>
                    <a:pt x="239697" y="1106749"/>
                    <a:pt x="87297" y="1633491"/>
                    <a:pt x="53266" y="1846555"/>
                  </a:cubicBezTo>
                </a:path>
              </a:pathLst>
            </a:custGeom>
            <a:noFill/>
            <a:ln w="381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AE781681-6F32-E5F4-AEBE-F8612493BB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40100" y="2220469"/>
              <a:ext cx="69296" cy="245049"/>
            </a:xfrm>
            <a:prstGeom prst="line">
              <a:avLst/>
            </a:prstGeom>
            <a:noFill/>
            <a:ln w="381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F7952447-9B85-2A5C-0C1A-8FFA392BDC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03185" y="2562874"/>
              <a:ext cx="259897" cy="459348"/>
            </a:xfrm>
            <a:prstGeom prst="line">
              <a:avLst/>
            </a:prstGeom>
            <a:noFill/>
            <a:ln w="381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0FACD183-8235-C402-CBD3-88E1A39A66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00150" y="3219042"/>
              <a:ext cx="525362" cy="259309"/>
            </a:xfrm>
            <a:prstGeom prst="line">
              <a:avLst/>
            </a:prstGeom>
            <a:noFill/>
            <a:ln w="381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BC73B312-B25B-204F-D865-2335694B3BEE}"/>
                </a:ext>
              </a:extLst>
            </p:cNvPr>
            <p:cNvSpPr/>
            <p:nvPr/>
          </p:nvSpPr>
          <p:spPr>
            <a:xfrm rot="3212734">
              <a:off x="3461640" y="2341053"/>
              <a:ext cx="233620" cy="45719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219D6BC4-CA35-F4CE-2DA5-78EE9050ABFA}"/>
                </a:ext>
              </a:extLst>
            </p:cNvPr>
            <p:cNvSpPr/>
            <p:nvPr/>
          </p:nvSpPr>
          <p:spPr>
            <a:xfrm rot="4515017">
              <a:off x="3660519" y="2781292"/>
              <a:ext cx="233620" cy="45719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C79C094E-18B2-8D59-0AD9-B72B2A43DB3D}"/>
                </a:ext>
              </a:extLst>
            </p:cNvPr>
            <p:cNvSpPr/>
            <p:nvPr/>
          </p:nvSpPr>
          <p:spPr>
            <a:xfrm rot="4869126">
              <a:off x="3737512" y="3261960"/>
              <a:ext cx="233620" cy="45719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1740460-3E48-07D3-EE19-9FA809D907C5}"/>
                </a:ext>
              </a:extLst>
            </p:cNvPr>
            <p:cNvSpPr/>
            <p:nvPr/>
          </p:nvSpPr>
          <p:spPr>
            <a:xfrm>
              <a:off x="3230603" y="2085975"/>
              <a:ext cx="754602" cy="1722546"/>
            </a:xfrm>
            <a:custGeom>
              <a:avLst/>
              <a:gdLst>
                <a:gd name="connsiteX0" fmla="*/ 0 w 754602"/>
                <a:gd name="connsiteY0" fmla="*/ 0 h 1819923"/>
                <a:gd name="connsiteX1" fmla="*/ 239698 w 754602"/>
                <a:gd name="connsiteY1" fmla="*/ 213064 h 1819923"/>
                <a:gd name="connsiteX2" fmla="*/ 426129 w 754602"/>
                <a:gd name="connsiteY2" fmla="*/ 497150 h 1819923"/>
                <a:gd name="connsiteX3" fmla="*/ 541538 w 754602"/>
                <a:gd name="connsiteY3" fmla="*/ 870012 h 1819923"/>
                <a:gd name="connsiteX4" fmla="*/ 612560 w 754602"/>
                <a:gd name="connsiteY4" fmla="*/ 1384917 h 1819923"/>
                <a:gd name="connsiteX5" fmla="*/ 754602 w 754602"/>
                <a:gd name="connsiteY5" fmla="*/ 1819923 h 181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4602" h="1819923">
                  <a:moveTo>
                    <a:pt x="0" y="0"/>
                  </a:moveTo>
                  <a:cubicBezTo>
                    <a:pt x="84338" y="65103"/>
                    <a:pt x="168677" y="130206"/>
                    <a:pt x="239698" y="213064"/>
                  </a:cubicBezTo>
                  <a:cubicBezTo>
                    <a:pt x="310719" y="295922"/>
                    <a:pt x="375822" y="387659"/>
                    <a:pt x="426129" y="497150"/>
                  </a:cubicBezTo>
                  <a:cubicBezTo>
                    <a:pt x="476436" y="606641"/>
                    <a:pt x="510466" y="722051"/>
                    <a:pt x="541538" y="870012"/>
                  </a:cubicBezTo>
                  <a:cubicBezTo>
                    <a:pt x="572610" y="1017973"/>
                    <a:pt x="577049" y="1226599"/>
                    <a:pt x="612560" y="1384917"/>
                  </a:cubicBezTo>
                  <a:cubicBezTo>
                    <a:pt x="648071" y="1543235"/>
                    <a:pt x="716132" y="1744463"/>
                    <a:pt x="754602" y="1819923"/>
                  </a:cubicBezTo>
                </a:path>
              </a:pathLst>
            </a:custGeom>
            <a:noFill/>
            <a:ln w="381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3850739-D568-9A5A-F882-0F46C318FC0E}"/>
                </a:ext>
              </a:extLst>
            </p:cNvPr>
            <p:cNvSpPr/>
            <p:nvPr/>
          </p:nvSpPr>
          <p:spPr>
            <a:xfrm>
              <a:off x="5455241" y="2125833"/>
              <a:ext cx="231191" cy="1686758"/>
            </a:xfrm>
            <a:custGeom>
              <a:avLst/>
              <a:gdLst>
                <a:gd name="connsiteX0" fmla="*/ 0 w 231191"/>
                <a:gd name="connsiteY0" fmla="*/ 0 h 1846555"/>
                <a:gd name="connsiteX1" fmla="*/ 230819 w 231191"/>
                <a:gd name="connsiteY1" fmla="*/ 798990 h 1846555"/>
                <a:gd name="connsiteX2" fmla="*/ 53266 w 231191"/>
                <a:gd name="connsiteY2" fmla="*/ 1846555 h 1846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191" h="1846555">
                  <a:moveTo>
                    <a:pt x="0" y="0"/>
                  </a:moveTo>
                  <a:cubicBezTo>
                    <a:pt x="110970" y="245615"/>
                    <a:pt x="221941" y="491231"/>
                    <a:pt x="230819" y="798990"/>
                  </a:cubicBezTo>
                  <a:cubicBezTo>
                    <a:pt x="239697" y="1106749"/>
                    <a:pt x="87297" y="1633491"/>
                    <a:pt x="53266" y="1846555"/>
                  </a:cubicBezTo>
                </a:path>
              </a:pathLst>
            </a:custGeom>
            <a:noFill/>
            <a:ln w="38100" cap="flat" cmpd="sng" algn="ctr">
              <a:solidFill>
                <a:srgbClr val="4472C4">
                  <a:shade val="15000"/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FC788CE3-4D0E-D89A-056C-6C561CEF6B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10786" y="2224539"/>
              <a:ext cx="69296" cy="245049"/>
            </a:xfrm>
            <a:prstGeom prst="line">
              <a:avLst/>
            </a:prstGeom>
            <a:noFill/>
            <a:ln w="38100" cap="flat" cmpd="sng" algn="ctr">
              <a:solidFill>
                <a:srgbClr val="4472C4">
                  <a:shade val="15000"/>
                  <a:alpha val="4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F572B298-574D-1495-5167-9777F5CFFA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3871" y="2566944"/>
              <a:ext cx="259897" cy="459348"/>
            </a:xfrm>
            <a:prstGeom prst="line">
              <a:avLst/>
            </a:prstGeom>
            <a:noFill/>
            <a:ln w="38100" cap="flat" cmpd="sng" algn="ctr">
              <a:solidFill>
                <a:srgbClr val="4472C4">
                  <a:shade val="15000"/>
                  <a:alpha val="4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D42A5EFC-B7C6-ABD3-E930-2E65B8C868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70836" y="3223112"/>
              <a:ext cx="525362" cy="259309"/>
            </a:xfrm>
            <a:prstGeom prst="line">
              <a:avLst/>
            </a:prstGeom>
            <a:noFill/>
            <a:ln w="38100" cap="flat" cmpd="sng" algn="ctr">
              <a:solidFill>
                <a:srgbClr val="4472C4">
                  <a:shade val="15000"/>
                  <a:alpha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A89FCAC-D37C-3C8E-9058-135607889F45}"/>
                </a:ext>
              </a:extLst>
            </p:cNvPr>
            <p:cNvSpPr/>
            <p:nvPr/>
          </p:nvSpPr>
          <p:spPr>
            <a:xfrm>
              <a:off x="5501289" y="2090045"/>
              <a:ext cx="754602" cy="1722546"/>
            </a:xfrm>
            <a:custGeom>
              <a:avLst/>
              <a:gdLst>
                <a:gd name="connsiteX0" fmla="*/ 0 w 754602"/>
                <a:gd name="connsiteY0" fmla="*/ 0 h 1819923"/>
                <a:gd name="connsiteX1" fmla="*/ 239698 w 754602"/>
                <a:gd name="connsiteY1" fmla="*/ 213064 h 1819923"/>
                <a:gd name="connsiteX2" fmla="*/ 426129 w 754602"/>
                <a:gd name="connsiteY2" fmla="*/ 497150 h 1819923"/>
                <a:gd name="connsiteX3" fmla="*/ 541538 w 754602"/>
                <a:gd name="connsiteY3" fmla="*/ 870012 h 1819923"/>
                <a:gd name="connsiteX4" fmla="*/ 612560 w 754602"/>
                <a:gd name="connsiteY4" fmla="*/ 1384917 h 1819923"/>
                <a:gd name="connsiteX5" fmla="*/ 754602 w 754602"/>
                <a:gd name="connsiteY5" fmla="*/ 1819923 h 181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4602" h="1819923">
                  <a:moveTo>
                    <a:pt x="0" y="0"/>
                  </a:moveTo>
                  <a:cubicBezTo>
                    <a:pt x="84338" y="65103"/>
                    <a:pt x="168677" y="130206"/>
                    <a:pt x="239698" y="213064"/>
                  </a:cubicBezTo>
                  <a:cubicBezTo>
                    <a:pt x="310719" y="295922"/>
                    <a:pt x="375822" y="387659"/>
                    <a:pt x="426129" y="497150"/>
                  </a:cubicBezTo>
                  <a:cubicBezTo>
                    <a:pt x="476436" y="606641"/>
                    <a:pt x="510466" y="722051"/>
                    <a:pt x="541538" y="870012"/>
                  </a:cubicBezTo>
                  <a:cubicBezTo>
                    <a:pt x="572610" y="1017973"/>
                    <a:pt x="577049" y="1226599"/>
                    <a:pt x="612560" y="1384917"/>
                  </a:cubicBezTo>
                  <a:cubicBezTo>
                    <a:pt x="648071" y="1543235"/>
                    <a:pt x="716132" y="1744463"/>
                    <a:pt x="754602" y="1819923"/>
                  </a:cubicBezTo>
                </a:path>
              </a:pathLst>
            </a:custGeom>
            <a:noFill/>
            <a:ln w="38100" cap="flat" cmpd="sng" algn="ctr">
              <a:solidFill>
                <a:srgbClr val="4472C4">
                  <a:shade val="15000"/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115CC7CC-8111-BF27-A78A-61A09DC3159F}"/>
                </a:ext>
              </a:extLst>
            </p:cNvPr>
            <p:cNvCxnSpPr>
              <a:cxnSpLocks/>
            </p:cNvCxnSpPr>
            <p:nvPr/>
          </p:nvCxnSpPr>
          <p:spPr>
            <a:xfrm>
              <a:off x="5497006" y="2203507"/>
              <a:ext cx="36503" cy="8327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998CD5C5-D409-E40C-449E-D4F28E7C0124}"/>
                </a:ext>
              </a:extLst>
            </p:cNvPr>
            <p:cNvCxnSpPr/>
            <p:nvPr/>
          </p:nvCxnSpPr>
          <p:spPr>
            <a:xfrm>
              <a:off x="5455241" y="2126047"/>
              <a:ext cx="45057" cy="8334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0C6E03F-3B21-1D19-BCDB-47A0B790E60A}"/>
                </a:ext>
              </a:extLst>
            </p:cNvPr>
            <p:cNvCxnSpPr>
              <a:cxnSpLocks/>
            </p:cNvCxnSpPr>
            <p:nvPr/>
          </p:nvCxnSpPr>
          <p:spPr>
            <a:xfrm>
              <a:off x="5533008" y="2286781"/>
              <a:ext cx="36503" cy="8327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E4BBD928-2E27-A817-8BBB-8BACF74F17AC}"/>
                </a:ext>
              </a:extLst>
            </p:cNvPr>
            <p:cNvCxnSpPr>
              <a:cxnSpLocks/>
            </p:cNvCxnSpPr>
            <p:nvPr/>
          </p:nvCxnSpPr>
          <p:spPr>
            <a:xfrm>
              <a:off x="5569511" y="2372402"/>
              <a:ext cx="40786" cy="90315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6921BDBB-4AEB-2A09-52D9-2F18D3A92DB0}"/>
                </a:ext>
              </a:extLst>
            </p:cNvPr>
            <p:cNvCxnSpPr>
              <a:cxnSpLocks/>
            </p:cNvCxnSpPr>
            <p:nvPr/>
          </p:nvCxnSpPr>
          <p:spPr>
            <a:xfrm>
              <a:off x="5604648" y="2460218"/>
              <a:ext cx="37717" cy="97186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410BF57A-540E-53D0-1970-8A0E3A471357}"/>
                </a:ext>
              </a:extLst>
            </p:cNvPr>
            <p:cNvCxnSpPr>
              <a:cxnSpLocks/>
            </p:cNvCxnSpPr>
            <p:nvPr/>
          </p:nvCxnSpPr>
          <p:spPr>
            <a:xfrm>
              <a:off x="5642365" y="2557404"/>
              <a:ext cx="18858" cy="97186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291F2A0B-B069-2B6B-460B-FC4990C352BC}"/>
                </a:ext>
              </a:extLst>
            </p:cNvPr>
            <p:cNvCxnSpPr>
              <a:cxnSpLocks/>
            </p:cNvCxnSpPr>
            <p:nvPr/>
          </p:nvCxnSpPr>
          <p:spPr>
            <a:xfrm>
              <a:off x="5660712" y="2654760"/>
              <a:ext cx="18858" cy="97186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8CFEE371-9E11-7EBF-2500-B3FDADA72FCA}"/>
                </a:ext>
              </a:extLst>
            </p:cNvPr>
            <p:cNvCxnSpPr>
              <a:cxnSpLocks/>
              <a:endCxn id="43" idx="1"/>
            </p:cNvCxnSpPr>
            <p:nvPr/>
          </p:nvCxnSpPr>
          <p:spPr>
            <a:xfrm>
              <a:off x="5676071" y="2751946"/>
              <a:ext cx="9989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7E25B9A-F56F-F7AF-8DE8-16D25586A36A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5678917" y="2849132"/>
              <a:ext cx="9989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34D5361A-A788-76CA-8258-0A6AAF8B3E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68760" y="2952629"/>
              <a:ext cx="12993" cy="104210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8AAD5B3-F72B-94E5-F007-C5791687FB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53708" y="3055731"/>
              <a:ext cx="17672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BA7E4221-39F1-76AF-8D88-F17D095E1F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7894" y="3152890"/>
              <a:ext cx="19530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9BD64496-2AF6-6D25-D3B9-940E297C21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18364" y="3256624"/>
              <a:ext cx="19530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C4063917-4EEF-8C52-CFCB-9F656E4781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94552" y="3360150"/>
              <a:ext cx="21671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523FCEB7-4BAE-85D8-27E6-2F97383761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56707" y="3467064"/>
              <a:ext cx="33197" cy="118883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556F7D8D-A398-C021-9CEE-F2286A96D0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29397" y="3585947"/>
              <a:ext cx="26319" cy="12040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A7B47F7A-1D82-99BE-36CE-603C8928F3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04597" y="3707303"/>
              <a:ext cx="26319" cy="100346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FB5020BF-7EDA-B23C-B713-71C1E18A8667}"/>
                </a:ext>
              </a:extLst>
            </p:cNvPr>
            <p:cNvSpPr/>
            <p:nvPr/>
          </p:nvSpPr>
          <p:spPr>
            <a:xfrm rot="20323043">
              <a:off x="5550023" y="2395429"/>
              <a:ext cx="155543" cy="321353"/>
            </a:xfrm>
            <a:prstGeom prst="ellipse">
              <a:avLst/>
            </a:prstGeom>
            <a:noFill/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E8541072-623D-AECE-6864-9DAA0A1D7197}"/>
                </a:ext>
              </a:extLst>
            </p:cNvPr>
            <p:cNvCxnSpPr>
              <a:cxnSpLocks/>
              <a:stCxn id="65" idx="7"/>
              <a:endCxn id="68" idx="1"/>
            </p:cNvCxnSpPr>
            <p:nvPr/>
          </p:nvCxnSpPr>
          <p:spPr>
            <a:xfrm flipV="1">
              <a:off x="5637798" y="2244851"/>
              <a:ext cx="404224" cy="185427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516DE415-9657-53F4-F92A-3FA08C089D1F}"/>
                </a:ext>
              </a:extLst>
            </p:cNvPr>
            <p:cNvCxnSpPr>
              <a:cxnSpLocks/>
              <a:stCxn id="65" idx="5"/>
              <a:endCxn id="68" idx="3"/>
            </p:cNvCxnSpPr>
            <p:nvPr/>
          </p:nvCxnSpPr>
          <p:spPr>
            <a:xfrm flipV="1">
              <a:off x="5720275" y="2569659"/>
              <a:ext cx="321747" cy="72353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CFAA61BD-83DD-F7F1-95A5-9C08B1A57E31}"/>
                </a:ext>
              </a:extLst>
            </p:cNvPr>
            <p:cNvSpPr/>
            <p:nvPr/>
          </p:nvSpPr>
          <p:spPr>
            <a:xfrm>
              <a:off x="5979230" y="2177581"/>
              <a:ext cx="428774" cy="459348"/>
            </a:xfrm>
            <a:prstGeom prst="ellipse">
              <a:avLst/>
            </a:prstGeom>
            <a:noFill/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66405FFD-5089-1279-12C7-69A6C6CB5F8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61860" y="2248521"/>
              <a:ext cx="94276" cy="143497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51D2EE1B-875F-0D5E-1DD2-B1AAFBF6305D}"/>
                </a:ext>
              </a:extLst>
            </p:cNvPr>
            <p:cNvCxnSpPr>
              <a:cxnSpLocks/>
            </p:cNvCxnSpPr>
            <p:nvPr/>
          </p:nvCxnSpPr>
          <p:spPr>
            <a:xfrm>
              <a:off x="6256136" y="2392018"/>
              <a:ext cx="0" cy="179253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sp>
          <p:nvSpPr>
            <p:cNvPr id="71" name="弧形 70">
              <a:extLst>
                <a:ext uri="{FF2B5EF4-FFF2-40B4-BE49-F238E27FC236}">
                  <a16:creationId xmlns:a16="http://schemas.microsoft.com/office/drawing/2014/main" id="{BDAAA047-C315-5AB9-FB69-342F451D52AF}"/>
                </a:ext>
              </a:extLst>
            </p:cNvPr>
            <p:cNvSpPr/>
            <p:nvPr/>
          </p:nvSpPr>
          <p:spPr>
            <a:xfrm>
              <a:off x="6185065" y="2320268"/>
              <a:ext cx="149319" cy="149319"/>
            </a:xfrm>
            <a:prstGeom prst="arc">
              <a:avLst>
                <a:gd name="adj1" fmla="val 5698201"/>
                <a:gd name="adj2" fmla="val 14046913"/>
              </a:avLst>
            </a:prstGeom>
            <a:noFill/>
            <a:ln w="1270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1FD6B7FB-BDE5-A260-A55D-C4A7DC69E3BB}"/>
                </a:ext>
              </a:extLst>
            </p:cNvPr>
            <p:cNvSpPr txBox="1"/>
            <p:nvPr/>
          </p:nvSpPr>
          <p:spPr>
            <a:xfrm>
              <a:off x="3735927" y="2084928"/>
              <a:ext cx="9428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Deflection</a:t>
              </a:r>
            </a:p>
            <a:p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sensors</a:t>
              </a:r>
              <a:endParaRPr lang="en-US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3" name="连接符: 曲线 72">
              <a:extLst>
                <a:ext uri="{FF2B5EF4-FFF2-40B4-BE49-F238E27FC236}">
                  <a16:creationId xmlns:a16="http://schemas.microsoft.com/office/drawing/2014/main" id="{3C4E59A7-8E41-C1ED-F1B7-4E9B19522BCC}"/>
                </a:ext>
              </a:extLst>
            </p:cNvPr>
            <p:cNvCxnSpPr>
              <a:cxnSpLocks/>
              <a:stCxn id="72" idx="2"/>
              <a:endCxn id="40" idx="0"/>
            </p:cNvCxnSpPr>
            <p:nvPr/>
          </p:nvCxnSpPr>
          <p:spPr>
            <a:xfrm rot="5400000">
              <a:off x="3908311" y="2499272"/>
              <a:ext cx="190184" cy="407936"/>
            </a:xfrm>
            <a:prstGeom prst="curvedConnector2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9DA0AA3-E403-9E3D-FD8B-67424B381367}"/>
                </a:ext>
              </a:extLst>
            </p:cNvPr>
            <p:cNvSpPr txBox="1"/>
            <p:nvPr/>
          </p:nvSpPr>
          <p:spPr>
            <a:xfrm>
              <a:off x="2623873" y="1737134"/>
              <a:ext cx="13414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Flexible beams</a:t>
              </a:r>
              <a:endParaRPr lang="en-US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EC355EE-C65E-CBDD-BF3A-5FF706D4FF50}"/>
                </a:ext>
              </a:extLst>
            </p:cNvPr>
            <p:cNvSpPr txBox="1"/>
            <p:nvPr/>
          </p:nvSpPr>
          <p:spPr>
            <a:xfrm>
              <a:off x="2200209" y="2435031"/>
              <a:ext cx="12170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Passive </a:t>
              </a:r>
            </a:p>
            <a:p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revolute joints</a:t>
              </a:r>
              <a:endParaRPr lang="en-US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id="{599067AB-4FBE-B2B9-EEAE-FBF9800B8671}"/>
                    </a:ext>
                  </a:extLst>
                </p:cNvPr>
                <p:cNvSpPr txBox="1"/>
                <p:nvPr/>
              </p:nvSpPr>
              <p:spPr>
                <a:xfrm>
                  <a:off x="3001821" y="3792282"/>
                  <a:ext cx="39285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{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}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68" name="文本框 367">
                  <a:extLst>
                    <a:ext uri="{FF2B5EF4-FFF2-40B4-BE49-F238E27FC236}">
                      <a16:creationId xmlns:a16="http://schemas.microsoft.com/office/drawing/2014/main" id="{C2F75760-A277-6406-E45B-A445D27D0B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01821" y="3792282"/>
                  <a:ext cx="392851" cy="307777"/>
                </a:xfrm>
                <a:prstGeom prst="rect">
                  <a:avLst/>
                </a:prstGeom>
                <a:blipFill>
                  <a:blip r:embed="rId10"/>
                  <a:stretch>
                    <a:fillRect r="-4688"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753E582F-4392-1DB7-30B4-73E5DC9B47A1}"/>
                </a:ext>
              </a:extLst>
            </p:cNvPr>
            <p:cNvCxnSpPr>
              <a:stCxn id="35" idx="2"/>
            </p:cNvCxnSpPr>
            <p:nvPr/>
          </p:nvCxnSpPr>
          <p:spPr>
            <a:xfrm flipV="1">
              <a:off x="3237821" y="3808520"/>
              <a:ext cx="325010" cy="1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0B00192E-6FAF-FDD6-9F07-E409358A880D}"/>
                </a:ext>
              </a:extLst>
            </p:cNvPr>
            <p:cNvCxnSpPr>
              <a:cxnSpLocks/>
              <a:stCxn id="35" idx="2"/>
            </p:cNvCxnSpPr>
            <p:nvPr/>
          </p:nvCxnSpPr>
          <p:spPr>
            <a:xfrm flipV="1">
              <a:off x="3237821" y="3496245"/>
              <a:ext cx="0" cy="312276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文本框 78">
                  <a:extLst>
                    <a:ext uri="{FF2B5EF4-FFF2-40B4-BE49-F238E27FC236}">
                      <a16:creationId xmlns:a16="http://schemas.microsoft.com/office/drawing/2014/main" id="{F12D3DD2-AF65-BEDF-E80A-EFAD14E78F07}"/>
                    </a:ext>
                  </a:extLst>
                </p:cNvPr>
                <p:cNvSpPr txBox="1"/>
                <p:nvPr/>
              </p:nvSpPr>
              <p:spPr>
                <a:xfrm>
                  <a:off x="3020124" y="3405607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71" name="文本框 370">
                  <a:extLst>
                    <a:ext uri="{FF2B5EF4-FFF2-40B4-BE49-F238E27FC236}">
                      <a16:creationId xmlns:a16="http://schemas.microsoft.com/office/drawing/2014/main" id="{87E4A943-95BC-2737-52C7-B81DEC28A5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20124" y="3405607"/>
                  <a:ext cx="178779" cy="307777"/>
                </a:xfrm>
                <a:prstGeom prst="rect">
                  <a:avLst/>
                </a:prstGeom>
                <a:blipFill>
                  <a:blip r:embed="rId11"/>
                  <a:stretch>
                    <a:fillRect r="-41379" b="-196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E1640DEE-7C37-F180-72DD-26AF4F0F136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861964" y="3525033"/>
              <a:ext cx="116432" cy="276966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EAB581AB-003F-16B2-F54B-8FA47CFCCF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68819" y="3659973"/>
              <a:ext cx="260478" cy="148548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文本框 81">
                  <a:extLst>
                    <a:ext uri="{FF2B5EF4-FFF2-40B4-BE49-F238E27FC236}">
                      <a16:creationId xmlns:a16="http://schemas.microsoft.com/office/drawing/2014/main" id="{517AC36C-7CAD-85B8-F2B0-4B3A6F3FF4D8}"/>
                    </a:ext>
                  </a:extLst>
                </p:cNvPr>
                <p:cNvSpPr txBox="1"/>
                <p:nvPr/>
              </p:nvSpPr>
              <p:spPr>
                <a:xfrm>
                  <a:off x="3508106" y="3632029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74" name="文本框 373">
                  <a:extLst>
                    <a:ext uri="{FF2B5EF4-FFF2-40B4-BE49-F238E27FC236}">
                      <a16:creationId xmlns:a16="http://schemas.microsoft.com/office/drawing/2014/main" id="{20651F66-9A45-3780-964D-0D40A98481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08106" y="3632029"/>
                  <a:ext cx="178779" cy="307777"/>
                </a:xfrm>
                <a:prstGeom prst="rect">
                  <a:avLst/>
                </a:prstGeom>
                <a:blipFill>
                  <a:blip r:embed="rId12"/>
                  <a:stretch>
                    <a:fillRect r="-2758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id="{8D352C62-F037-A37A-CA54-D9352A13C95A}"/>
                    </a:ext>
                  </a:extLst>
                </p:cNvPr>
                <p:cNvSpPr txBox="1"/>
                <p:nvPr/>
              </p:nvSpPr>
              <p:spPr>
                <a:xfrm>
                  <a:off x="3850962" y="3790159"/>
                  <a:ext cx="32315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{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}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75" name="文本框 374">
                  <a:extLst>
                    <a:ext uri="{FF2B5EF4-FFF2-40B4-BE49-F238E27FC236}">
                      <a16:creationId xmlns:a16="http://schemas.microsoft.com/office/drawing/2014/main" id="{9F6CBEB9-0D62-3980-E7A9-91F77C552D9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50962" y="3790159"/>
                  <a:ext cx="323154" cy="307777"/>
                </a:xfrm>
                <a:prstGeom prst="rect">
                  <a:avLst/>
                </a:prstGeom>
                <a:blipFill>
                  <a:blip r:embed="rId13"/>
                  <a:stretch>
                    <a:fillRect r="-30189" b="-98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id="{E98AA7A1-CBDD-75D5-1A28-298DEA7B6F94}"/>
                    </a:ext>
                  </a:extLst>
                </p:cNvPr>
                <p:cNvSpPr txBox="1"/>
                <p:nvPr/>
              </p:nvSpPr>
              <p:spPr>
                <a:xfrm>
                  <a:off x="3823727" y="3296872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76" name="文本框 375">
                  <a:extLst>
                    <a:ext uri="{FF2B5EF4-FFF2-40B4-BE49-F238E27FC236}">
                      <a16:creationId xmlns:a16="http://schemas.microsoft.com/office/drawing/2014/main" id="{F390999B-355C-B653-448F-2D4EF69D93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23727" y="3296872"/>
                  <a:ext cx="178779" cy="307777"/>
                </a:xfrm>
                <a:prstGeom prst="rect">
                  <a:avLst/>
                </a:prstGeom>
                <a:blipFill>
                  <a:blip r:embed="rId14"/>
                  <a:stretch>
                    <a:fillRect r="-55172" b="-4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文本框 84">
                  <a:extLst>
                    <a:ext uri="{FF2B5EF4-FFF2-40B4-BE49-F238E27FC236}">
                      <a16:creationId xmlns:a16="http://schemas.microsoft.com/office/drawing/2014/main" id="{A0860FF4-5D27-A715-1FD0-81F95B06A067}"/>
                    </a:ext>
                  </a:extLst>
                </p:cNvPr>
                <p:cNvSpPr txBox="1"/>
                <p:nvPr/>
              </p:nvSpPr>
              <p:spPr>
                <a:xfrm>
                  <a:off x="4081441" y="3645837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77" name="文本框 376">
                  <a:extLst>
                    <a:ext uri="{FF2B5EF4-FFF2-40B4-BE49-F238E27FC236}">
                      <a16:creationId xmlns:a16="http://schemas.microsoft.com/office/drawing/2014/main" id="{8BC6CBCD-BCDC-C33D-4291-7B95EAF314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81441" y="3645837"/>
                  <a:ext cx="178779" cy="307777"/>
                </a:xfrm>
                <a:prstGeom prst="rect">
                  <a:avLst/>
                </a:prstGeom>
                <a:blipFill>
                  <a:blip r:embed="rId15"/>
                  <a:stretch>
                    <a:fillRect r="-586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6" name="连接符: 曲线 85">
              <a:extLst>
                <a:ext uri="{FF2B5EF4-FFF2-40B4-BE49-F238E27FC236}">
                  <a16:creationId xmlns:a16="http://schemas.microsoft.com/office/drawing/2014/main" id="{D34879CB-C984-D78C-E189-1C43EDAAC5CD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958741" y="2064936"/>
              <a:ext cx="307543" cy="230769"/>
            </a:xfrm>
            <a:prstGeom prst="curvedConnector3">
              <a:avLst>
                <a:gd name="adj1" fmla="val 87166"/>
              </a:avLst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87" name="直接箭头连接符 86">
              <a:extLst>
                <a:ext uri="{FF2B5EF4-FFF2-40B4-BE49-F238E27FC236}">
                  <a16:creationId xmlns:a16="http://schemas.microsoft.com/office/drawing/2014/main" id="{39AA64DC-5B96-ED8C-E890-06AD7ED36E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06892" y="2000857"/>
              <a:ext cx="34752" cy="179463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88" name="连接符: 曲线 87">
              <a:extLst>
                <a:ext uri="{FF2B5EF4-FFF2-40B4-BE49-F238E27FC236}">
                  <a16:creationId xmlns:a16="http://schemas.microsoft.com/office/drawing/2014/main" id="{FB932377-18D5-68E5-292E-F6FE261FFED4}"/>
                </a:ext>
              </a:extLst>
            </p:cNvPr>
            <p:cNvCxnSpPr>
              <a:cxnSpLocks/>
              <a:stCxn id="75" idx="2"/>
            </p:cNvCxnSpPr>
            <p:nvPr/>
          </p:nvCxnSpPr>
          <p:spPr>
            <a:xfrm rot="16200000" flipH="1">
              <a:off x="3042297" y="2724663"/>
              <a:ext cx="63131" cy="530306"/>
            </a:xfrm>
            <a:prstGeom prst="curvedConnector2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6F9A7AF0-7BF6-35AD-1D02-0B70C76A004F}"/>
                </a:ext>
              </a:extLst>
            </p:cNvPr>
            <p:cNvSpPr txBox="1"/>
            <p:nvPr/>
          </p:nvSpPr>
          <p:spPr>
            <a:xfrm>
              <a:off x="4231988" y="3687700"/>
              <a:ext cx="7952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Target frame</a:t>
              </a:r>
              <a:endParaRPr lang="en-US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BD856A3C-B7BA-5A60-3FAA-D2E1B1DD848E}"/>
                </a:ext>
              </a:extLst>
            </p:cNvPr>
            <p:cNvSpPr txBox="1"/>
            <p:nvPr/>
          </p:nvSpPr>
          <p:spPr>
            <a:xfrm>
              <a:off x="2460660" y="3668308"/>
              <a:ext cx="6832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Spatial</a:t>
              </a:r>
            </a:p>
            <a:p>
              <a:pPr algn="ctr"/>
              <a:r>
                <a:rPr lang="en-US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D6BB7E5F-5722-8BE4-E0E3-9A14B8E409E4}"/>
                    </a:ext>
                  </a:extLst>
                </p:cNvPr>
                <p:cNvSpPr txBox="1"/>
                <p:nvPr/>
              </p:nvSpPr>
              <p:spPr>
                <a:xfrm>
                  <a:off x="4028609" y="3366590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83" name="文本框 382">
                  <a:extLst>
                    <a:ext uri="{FF2B5EF4-FFF2-40B4-BE49-F238E27FC236}">
                      <a16:creationId xmlns:a16="http://schemas.microsoft.com/office/drawing/2014/main" id="{D8BF0A33-F2A8-0DD3-3941-9507FEFB17A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28609" y="3366590"/>
                  <a:ext cx="178779" cy="307777"/>
                </a:xfrm>
                <a:prstGeom prst="rect">
                  <a:avLst/>
                </a:prstGeom>
                <a:blipFill>
                  <a:blip r:embed="rId16"/>
                  <a:stretch>
                    <a:fillRect r="-60000" b="-4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2DF6C0BC-4016-F504-A2D7-10B02B833DE9}"/>
                    </a:ext>
                  </a:extLst>
                </p:cNvPr>
                <p:cNvSpPr txBox="1"/>
                <p:nvPr/>
              </p:nvSpPr>
              <p:spPr>
                <a:xfrm>
                  <a:off x="5943066" y="2294495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84" name="文本框 383">
                  <a:extLst>
                    <a:ext uri="{FF2B5EF4-FFF2-40B4-BE49-F238E27FC236}">
                      <a16:creationId xmlns:a16="http://schemas.microsoft.com/office/drawing/2014/main" id="{5D7B90D1-529B-6909-0906-8534D7345D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3066" y="2294495"/>
                  <a:ext cx="178779" cy="307777"/>
                </a:xfrm>
                <a:prstGeom prst="rect">
                  <a:avLst/>
                </a:prstGeom>
                <a:blipFill>
                  <a:blip r:embed="rId17"/>
                  <a:stretch>
                    <a:fillRect r="-4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3" name="箭头: 右 92">
              <a:extLst>
                <a:ext uri="{FF2B5EF4-FFF2-40B4-BE49-F238E27FC236}">
                  <a16:creationId xmlns:a16="http://schemas.microsoft.com/office/drawing/2014/main" id="{1BF71B96-D837-B8FB-EC7F-2D38964E5B64}"/>
                </a:ext>
              </a:extLst>
            </p:cNvPr>
            <p:cNvSpPr/>
            <p:nvPr/>
          </p:nvSpPr>
          <p:spPr>
            <a:xfrm>
              <a:off x="4453738" y="2724845"/>
              <a:ext cx="589204" cy="150493"/>
            </a:xfrm>
            <a:prstGeom prst="rightArrow">
              <a:avLst/>
            </a:prstGeom>
            <a:solidFill>
              <a:srgbClr val="4472C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69547709-064C-54D8-09C4-5D3E81B46B45}"/>
                </a:ext>
              </a:extLst>
            </p:cNvPr>
            <p:cNvSpPr txBox="1"/>
            <p:nvPr/>
          </p:nvSpPr>
          <p:spPr>
            <a:xfrm>
              <a:off x="4116223" y="2883025"/>
              <a:ext cx="12489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Segment</a:t>
              </a:r>
            </a:p>
            <a:p>
              <a:pPr algn="ctr"/>
              <a:r>
                <a:rPr lang="en-US" altLang="zh-CN" sz="1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Discretization</a:t>
              </a: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6B6B4E7C-3B34-7266-3FA2-2F213DC26F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43145" y="3662614"/>
              <a:ext cx="260478" cy="148548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6" name="文本框 95">
                  <a:extLst>
                    <a:ext uri="{FF2B5EF4-FFF2-40B4-BE49-F238E27FC236}">
                      <a16:creationId xmlns:a16="http://schemas.microsoft.com/office/drawing/2014/main" id="{DC75B636-34DB-E4AA-6DF9-1071CF5419E3}"/>
                    </a:ext>
                  </a:extLst>
                </p:cNvPr>
                <p:cNvSpPr txBox="1"/>
                <p:nvPr/>
              </p:nvSpPr>
              <p:spPr>
                <a:xfrm>
                  <a:off x="6196384" y="3762834"/>
                  <a:ext cx="32315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{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}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88" name="文本框 387">
                  <a:extLst>
                    <a:ext uri="{FF2B5EF4-FFF2-40B4-BE49-F238E27FC236}">
                      <a16:creationId xmlns:a16="http://schemas.microsoft.com/office/drawing/2014/main" id="{68597AAB-27E7-5844-C845-57E724516C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96384" y="3762834"/>
                  <a:ext cx="323154" cy="307777"/>
                </a:xfrm>
                <a:prstGeom prst="rect">
                  <a:avLst/>
                </a:prstGeom>
                <a:blipFill>
                  <a:blip r:embed="rId18"/>
                  <a:stretch>
                    <a:fillRect r="-30189"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7" name="文本框 96">
                  <a:extLst>
                    <a:ext uri="{FF2B5EF4-FFF2-40B4-BE49-F238E27FC236}">
                      <a16:creationId xmlns:a16="http://schemas.microsoft.com/office/drawing/2014/main" id="{C3BE3C8A-209D-2D50-C5F1-81B1FBFF1B56}"/>
                    </a:ext>
                  </a:extLst>
                </p:cNvPr>
                <p:cNvSpPr txBox="1"/>
                <p:nvPr/>
              </p:nvSpPr>
              <p:spPr>
                <a:xfrm>
                  <a:off x="6119914" y="3315496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89" name="文本框 388">
                  <a:extLst>
                    <a:ext uri="{FF2B5EF4-FFF2-40B4-BE49-F238E27FC236}">
                      <a16:creationId xmlns:a16="http://schemas.microsoft.com/office/drawing/2014/main" id="{C032BF38-7D1E-84B3-24C4-EA10EAFA8E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9914" y="3315496"/>
                  <a:ext cx="178779" cy="307777"/>
                </a:xfrm>
                <a:prstGeom prst="rect">
                  <a:avLst/>
                </a:prstGeom>
                <a:blipFill>
                  <a:blip r:embed="rId19"/>
                  <a:stretch>
                    <a:fillRect r="-53333" b="-4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8" name="文本框 97">
                  <a:extLst>
                    <a:ext uri="{FF2B5EF4-FFF2-40B4-BE49-F238E27FC236}">
                      <a16:creationId xmlns:a16="http://schemas.microsoft.com/office/drawing/2014/main" id="{227819C7-2757-ABAB-5B41-837DCB51B98D}"/>
                    </a:ext>
                  </a:extLst>
                </p:cNvPr>
                <p:cNvSpPr txBox="1"/>
                <p:nvPr/>
              </p:nvSpPr>
              <p:spPr>
                <a:xfrm>
                  <a:off x="6417914" y="3606083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90" name="文本框 389">
                  <a:extLst>
                    <a:ext uri="{FF2B5EF4-FFF2-40B4-BE49-F238E27FC236}">
                      <a16:creationId xmlns:a16="http://schemas.microsoft.com/office/drawing/2014/main" id="{578CE10E-5E2A-B89D-0576-F05EAA52D2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17914" y="3606083"/>
                  <a:ext cx="178779" cy="307777"/>
                </a:xfrm>
                <a:prstGeom prst="rect">
                  <a:avLst/>
                </a:prstGeom>
                <a:blipFill>
                  <a:blip r:embed="rId20"/>
                  <a:stretch>
                    <a:fillRect r="-586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152F81B7-09F1-9C83-8171-6C6CD93D8459}"/>
                </a:ext>
              </a:extLst>
            </p:cNvPr>
            <p:cNvCxnSpPr>
              <a:cxnSpLocks/>
              <a:stCxn id="47" idx="5"/>
            </p:cNvCxnSpPr>
            <p:nvPr/>
          </p:nvCxnSpPr>
          <p:spPr>
            <a:xfrm flipH="1">
              <a:off x="5942152" y="3812591"/>
              <a:ext cx="313739" cy="139381"/>
            </a:xfrm>
            <a:prstGeom prst="line">
              <a:avLst/>
            </a:prstGeom>
            <a:noFill/>
            <a:ln w="15875" cap="flat" cmpd="sng" algn="ctr">
              <a:solidFill>
                <a:srgbClr val="ED7D31"/>
              </a:solidFill>
              <a:prstDash val="solid"/>
              <a:miter lim="800000"/>
              <a:tailEnd type="stealth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id="{2083602B-E99B-8A4D-3ADE-413AB78995DB}"/>
                    </a:ext>
                  </a:extLst>
                </p:cNvPr>
                <p:cNvSpPr txBox="1"/>
                <p:nvPr/>
              </p:nvSpPr>
              <p:spPr>
                <a:xfrm>
                  <a:off x="5845443" y="3652389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92" name="文本框 391">
                  <a:extLst>
                    <a:ext uri="{FF2B5EF4-FFF2-40B4-BE49-F238E27FC236}">
                      <a16:creationId xmlns:a16="http://schemas.microsoft.com/office/drawing/2014/main" id="{51B6C926-6361-9BD7-A7E5-7BBFE4FA3F2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45443" y="3652389"/>
                  <a:ext cx="178779" cy="307777"/>
                </a:xfrm>
                <a:prstGeom prst="rect">
                  <a:avLst/>
                </a:prstGeom>
                <a:blipFill>
                  <a:blip r:embed="rId21"/>
                  <a:stretch>
                    <a:fillRect r="-5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1" name="文本框 100">
                  <a:extLst>
                    <a:ext uri="{FF2B5EF4-FFF2-40B4-BE49-F238E27FC236}">
                      <a16:creationId xmlns:a16="http://schemas.microsoft.com/office/drawing/2014/main" id="{BFD12416-7B6B-0C1C-F638-4F3E59F291FD}"/>
                    </a:ext>
                  </a:extLst>
                </p:cNvPr>
                <p:cNvSpPr txBox="1"/>
                <p:nvPr/>
              </p:nvSpPr>
              <p:spPr>
                <a:xfrm>
                  <a:off x="5269997" y="3774587"/>
                  <a:ext cx="39285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{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}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93" name="文本框 392">
                  <a:extLst>
                    <a:ext uri="{FF2B5EF4-FFF2-40B4-BE49-F238E27FC236}">
                      <a16:creationId xmlns:a16="http://schemas.microsoft.com/office/drawing/2014/main" id="{AEC53A3E-872E-1BDC-81B5-BBA61D60834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69997" y="3774587"/>
                  <a:ext cx="392851" cy="307777"/>
                </a:xfrm>
                <a:prstGeom prst="rect">
                  <a:avLst/>
                </a:prstGeom>
                <a:blipFill>
                  <a:blip r:embed="rId10"/>
                  <a:stretch>
                    <a:fillRect r="-4688"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E7DFF7DA-4F4E-1462-1218-53C0455C8C8D}"/>
                </a:ext>
              </a:extLst>
            </p:cNvPr>
            <p:cNvCxnSpPr/>
            <p:nvPr/>
          </p:nvCxnSpPr>
          <p:spPr>
            <a:xfrm flipV="1">
              <a:off x="5505997" y="3790825"/>
              <a:ext cx="325010" cy="1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5AFBEB43-B69A-058C-E70E-6B8A2DD5E7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5997" y="3478550"/>
              <a:ext cx="0" cy="312276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4" name="文本框 103">
                  <a:extLst>
                    <a:ext uri="{FF2B5EF4-FFF2-40B4-BE49-F238E27FC236}">
                      <a16:creationId xmlns:a16="http://schemas.microsoft.com/office/drawing/2014/main" id="{273C6C1E-B9FF-D001-7167-AB8FB3935E0D}"/>
                    </a:ext>
                  </a:extLst>
                </p:cNvPr>
                <p:cNvSpPr txBox="1"/>
                <p:nvPr/>
              </p:nvSpPr>
              <p:spPr>
                <a:xfrm>
                  <a:off x="5288300" y="3387912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96" name="文本框 395">
                  <a:extLst>
                    <a:ext uri="{FF2B5EF4-FFF2-40B4-BE49-F238E27FC236}">
                      <a16:creationId xmlns:a16="http://schemas.microsoft.com/office/drawing/2014/main" id="{DC1CBEC1-56BB-882B-A4BB-3C038ECDB8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88300" y="3387912"/>
                  <a:ext cx="178779" cy="307777"/>
                </a:xfrm>
                <a:prstGeom prst="rect">
                  <a:avLst/>
                </a:prstGeom>
                <a:blipFill>
                  <a:blip r:embed="rId22"/>
                  <a:stretch>
                    <a:fillRect r="-41379" b="-196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63950441-8A7E-5126-BC92-2FD44E28C695}"/>
                    </a:ext>
                  </a:extLst>
                </p:cNvPr>
                <p:cNvSpPr txBox="1"/>
                <p:nvPr/>
              </p:nvSpPr>
              <p:spPr>
                <a:xfrm>
                  <a:off x="5680662" y="3559084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97" name="文本框 396">
                  <a:extLst>
                    <a:ext uri="{FF2B5EF4-FFF2-40B4-BE49-F238E27FC236}">
                      <a16:creationId xmlns:a16="http://schemas.microsoft.com/office/drawing/2014/main" id="{BD8CB24E-8423-F829-B397-C67B95281EE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80662" y="3559084"/>
                  <a:ext cx="178779" cy="307777"/>
                </a:xfrm>
                <a:prstGeom prst="rect">
                  <a:avLst/>
                </a:prstGeom>
                <a:blipFill>
                  <a:blip r:embed="rId23"/>
                  <a:stretch>
                    <a:fillRect r="-2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A9B19833-0D42-7619-54BE-939A1EE11913}"/>
                </a:ext>
              </a:extLst>
            </p:cNvPr>
            <p:cNvCxnSpPr>
              <a:cxnSpLocks/>
            </p:cNvCxnSpPr>
            <p:nvPr/>
          </p:nvCxnSpPr>
          <p:spPr>
            <a:xfrm>
              <a:off x="5511197" y="2097016"/>
              <a:ext cx="83355" cy="5909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555616F1-C131-9804-7ED2-C69DD71EB156}"/>
                </a:ext>
              </a:extLst>
            </p:cNvPr>
            <p:cNvCxnSpPr>
              <a:cxnSpLocks/>
            </p:cNvCxnSpPr>
            <p:nvPr/>
          </p:nvCxnSpPr>
          <p:spPr>
            <a:xfrm rot="180000">
              <a:off x="5586937" y="2161695"/>
              <a:ext cx="83355" cy="5909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FDDD6526-BAFF-6349-6FB8-AEEE6ABF149A}"/>
                </a:ext>
              </a:extLst>
            </p:cNvPr>
            <p:cNvCxnSpPr>
              <a:cxnSpLocks/>
            </p:cNvCxnSpPr>
            <p:nvPr/>
          </p:nvCxnSpPr>
          <p:spPr>
            <a:xfrm rot="540000">
              <a:off x="5659654" y="2221754"/>
              <a:ext cx="83355" cy="5909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C3380662-43C7-2AAD-12AF-0F14E60D7F2B}"/>
                </a:ext>
              </a:extLst>
            </p:cNvPr>
            <p:cNvCxnSpPr>
              <a:cxnSpLocks/>
            </p:cNvCxnSpPr>
            <p:nvPr/>
          </p:nvCxnSpPr>
          <p:spPr>
            <a:xfrm rot="840000">
              <a:off x="5730791" y="2299933"/>
              <a:ext cx="83355" cy="5909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B840CEBC-3613-54FF-D76A-53DDCBA1FA4E}"/>
                </a:ext>
              </a:extLst>
            </p:cNvPr>
            <p:cNvCxnSpPr>
              <a:cxnSpLocks/>
            </p:cNvCxnSpPr>
            <p:nvPr/>
          </p:nvCxnSpPr>
          <p:spPr>
            <a:xfrm>
              <a:off x="5797235" y="2359910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599DA385-3CA5-59CA-B1F2-D5A6CF125A08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5846503" y="2429147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ABD9C1D0-D36B-13B2-5069-D86D1971EADC}"/>
                </a:ext>
              </a:extLst>
            </p:cNvPr>
            <p:cNvCxnSpPr>
              <a:cxnSpLocks/>
            </p:cNvCxnSpPr>
            <p:nvPr/>
          </p:nvCxnSpPr>
          <p:spPr>
            <a:xfrm rot="600000">
              <a:off x="5889642" y="2511299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1F61F16C-61D2-763A-D07B-9B8B3BFD7945}"/>
                </a:ext>
              </a:extLst>
            </p:cNvPr>
            <p:cNvCxnSpPr>
              <a:cxnSpLocks/>
            </p:cNvCxnSpPr>
            <p:nvPr/>
          </p:nvCxnSpPr>
          <p:spPr>
            <a:xfrm rot="840000">
              <a:off x="5927291" y="2588016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8B535A88-0F52-C5CD-5C74-F86B3A7FA2EE}"/>
                </a:ext>
              </a:extLst>
            </p:cNvPr>
            <p:cNvCxnSpPr>
              <a:cxnSpLocks/>
            </p:cNvCxnSpPr>
            <p:nvPr/>
          </p:nvCxnSpPr>
          <p:spPr>
            <a:xfrm rot="1200000">
              <a:off x="5960934" y="2674674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3203E8C1-44D7-0822-3C41-B2C9BD195843}"/>
                </a:ext>
              </a:extLst>
            </p:cNvPr>
            <p:cNvCxnSpPr>
              <a:cxnSpLocks/>
            </p:cNvCxnSpPr>
            <p:nvPr/>
          </p:nvCxnSpPr>
          <p:spPr>
            <a:xfrm rot="1200000">
              <a:off x="5989773" y="2762532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99FF2009-59A4-D06A-B851-EDC9DF980B16}"/>
                </a:ext>
              </a:extLst>
            </p:cNvPr>
            <p:cNvCxnSpPr>
              <a:cxnSpLocks/>
            </p:cNvCxnSpPr>
            <p:nvPr/>
          </p:nvCxnSpPr>
          <p:spPr>
            <a:xfrm rot="1620000">
              <a:off x="6011177" y="2853069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52829508-1D52-705D-9AD1-0E0641BA5ED5}"/>
                </a:ext>
              </a:extLst>
            </p:cNvPr>
            <p:cNvCxnSpPr>
              <a:cxnSpLocks/>
            </p:cNvCxnSpPr>
            <p:nvPr/>
          </p:nvCxnSpPr>
          <p:spPr>
            <a:xfrm rot="1620000">
              <a:off x="6028056" y="2945656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9DF1759A-5C49-BF47-51CB-1C351917D8C4}"/>
                </a:ext>
              </a:extLst>
            </p:cNvPr>
            <p:cNvCxnSpPr>
              <a:cxnSpLocks/>
            </p:cNvCxnSpPr>
            <p:nvPr/>
          </p:nvCxnSpPr>
          <p:spPr>
            <a:xfrm rot="1920000">
              <a:off x="6039861" y="3030549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1FCA1848-F06A-F13F-206E-F27B5A76D972}"/>
                </a:ext>
              </a:extLst>
            </p:cNvPr>
            <p:cNvCxnSpPr>
              <a:cxnSpLocks/>
            </p:cNvCxnSpPr>
            <p:nvPr/>
          </p:nvCxnSpPr>
          <p:spPr>
            <a:xfrm rot="1920000">
              <a:off x="6050332" y="3120469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C226128F-1DF8-40D0-28A4-5A0BFF82C1E2}"/>
                </a:ext>
              </a:extLst>
            </p:cNvPr>
            <p:cNvCxnSpPr>
              <a:cxnSpLocks/>
            </p:cNvCxnSpPr>
            <p:nvPr/>
          </p:nvCxnSpPr>
          <p:spPr>
            <a:xfrm rot="1920000">
              <a:off x="6059650" y="3213075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AC997D73-7F3C-91F9-2257-250DA5092C00}"/>
                </a:ext>
              </a:extLst>
            </p:cNvPr>
            <p:cNvCxnSpPr>
              <a:cxnSpLocks/>
              <a:endCxn id="47" idx="4"/>
            </p:cNvCxnSpPr>
            <p:nvPr/>
          </p:nvCxnSpPr>
          <p:spPr>
            <a:xfrm>
              <a:off x="6091100" y="3299714"/>
              <a:ext cx="22749" cy="101146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1EFAD8B6-16AC-7AC9-1490-1F8D8B86C72F}"/>
                </a:ext>
              </a:extLst>
            </p:cNvPr>
            <p:cNvCxnSpPr>
              <a:cxnSpLocks/>
            </p:cNvCxnSpPr>
            <p:nvPr/>
          </p:nvCxnSpPr>
          <p:spPr>
            <a:xfrm rot="1500000">
              <a:off x="6100963" y="3430331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683DEC77-E84A-208B-16F6-D1061CE97B4E}"/>
                </a:ext>
              </a:extLst>
            </p:cNvPr>
            <p:cNvCxnSpPr>
              <a:cxnSpLocks/>
            </p:cNvCxnSpPr>
            <p:nvPr/>
          </p:nvCxnSpPr>
          <p:spPr>
            <a:xfrm rot="1080000">
              <a:off x="6133791" y="3534027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88B8F192-4433-FBF0-CA18-51419D75EB3A}"/>
                </a:ext>
              </a:extLst>
            </p:cNvPr>
            <p:cNvCxnSpPr>
              <a:cxnSpLocks/>
            </p:cNvCxnSpPr>
            <p:nvPr/>
          </p:nvCxnSpPr>
          <p:spPr>
            <a:xfrm rot="1080000">
              <a:off x="6172093" y="3638865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431533A8-1470-5BF3-3D5F-A2093B4C14E5}"/>
                </a:ext>
              </a:extLst>
            </p:cNvPr>
            <p:cNvCxnSpPr>
              <a:cxnSpLocks/>
            </p:cNvCxnSpPr>
            <p:nvPr/>
          </p:nvCxnSpPr>
          <p:spPr>
            <a:xfrm rot="1080000">
              <a:off x="6214186" y="3734176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861B791F-0261-5E0B-D7CA-9BBEC35221E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36290" y="3527674"/>
              <a:ext cx="116432" cy="276966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DE69234-248C-B42F-41F8-DA96FBC9DB00}"/>
                </a:ext>
              </a:extLst>
            </p:cNvPr>
            <p:cNvSpPr/>
            <p:nvPr/>
          </p:nvSpPr>
          <p:spPr>
            <a:xfrm>
              <a:off x="6949860" y="2127984"/>
              <a:ext cx="231191" cy="1686758"/>
            </a:xfrm>
            <a:custGeom>
              <a:avLst/>
              <a:gdLst>
                <a:gd name="connsiteX0" fmla="*/ 0 w 231191"/>
                <a:gd name="connsiteY0" fmla="*/ 0 h 1846555"/>
                <a:gd name="connsiteX1" fmla="*/ 230819 w 231191"/>
                <a:gd name="connsiteY1" fmla="*/ 798990 h 1846555"/>
                <a:gd name="connsiteX2" fmla="*/ 53266 w 231191"/>
                <a:gd name="connsiteY2" fmla="*/ 1846555 h 1846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191" h="1846555">
                  <a:moveTo>
                    <a:pt x="0" y="0"/>
                  </a:moveTo>
                  <a:cubicBezTo>
                    <a:pt x="110970" y="245615"/>
                    <a:pt x="221941" y="491231"/>
                    <a:pt x="230819" y="798990"/>
                  </a:cubicBezTo>
                  <a:cubicBezTo>
                    <a:pt x="239697" y="1106749"/>
                    <a:pt x="87297" y="1633491"/>
                    <a:pt x="53266" y="1846555"/>
                  </a:cubicBezTo>
                </a:path>
              </a:pathLst>
            </a:custGeom>
            <a:noFill/>
            <a:ln w="38100" cap="flat" cmpd="sng" algn="ctr">
              <a:solidFill>
                <a:srgbClr val="4472C4">
                  <a:shade val="15000"/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248243B8-4FE4-2005-4EBA-3256DB772A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05405" y="2226690"/>
              <a:ext cx="69296" cy="245049"/>
            </a:xfrm>
            <a:prstGeom prst="line">
              <a:avLst/>
            </a:prstGeom>
            <a:noFill/>
            <a:ln w="381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A9CD881D-8EC7-B4FB-B3B3-9ACF9AFE6F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68490" y="2569095"/>
              <a:ext cx="259897" cy="459348"/>
            </a:xfrm>
            <a:prstGeom prst="line">
              <a:avLst/>
            </a:prstGeom>
            <a:noFill/>
            <a:ln w="381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EB03948B-58F7-B133-0997-A1F4F0E097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65455" y="3225263"/>
              <a:ext cx="525362" cy="259309"/>
            </a:xfrm>
            <a:prstGeom prst="line">
              <a:avLst/>
            </a:prstGeom>
            <a:noFill/>
            <a:ln w="381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A091777-FA96-7F2C-6A21-47F9621F4129}"/>
                </a:ext>
              </a:extLst>
            </p:cNvPr>
            <p:cNvSpPr/>
            <p:nvPr/>
          </p:nvSpPr>
          <p:spPr>
            <a:xfrm>
              <a:off x="6995908" y="2092196"/>
              <a:ext cx="754602" cy="1722546"/>
            </a:xfrm>
            <a:custGeom>
              <a:avLst/>
              <a:gdLst>
                <a:gd name="connsiteX0" fmla="*/ 0 w 754602"/>
                <a:gd name="connsiteY0" fmla="*/ 0 h 1819923"/>
                <a:gd name="connsiteX1" fmla="*/ 239698 w 754602"/>
                <a:gd name="connsiteY1" fmla="*/ 213064 h 1819923"/>
                <a:gd name="connsiteX2" fmla="*/ 426129 w 754602"/>
                <a:gd name="connsiteY2" fmla="*/ 497150 h 1819923"/>
                <a:gd name="connsiteX3" fmla="*/ 541538 w 754602"/>
                <a:gd name="connsiteY3" fmla="*/ 870012 h 1819923"/>
                <a:gd name="connsiteX4" fmla="*/ 612560 w 754602"/>
                <a:gd name="connsiteY4" fmla="*/ 1384917 h 1819923"/>
                <a:gd name="connsiteX5" fmla="*/ 754602 w 754602"/>
                <a:gd name="connsiteY5" fmla="*/ 1819923 h 181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4602" h="1819923">
                  <a:moveTo>
                    <a:pt x="0" y="0"/>
                  </a:moveTo>
                  <a:cubicBezTo>
                    <a:pt x="84338" y="65103"/>
                    <a:pt x="168677" y="130206"/>
                    <a:pt x="239698" y="213064"/>
                  </a:cubicBezTo>
                  <a:cubicBezTo>
                    <a:pt x="310719" y="295922"/>
                    <a:pt x="375822" y="387659"/>
                    <a:pt x="426129" y="497150"/>
                  </a:cubicBezTo>
                  <a:cubicBezTo>
                    <a:pt x="476436" y="606641"/>
                    <a:pt x="510466" y="722051"/>
                    <a:pt x="541538" y="870012"/>
                  </a:cubicBezTo>
                  <a:cubicBezTo>
                    <a:pt x="572610" y="1017973"/>
                    <a:pt x="577049" y="1226599"/>
                    <a:pt x="612560" y="1384917"/>
                  </a:cubicBezTo>
                  <a:cubicBezTo>
                    <a:pt x="648071" y="1543235"/>
                    <a:pt x="716132" y="1744463"/>
                    <a:pt x="754602" y="1819923"/>
                  </a:cubicBezTo>
                </a:path>
              </a:pathLst>
            </a:custGeom>
            <a:noFill/>
            <a:ln w="38100" cap="flat" cmpd="sng" algn="ctr">
              <a:solidFill>
                <a:srgbClr val="4472C4">
                  <a:shade val="15000"/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A337D21F-4BAF-62AC-957F-6B605085F0E1}"/>
                </a:ext>
              </a:extLst>
            </p:cNvPr>
            <p:cNvCxnSpPr>
              <a:cxnSpLocks/>
            </p:cNvCxnSpPr>
            <p:nvPr/>
          </p:nvCxnSpPr>
          <p:spPr>
            <a:xfrm>
              <a:off x="6991625" y="2205658"/>
              <a:ext cx="36503" cy="8327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A7142221-5188-E682-F880-80D181BDDC59}"/>
                </a:ext>
              </a:extLst>
            </p:cNvPr>
            <p:cNvCxnSpPr>
              <a:cxnSpLocks/>
            </p:cNvCxnSpPr>
            <p:nvPr/>
          </p:nvCxnSpPr>
          <p:spPr>
            <a:xfrm>
              <a:off x="6949860" y="2128198"/>
              <a:ext cx="45057" cy="8334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0150C3C4-AD16-B265-2F6E-E09CCF7B87FD}"/>
                </a:ext>
              </a:extLst>
            </p:cNvPr>
            <p:cNvCxnSpPr>
              <a:cxnSpLocks/>
            </p:cNvCxnSpPr>
            <p:nvPr/>
          </p:nvCxnSpPr>
          <p:spPr>
            <a:xfrm>
              <a:off x="7027627" y="2288932"/>
              <a:ext cx="36503" cy="8327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B702BE3A-7308-33C5-372B-4C18AF325B7C}"/>
                </a:ext>
              </a:extLst>
            </p:cNvPr>
            <p:cNvCxnSpPr>
              <a:cxnSpLocks/>
            </p:cNvCxnSpPr>
            <p:nvPr/>
          </p:nvCxnSpPr>
          <p:spPr>
            <a:xfrm>
              <a:off x="7064130" y="2374553"/>
              <a:ext cx="40786" cy="90315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94FDDA11-CF18-CF29-F24E-CC5EA41272D1}"/>
                </a:ext>
              </a:extLst>
            </p:cNvPr>
            <p:cNvCxnSpPr>
              <a:cxnSpLocks/>
            </p:cNvCxnSpPr>
            <p:nvPr/>
          </p:nvCxnSpPr>
          <p:spPr>
            <a:xfrm>
              <a:off x="7099267" y="2462369"/>
              <a:ext cx="37717" cy="97186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1EF3C893-9754-C266-6F24-686CAD06BAA1}"/>
                </a:ext>
              </a:extLst>
            </p:cNvPr>
            <p:cNvCxnSpPr>
              <a:cxnSpLocks/>
            </p:cNvCxnSpPr>
            <p:nvPr/>
          </p:nvCxnSpPr>
          <p:spPr>
            <a:xfrm>
              <a:off x="7136984" y="2559555"/>
              <a:ext cx="18858" cy="97186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31443327-CAF1-646D-F76F-68DA33AF2C3F}"/>
                </a:ext>
              </a:extLst>
            </p:cNvPr>
            <p:cNvCxnSpPr>
              <a:cxnSpLocks/>
            </p:cNvCxnSpPr>
            <p:nvPr/>
          </p:nvCxnSpPr>
          <p:spPr>
            <a:xfrm>
              <a:off x="7155331" y="2656911"/>
              <a:ext cx="18858" cy="97186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33A2F20D-0361-E828-6198-BCCFF1ABEF30}"/>
                </a:ext>
              </a:extLst>
            </p:cNvPr>
            <p:cNvCxnSpPr>
              <a:cxnSpLocks/>
              <a:endCxn id="127" idx="1"/>
            </p:cNvCxnSpPr>
            <p:nvPr/>
          </p:nvCxnSpPr>
          <p:spPr>
            <a:xfrm>
              <a:off x="7170690" y="2754097"/>
              <a:ext cx="9989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id="{EB5CA852-CDAC-0BDE-681E-7DCB12E909ED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7173536" y="2851283"/>
              <a:ext cx="9989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350341E9-6C5B-521B-4694-45EB651036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63379" y="2954780"/>
              <a:ext cx="12993" cy="104210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id="{C9B50EDE-DA92-2487-5201-38EA70F058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48327" y="3057882"/>
              <a:ext cx="17672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id="{D2DA65E1-1343-BAB9-AB27-DAE4DC55E8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2513" y="3155041"/>
              <a:ext cx="19530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71D99F80-CE48-7BB8-FE56-97007EADC9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12983" y="3258775"/>
              <a:ext cx="19530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0512C325-F0A8-CFF0-7F1E-6684A9115D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89171" y="3362301"/>
              <a:ext cx="21671" cy="10373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id="{91F820EB-0D1B-C1AF-DC2E-3A7EA31930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51326" y="3469215"/>
              <a:ext cx="33197" cy="118883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64586392-2006-793C-5A9A-F11A48F44A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4016" y="3588098"/>
              <a:ext cx="26319" cy="12040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C68B9B96-E948-547F-F722-6661EBC4C7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9216" y="3709454"/>
              <a:ext cx="26319" cy="100346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12436E5A-A700-897C-7236-CE589515A4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7764" y="3664765"/>
              <a:ext cx="260478" cy="148548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文本框 149">
                  <a:extLst>
                    <a:ext uri="{FF2B5EF4-FFF2-40B4-BE49-F238E27FC236}">
                      <a16:creationId xmlns:a16="http://schemas.microsoft.com/office/drawing/2014/main" id="{9527D3C5-5B48-FF1E-7CB4-FAC9188DE665}"/>
                    </a:ext>
                  </a:extLst>
                </p:cNvPr>
                <p:cNvSpPr txBox="1"/>
                <p:nvPr/>
              </p:nvSpPr>
              <p:spPr>
                <a:xfrm>
                  <a:off x="7691003" y="3764985"/>
                  <a:ext cx="32315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{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}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42" name="文本框 441">
                  <a:extLst>
                    <a:ext uri="{FF2B5EF4-FFF2-40B4-BE49-F238E27FC236}">
                      <a16:creationId xmlns:a16="http://schemas.microsoft.com/office/drawing/2014/main" id="{FDF85639-5730-9015-7E2C-1FB7AF1E14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91003" y="3764985"/>
                  <a:ext cx="323154" cy="307777"/>
                </a:xfrm>
                <a:prstGeom prst="rect">
                  <a:avLst/>
                </a:prstGeom>
                <a:blipFill>
                  <a:blip r:embed="rId13"/>
                  <a:stretch>
                    <a:fillRect r="-30189" b="-98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1" name="文本框 150">
                  <a:extLst>
                    <a:ext uri="{FF2B5EF4-FFF2-40B4-BE49-F238E27FC236}">
                      <a16:creationId xmlns:a16="http://schemas.microsoft.com/office/drawing/2014/main" id="{5BBC5060-C5BA-06BB-07DA-E20A6073F6CC}"/>
                    </a:ext>
                  </a:extLst>
                </p:cNvPr>
                <p:cNvSpPr txBox="1"/>
                <p:nvPr/>
              </p:nvSpPr>
              <p:spPr>
                <a:xfrm>
                  <a:off x="7614533" y="3317647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43" name="文本框 442">
                  <a:extLst>
                    <a:ext uri="{FF2B5EF4-FFF2-40B4-BE49-F238E27FC236}">
                      <a16:creationId xmlns:a16="http://schemas.microsoft.com/office/drawing/2014/main" id="{888F1F30-BE9C-3A32-C42F-C56F1191B2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14533" y="3317647"/>
                  <a:ext cx="178779" cy="307777"/>
                </a:xfrm>
                <a:prstGeom prst="rect">
                  <a:avLst/>
                </a:prstGeom>
                <a:blipFill>
                  <a:blip r:embed="rId19"/>
                  <a:stretch>
                    <a:fillRect r="-53333" b="-4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2" name="文本框 151">
                  <a:extLst>
                    <a:ext uri="{FF2B5EF4-FFF2-40B4-BE49-F238E27FC236}">
                      <a16:creationId xmlns:a16="http://schemas.microsoft.com/office/drawing/2014/main" id="{11694257-6AC3-88A5-9EB1-C6546FFAC300}"/>
                    </a:ext>
                  </a:extLst>
                </p:cNvPr>
                <p:cNvSpPr txBox="1"/>
                <p:nvPr/>
              </p:nvSpPr>
              <p:spPr>
                <a:xfrm>
                  <a:off x="7912533" y="3608234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44" name="文本框 443">
                  <a:extLst>
                    <a:ext uri="{FF2B5EF4-FFF2-40B4-BE49-F238E27FC236}">
                      <a16:creationId xmlns:a16="http://schemas.microsoft.com/office/drawing/2014/main" id="{3ACA162D-3F7F-7B12-337F-08B7420EB7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12533" y="3608234"/>
                  <a:ext cx="178779" cy="307777"/>
                </a:xfrm>
                <a:prstGeom prst="rect">
                  <a:avLst/>
                </a:prstGeom>
                <a:blipFill>
                  <a:blip r:embed="rId15"/>
                  <a:stretch>
                    <a:fillRect r="-5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DB9408F5-CAFD-77D6-7AF3-0C9908B5C506}"/>
                </a:ext>
              </a:extLst>
            </p:cNvPr>
            <p:cNvCxnSpPr>
              <a:cxnSpLocks/>
              <a:stCxn id="131" idx="5"/>
            </p:cNvCxnSpPr>
            <p:nvPr/>
          </p:nvCxnSpPr>
          <p:spPr>
            <a:xfrm flipH="1">
              <a:off x="7436771" y="3814742"/>
              <a:ext cx="313739" cy="139381"/>
            </a:xfrm>
            <a:prstGeom prst="line">
              <a:avLst/>
            </a:prstGeom>
            <a:noFill/>
            <a:ln w="15875" cap="flat" cmpd="sng" algn="ctr">
              <a:solidFill>
                <a:srgbClr val="ED7D31"/>
              </a:solidFill>
              <a:prstDash val="solid"/>
              <a:miter lim="800000"/>
              <a:tailEnd type="stealth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文本框 153">
                  <a:extLst>
                    <a:ext uri="{FF2B5EF4-FFF2-40B4-BE49-F238E27FC236}">
                      <a16:creationId xmlns:a16="http://schemas.microsoft.com/office/drawing/2014/main" id="{243E563D-C927-88F1-5D05-285E09E81CE1}"/>
                    </a:ext>
                  </a:extLst>
                </p:cNvPr>
                <p:cNvSpPr txBox="1"/>
                <p:nvPr/>
              </p:nvSpPr>
              <p:spPr>
                <a:xfrm>
                  <a:off x="7355380" y="3660795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46" name="文本框 445">
                  <a:extLst>
                    <a:ext uri="{FF2B5EF4-FFF2-40B4-BE49-F238E27FC236}">
                      <a16:creationId xmlns:a16="http://schemas.microsoft.com/office/drawing/2014/main" id="{1FBE406D-7A60-CE5A-150F-355FB596719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5380" y="3660795"/>
                  <a:ext cx="178779" cy="307777"/>
                </a:xfrm>
                <a:prstGeom prst="rect">
                  <a:avLst/>
                </a:prstGeom>
                <a:blipFill>
                  <a:blip r:embed="rId24"/>
                  <a:stretch>
                    <a:fillRect r="-586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文本框 154">
                  <a:extLst>
                    <a:ext uri="{FF2B5EF4-FFF2-40B4-BE49-F238E27FC236}">
                      <a16:creationId xmlns:a16="http://schemas.microsoft.com/office/drawing/2014/main" id="{F4DDF6C6-C5C0-1ABD-4D36-0F2A04ED4ACA}"/>
                    </a:ext>
                  </a:extLst>
                </p:cNvPr>
                <p:cNvSpPr txBox="1"/>
                <p:nvPr/>
              </p:nvSpPr>
              <p:spPr>
                <a:xfrm>
                  <a:off x="6764616" y="3776738"/>
                  <a:ext cx="39285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{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  <m:r>
                          <a:rPr lang="en-US" altLang="zh-CN" sz="14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}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47" name="文本框 446">
                  <a:extLst>
                    <a:ext uri="{FF2B5EF4-FFF2-40B4-BE49-F238E27FC236}">
                      <a16:creationId xmlns:a16="http://schemas.microsoft.com/office/drawing/2014/main" id="{DFC064D5-D945-97D1-830D-7CC7A3B9802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64616" y="3776738"/>
                  <a:ext cx="392851" cy="307777"/>
                </a:xfrm>
                <a:prstGeom prst="rect">
                  <a:avLst/>
                </a:prstGeom>
                <a:blipFill>
                  <a:blip r:embed="rId25"/>
                  <a:stretch>
                    <a:fillRect r="-4688" b="-98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3322A436-CE66-A6D7-CC11-621A91854E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00616" y="3792976"/>
              <a:ext cx="325010" cy="1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50EF0A21-7663-139A-F4CD-C77A4090A8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00616" y="3480701"/>
              <a:ext cx="0" cy="312276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8" name="文本框 157">
                  <a:extLst>
                    <a:ext uri="{FF2B5EF4-FFF2-40B4-BE49-F238E27FC236}">
                      <a16:creationId xmlns:a16="http://schemas.microsoft.com/office/drawing/2014/main" id="{E02F87C8-5AB6-A315-973E-0482967EC4A8}"/>
                    </a:ext>
                  </a:extLst>
                </p:cNvPr>
                <p:cNvSpPr txBox="1"/>
                <p:nvPr/>
              </p:nvSpPr>
              <p:spPr>
                <a:xfrm>
                  <a:off x="6782919" y="3390063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50" name="文本框 449">
                  <a:extLst>
                    <a:ext uri="{FF2B5EF4-FFF2-40B4-BE49-F238E27FC236}">
                      <a16:creationId xmlns:a16="http://schemas.microsoft.com/office/drawing/2014/main" id="{95462E03-9ABC-36DF-8239-C876BB9CAB2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82919" y="3390063"/>
                  <a:ext cx="178779" cy="307777"/>
                </a:xfrm>
                <a:prstGeom prst="rect">
                  <a:avLst/>
                </a:prstGeom>
                <a:blipFill>
                  <a:blip r:embed="rId26"/>
                  <a:stretch>
                    <a:fillRect r="-41379" b="-4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9" name="文本框 158">
                  <a:extLst>
                    <a:ext uri="{FF2B5EF4-FFF2-40B4-BE49-F238E27FC236}">
                      <a16:creationId xmlns:a16="http://schemas.microsoft.com/office/drawing/2014/main" id="{8B8691D4-3BC4-C744-41EC-69694AEDFB72}"/>
                    </a:ext>
                  </a:extLst>
                </p:cNvPr>
                <p:cNvSpPr txBox="1"/>
                <p:nvPr/>
              </p:nvSpPr>
              <p:spPr>
                <a:xfrm>
                  <a:off x="7175281" y="3561235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51" name="文本框 450">
                  <a:extLst>
                    <a:ext uri="{FF2B5EF4-FFF2-40B4-BE49-F238E27FC236}">
                      <a16:creationId xmlns:a16="http://schemas.microsoft.com/office/drawing/2014/main" id="{079A6657-54C2-F2AB-498E-94E23CC7A2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75281" y="3561235"/>
                  <a:ext cx="178779" cy="307777"/>
                </a:xfrm>
                <a:prstGeom prst="rect">
                  <a:avLst/>
                </a:prstGeom>
                <a:blipFill>
                  <a:blip r:embed="rId27"/>
                  <a:stretch>
                    <a:fillRect r="-2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id="{34363036-C056-7FD5-185A-D1E03DE714A0}"/>
                </a:ext>
              </a:extLst>
            </p:cNvPr>
            <p:cNvCxnSpPr>
              <a:cxnSpLocks/>
            </p:cNvCxnSpPr>
            <p:nvPr/>
          </p:nvCxnSpPr>
          <p:spPr>
            <a:xfrm>
              <a:off x="7005816" y="2099167"/>
              <a:ext cx="83355" cy="5909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AA85594E-8E73-01E3-1BBE-96A23BED2DDD}"/>
                </a:ext>
              </a:extLst>
            </p:cNvPr>
            <p:cNvCxnSpPr>
              <a:cxnSpLocks/>
            </p:cNvCxnSpPr>
            <p:nvPr/>
          </p:nvCxnSpPr>
          <p:spPr>
            <a:xfrm rot="180000">
              <a:off x="7081556" y="2163846"/>
              <a:ext cx="83355" cy="5909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id="{B71FB29B-99CF-4319-9980-2BA21EEEBD0A}"/>
                </a:ext>
              </a:extLst>
            </p:cNvPr>
            <p:cNvCxnSpPr>
              <a:cxnSpLocks/>
            </p:cNvCxnSpPr>
            <p:nvPr/>
          </p:nvCxnSpPr>
          <p:spPr>
            <a:xfrm rot="540000">
              <a:off x="7154273" y="2223905"/>
              <a:ext cx="83355" cy="5909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id="{C574E265-4CE8-7027-520B-45A21558E8FE}"/>
                </a:ext>
              </a:extLst>
            </p:cNvPr>
            <p:cNvCxnSpPr>
              <a:cxnSpLocks/>
            </p:cNvCxnSpPr>
            <p:nvPr/>
          </p:nvCxnSpPr>
          <p:spPr>
            <a:xfrm rot="840000">
              <a:off x="7225410" y="2302084"/>
              <a:ext cx="83355" cy="59094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id="{92AAF6BF-7397-C08A-4ECE-2494BCC5F9FE}"/>
                </a:ext>
              </a:extLst>
            </p:cNvPr>
            <p:cNvCxnSpPr>
              <a:cxnSpLocks/>
            </p:cNvCxnSpPr>
            <p:nvPr/>
          </p:nvCxnSpPr>
          <p:spPr>
            <a:xfrm>
              <a:off x="7291854" y="2362061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0543BE74-7962-3261-8AE4-C02C16FBEFD3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7341122" y="2431298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id="{14C70BCB-23F4-8877-EF58-707C85593370}"/>
                </a:ext>
              </a:extLst>
            </p:cNvPr>
            <p:cNvCxnSpPr>
              <a:cxnSpLocks/>
            </p:cNvCxnSpPr>
            <p:nvPr/>
          </p:nvCxnSpPr>
          <p:spPr>
            <a:xfrm rot="600000">
              <a:off x="7384261" y="2513450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F3C63E88-E7AF-5622-A608-5692C476309A}"/>
                </a:ext>
              </a:extLst>
            </p:cNvPr>
            <p:cNvCxnSpPr>
              <a:cxnSpLocks/>
            </p:cNvCxnSpPr>
            <p:nvPr/>
          </p:nvCxnSpPr>
          <p:spPr>
            <a:xfrm rot="840000">
              <a:off x="7421910" y="2590167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CAF55EF6-AE70-A5FB-B4E1-7FCA0ADF40AA}"/>
                </a:ext>
              </a:extLst>
            </p:cNvPr>
            <p:cNvCxnSpPr>
              <a:cxnSpLocks/>
            </p:cNvCxnSpPr>
            <p:nvPr/>
          </p:nvCxnSpPr>
          <p:spPr>
            <a:xfrm rot="1200000">
              <a:off x="7455553" y="2676825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id="{AAF13A98-BFD9-3619-E0F4-41085D652DC7}"/>
                </a:ext>
              </a:extLst>
            </p:cNvPr>
            <p:cNvCxnSpPr>
              <a:cxnSpLocks/>
            </p:cNvCxnSpPr>
            <p:nvPr/>
          </p:nvCxnSpPr>
          <p:spPr>
            <a:xfrm rot="1200000">
              <a:off x="7484392" y="2764683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id="{00685ED0-6A08-E56A-D668-4C93AB3EEB61}"/>
                </a:ext>
              </a:extLst>
            </p:cNvPr>
            <p:cNvCxnSpPr>
              <a:cxnSpLocks/>
            </p:cNvCxnSpPr>
            <p:nvPr/>
          </p:nvCxnSpPr>
          <p:spPr>
            <a:xfrm rot="1620000">
              <a:off x="7505796" y="2855220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B73668E2-22C7-D4F1-3785-7E5791FBBBDB}"/>
                </a:ext>
              </a:extLst>
            </p:cNvPr>
            <p:cNvCxnSpPr>
              <a:cxnSpLocks/>
            </p:cNvCxnSpPr>
            <p:nvPr/>
          </p:nvCxnSpPr>
          <p:spPr>
            <a:xfrm rot="1620000">
              <a:off x="7522675" y="2947807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A236AC8E-BE4D-A762-F54B-8D6BECFB5BE4}"/>
                </a:ext>
              </a:extLst>
            </p:cNvPr>
            <p:cNvCxnSpPr>
              <a:cxnSpLocks/>
            </p:cNvCxnSpPr>
            <p:nvPr/>
          </p:nvCxnSpPr>
          <p:spPr>
            <a:xfrm rot="1920000">
              <a:off x="7534480" y="3032700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05EFC3D4-9169-BFC0-F9CB-E9B49F1A99C1}"/>
                </a:ext>
              </a:extLst>
            </p:cNvPr>
            <p:cNvCxnSpPr>
              <a:cxnSpLocks/>
            </p:cNvCxnSpPr>
            <p:nvPr/>
          </p:nvCxnSpPr>
          <p:spPr>
            <a:xfrm rot="1920000">
              <a:off x="7544951" y="3122620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161F582F-F868-627D-42FB-53D7D2156766}"/>
                </a:ext>
              </a:extLst>
            </p:cNvPr>
            <p:cNvCxnSpPr>
              <a:cxnSpLocks/>
            </p:cNvCxnSpPr>
            <p:nvPr/>
          </p:nvCxnSpPr>
          <p:spPr>
            <a:xfrm rot="1920000">
              <a:off x="7554269" y="3215226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4EAA465D-47A5-F704-2CAE-40FC6506A6CC}"/>
                </a:ext>
              </a:extLst>
            </p:cNvPr>
            <p:cNvCxnSpPr>
              <a:cxnSpLocks/>
              <a:endCxn id="131" idx="4"/>
            </p:cNvCxnSpPr>
            <p:nvPr/>
          </p:nvCxnSpPr>
          <p:spPr>
            <a:xfrm>
              <a:off x="7585719" y="3301865"/>
              <a:ext cx="22749" cy="101146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9D5D8894-13A6-4E4C-2E1B-6A09731148D1}"/>
                </a:ext>
              </a:extLst>
            </p:cNvPr>
            <p:cNvCxnSpPr>
              <a:cxnSpLocks/>
            </p:cNvCxnSpPr>
            <p:nvPr/>
          </p:nvCxnSpPr>
          <p:spPr>
            <a:xfrm rot="1500000">
              <a:off x="7595582" y="3432482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8212A6B7-49BA-4D1D-13CA-88214F5C1609}"/>
                </a:ext>
              </a:extLst>
            </p:cNvPr>
            <p:cNvCxnSpPr>
              <a:cxnSpLocks/>
            </p:cNvCxnSpPr>
            <p:nvPr/>
          </p:nvCxnSpPr>
          <p:spPr>
            <a:xfrm rot="1080000">
              <a:off x="7628410" y="3536178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23D90DFE-A761-673A-3539-074303EC913E}"/>
                </a:ext>
              </a:extLst>
            </p:cNvPr>
            <p:cNvCxnSpPr>
              <a:cxnSpLocks/>
            </p:cNvCxnSpPr>
            <p:nvPr/>
          </p:nvCxnSpPr>
          <p:spPr>
            <a:xfrm rot="1080000">
              <a:off x="7666712" y="3641016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23033E01-25AF-43B6-585A-EE6DCE3F9920}"/>
                </a:ext>
              </a:extLst>
            </p:cNvPr>
            <p:cNvCxnSpPr>
              <a:cxnSpLocks/>
            </p:cNvCxnSpPr>
            <p:nvPr/>
          </p:nvCxnSpPr>
          <p:spPr>
            <a:xfrm rot="1080000">
              <a:off x="7708805" y="3736327"/>
              <a:ext cx="56138" cy="75121"/>
            </a:xfrm>
            <a:prstGeom prst="line">
              <a:avLst/>
            </a:prstGeom>
            <a:noFill/>
            <a:ln w="15875" cap="flat" cmpd="sng" algn="ctr">
              <a:solidFill>
                <a:srgbClr val="4472C4"/>
              </a:solidFill>
              <a:prstDash val="solid"/>
              <a:miter lim="800000"/>
              <a:headEnd type="oval" w="sm" len="sm"/>
            </a:ln>
            <a:effectLst/>
          </p:spPr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C2DFDBF0-7ABD-F57B-81C2-43A99E795E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30909" y="3529825"/>
              <a:ext cx="116432" cy="276966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1" name="文本框 180">
                  <a:extLst>
                    <a:ext uri="{FF2B5EF4-FFF2-40B4-BE49-F238E27FC236}">
                      <a16:creationId xmlns:a16="http://schemas.microsoft.com/office/drawing/2014/main" id="{B850FEEA-0436-F4F6-BBC8-1FD93ADF965D}"/>
                    </a:ext>
                  </a:extLst>
                </p:cNvPr>
                <p:cNvSpPr txBox="1"/>
                <p:nvPr/>
              </p:nvSpPr>
              <p:spPr>
                <a:xfrm>
                  <a:off x="5315638" y="2903899"/>
                  <a:ext cx="34265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73" name="文本框 472">
                  <a:extLst>
                    <a:ext uri="{FF2B5EF4-FFF2-40B4-BE49-F238E27FC236}">
                      <a16:creationId xmlns:a16="http://schemas.microsoft.com/office/drawing/2014/main" id="{B938E8C2-FA79-83DA-259E-79B66D40EB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15638" y="2903899"/>
                  <a:ext cx="342651" cy="307777"/>
                </a:xfrm>
                <a:prstGeom prst="rect">
                  <a:avLst/>
                </a:prstGeom>
                <a:blipFill>
                  <a:blip r:embed="rId28"/>
                  <a:stretch>
                    <a:fillRect b="-78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6A86942E-6851-86BE-FCC9-FD188C0FE5E3}"/>
                </a:ext>
              </a:extLst>
            </p:cNvPr>
            <p:cNvSpPr/>
            <p:nvPr/>
          </p:nvSpPr>
          <p:spPr>
            <a:xfrm>
              <a:off x="6721018" y="2605777"/>
              <a:ext cx="444413" cy="444413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ECD78869-D707-758F-6ACE-239FB462DB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28704" y="3060691"/>
              <a:ext cx="133914" cy="187830"/>
            </a:xfrm>
            <a:prstGeom prst="line">
              <a:avLst/>
            </a:prstGeom>
            <a:noFill/>
            <a:ln w="15875" cap="flat" cmpd="sng" algn="ctr">
              <a:solidFill>
                <a:srgbClr val="ED7D31"/>
              </a:solidFill>
              <a:prstDash val="sysDot"/>
              <a:miter lim="800000"/>
              <a:tailEnd type="stealth"/>
            </a:ln>
            <a:effectLst/>
          </p:spPr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C44E998B-FADD-C40B-E75D-DB504FE784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74189" y="2757130"/>
              <a:ext cx="235879" cy="45781"/>
            </a:xfrm>
            <a:prstGeom prst="line">
              <a:avLst/>
            </a:prstGeom>
            <a:noFill/>
            <a:ln w="15875" cap="flat" cmpd="sng" algn="ctr">
              <a:solidFill>
                <a:srgbClr val="ED7D31"/>
              </a:solidFill>
              <a:prstDash val="sysDot"/>
              <a:miter lim="800000"/>
              <a:tailEnd type="stealth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5" name="文本框 184">
                  <a:extLst>
                    <a:ext uri="{FF2B5EF4-FFF2-40B4-BE49-F238E27FC236}">
                      <a16:creationId xmlns:a16="http://schemas.microsoft.com/office/drawing/2014/main" id="{0C917E15-7027-BBD3-9F67-CFD243357BC2}"/>
                    </a:ext>
                  </a:extLst>
                </p:cNvPr>
                <p:cNvSpPr txBox="1"/>
                <p:nvPr/>
              </p:nvSpPr>
              <p:spPr>
                <a:xfrm>
                  <a:off x="7201883" y="2801289"/>
                  <a:ext cx="34265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en-US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sub>
                        </m:sSub>
                      </m:oMath>
                    </m:oMathPara>
                  </a14:m>
                  <a:endParaRPr lang="en-US" sz="14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85" name="文本框 184">
                  <a:extLst>
                    <a:ext uri="{FF2B5EF4-FFF2-40B4-BE49-F238E27FC236}">
                      <a16:creationId xmlns:a16="http://schemas.microsoft.com/office/drawing/2014/main" id="{0C917E15-7027-BBD3-9F67-CFD243357BC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01883" y="2801289"/>
                  <a:ext cx="342651" cy="307777"/>
                </a:xfrm>
                <a:prstGeom prst="rect">
                  <a:avLst/>
                </a:prstGeom>
                <a:blipFill>
                  <a:blip r:embed="rId29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id="{0B67A581-039B-F604-C012-08E09A7C269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107265" y="2491275"/>
              <a:ext cx="73406" cy="329089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miter lim="800000"/>
              <a:tailEnd type="stealth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7" name="文本框 186">
                  <a:extLst>
                    <a:ext uri="{FF2B5EF4-FFF2-40B4-BE49-F238E27FC236}">
                      <a16:creationId xmlns:a16="http://schemas.microsoft.com/office/drawing/2014/main" id="{362871E5-F7E8-5060-EBAB-E39497CDBA04}"/>
                    </a:ext>
                  </a:extLst>
                </p:cNvPr>
                <p:cNvSpPr txBox="1"/>
                <p:nvPr/>
              </p:nvSpPr>
              <p:spPr>
                <a:xfrm>
                  <a:off x="6821538" y="2301564"/>
                  <a:ext cx="34442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87" name="文本框 186">
                  <a:extLst>
                    <a:ext uri="{FF2B5EF4-FFF2-40B4-BE49-F238E27FC236}">
                      <a16:creationId xmlns:a16="http://schemas.microsoft.com/office/drawing/2014/main" id="{362871E5-F7E8-5060-EBAB-E39497CDBA0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21538" y="2301564"/>
                  <a:ext cx="344427" cy="307777"/>
                </a:xfrm>
                <a:prstGeom prst="rect">
                  <a:avLst/>
                </a:prstGeom>
                <a:blipFill>
                  <a:blip r:embed="rId30"/>
                  <a:stretch>
                    <a:fillRect b="-4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8" name="矩形 187">
              <a:extLst>
                <a:ext uri="{FF2B5EF4-FFF2-40B4-BE49-F238E27FC236}">
                  <a16:creationId xmlns:a16="http://schemas.microsoft.com/office/drawing/2014/main" id="{9CC8CBC2-727C-8AFE-4611-4177C8DDEA7E}"/>
                </a:ext>
              </a:extLst>
            </p:cNvPr>
            <p:cNvSpPr/>
            <p:nvPr/>
          </p:nvSpPr>
          <p:spPr>
            <a:xfrm rot="3212734">
              <a:off x="7240783" y="2364886"/>
              <a:ext cx="233620" cy="45719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9" name="矩形 188">
              <a:extLst>
                <a:ext uri="{FF2B5EF4-FFF2-40B4-BE49-F238E27FC236}">
                  <a16:creationId xmlns:a16="http://schemas.microsoft.com/office/drawing/2014/main" id="{9E904A34-259C-878A-2707-4EE1A4A54BD3}"/>
                </a:ext>
              </a:extLst>
            </p:cNvPr>
            <p:cNvSpPr/>
            <p:nvPr/>
          </p:nvSpPr>
          <p:spPr>
            <a:xfrm rot="4515017">
              <a:off x="7439662" y="2805125"/>
              <a:ext cx="233620" cy="45719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0" name="矩形 189">
              <a:extLst>
                <a:ext uri="{FF2B5EF4-FFF2-40B4-BE49-F238E27FC236}">
                  <a16:creationId xmlns:a16="http://schemas.microsoft.com/office/drawing/2014/main" id="{0FCBA491-A6A7-F4DE-22B9-A89A5BE08252}"/>
                </a:ext>
              </a:extLst>
            </p:cNvPr>
            <p:cNvSpPr/>
            <p:nvPr/>
          </p:nvSpPr>
          <p:spPr>
            <a:xfrm rot="4869126">
              <a:off x="7516655" y="3285793"/>
              <a:ext cx="233620" cy="45719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1" name="文本框 190">
                  <a:extLst>
                    <a:ext uri="{FF2B5EF4-FFF2-40B4-BE49-F238E27FC236}">
                      <a16:creationId xmlns:a16="http://schemas.microsoft.com/office/drawing/2014/main" id="{05233D67-CE6E-1424-80F8-B52F63C1C158}"/>
                    </a:ext>
                  </a:extLst>
                </p:cNvPr>
                <p:cNvSpPr txBox="1"/>
                <p:nvPr/>
              </p:nvSpPr>
              <p:spPr>
                <a:xfrm>
                  <a:off x="6336654" y="3373078"/>
                  <a:ext cx="1787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83" name="文本框 482">
                  <a:extLst>
                    <a:ext uri="{FF2B5EF4-FFF2-40B4-BE49-F238E27FC236}">
                      <a16:creationId xmlns:a16="http://schemas.microsoft.com/office/drawing/2014/main" id="{8295CB8C-1506-6F73-A9A3-FD7D85C5CBB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6654" y="3373078"/>
                  <a:ext cx="178779" cy="307777"/>
                </a:xfrm>
                <a:prstGeom prst="rect">
                  <a:avLst/>
                </a:prstGeom>
                <a:blipFill>
                  <a:blip r:embed="rId31"/>
                  <a:stretch>
                    <a:fillRect r="-62069" b="-196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2" name="文本框 191">
                  <a:extLst>
                    <a:ext uri="{FF2B5EF4-FFF2-40B4-BE49-F238E27FC236}">
                      <a16:creationId xmlns:a16="http://schemas.microsoft.com/office/drawing/2014/main" id="{27DC7BF6-A9D7-1869-6AC6-35100F750EAF}"/>
                    </a:ext>
                  </a:extLst>
                </p:cNvPr>
                <p:cNvSpPr txBox="1"/>
                <p:nvPr/>
              </p:nvSpPr>
              <p:spPr>
                <a:xfrm>
                  <a:off x="5659392" y="2691854"/>
                  <a:ext cx="34265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84" name="文本框 483">
                  <a:extLst>
                    <a:ext uri="{FF2B5EF4-FFF2-40B4-BE49-F238E27FC236}">
                      <a16:creationId xmlns:a16="http://schemas.microsoft.com/office/drawing/2014/main" id="{3020A12F-213A-BC1E-D5F8-7304C25FAC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59392" y="2691854"/>
                  <a:ext cx="342651" cy="307777"/>
                </a:xfrm>
                <a:prstGeom prst="rect">
                  <a:avLst/>
                </a:prstGeom>
                <a:blipFill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文本框 3">
                  <a:extLst>
                    <a:ext uri="{FF2B5EF4-FFF2-40B4-BE49-F238E27FC236}">
                      <a16:creationId xmlns:a16="http://schemas.microsoft.com/office/drawing/2014/main" id="{7AB43498-4602-AD74-4F34-F56FC38A8415}"/>
                    </a:ext>
                  </a:extLst>
                </p:cNvPr>
                <p:cNvSpPr txBox="1"/>
                <p:nvPr/>
              </p:nvSpPr>
              <p:spPr>
                <a:xfrm>
                  <a:off x="6892804" y="2667420"/>
                  <a:ext cx="34265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𝑪</m:t>
                        </m:r>
                      </m:oMath>
                    </m:oMathPara>
                  </a14:m>
                  <a:endParaRPr lang="en-US" sz="14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" name="文本框 3">
                  <a:extLst>
                    <a:ext uri="{FF2B5EF4-FFF2-40B4-BE49-F238E27FC236}">
                      <a16:creationId xmlns:a16="http://schemas.microsoft.com/office/drawing/2014/main" id="{7AB43498-4602-AD74-4F34-F56FC38A841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92804" y="2667420"/>
                  <a:ext cx="342651" cy="307777"/>
                </a:xfrm>
                <a:prstGeom prst="rect">
                  <a:avLst/>
                </a:prstGeom>
                <a:blipFill>
                  <a:blip r:embed="rId3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3D4DDFB-6E16-024F-51C2-896D2EF292ED}"/>
              </a:ext>
            </a:extLst>
          </p:cNvPr>
          <p:cNvGrpSpPr/>
          <p:nvPr/>
        </p:nvGrpSpPr>
        <p:grpSpPr>
          <a:xfrm>
            <a:off x="6354712" y="4301266"/>
            <a:ext cx="5613247" cy="1378055"/>
            <a:chOff x="6034210" y="3789768"/>
            <a:chExt cx="5613247" cy="1378055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8025443-FFCB-B4E6-B908-6C903FAFB5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4"/>
            <a:srcRect l="10091" t="49320"/>
            <a:stretch/>
          </p:blipFill>
          <p:spPr>
            <a:xfrm>
              <a:off x="7008020" y="3913772"/>
              <a:ext cx="1291274" cy="249008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ACC621B-C58A-23E3-94AE-0FFAFAF7F3AA}"/>
                </a:ext>
              </a:extLst>
            </p:cNvPr>
            <p:cNvSpPr txBox="1"/>
            <p:nvPr/>
          </p:nvSpPr>
          <p:spPr>
            <a:xfrm>
              <a:off x="6034210" y="3844759"/>
              <a:ext cx="111680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Sensor</a:t>
              </a:r>
            </a:p>
            <a:p>
              <a:pPr algn="ctr"/>
              <a:r>
                <a:rPr lang="en-US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readings</a:t>
              </a:r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2495BCD4-27F8-82B5-7ACF-59F7A48E36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5"/>
            <a:srcRect l="14171" r="27779" b="80762"/>
            <a:stretch/>
          </p:blipFill>
          <p:spPr>
            <a:xfrm>
              <a:off x="6177621" y="4293110"/>
              <a:ext cx="873347" cy="335615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44FBB878-1B2B-E81D-D533-636E04C1D3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6"/>
            <a:srcRect l="9899" t="-1401"/>
            <a:stretch/>
          </p:blipFill>
          <p:spPr>
            <a:xfrm>
              <a:off x="7056678" y="4260250"/>
              <a:ext cx="2688664" cy="407713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79344226-9354-6D91-884D-4D0D3026F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5"/>
            <a:srcRect l="22334" t="36833" r="35082" b="45869"/>
            <a:stretch/>
          </p:blipFill>
          <p:spPr>
            <a:xfrm>
              <a:off x="9836314" y="3927370"/>
              <a:ext cx="640669" cy="30176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CCBE5A93-3431-8FAD-2EAA-011FA078F3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5"/>
            <a:srcRect l="17299" t="53629" r="28561" b="32606"/>
            <a:stretch/>
          </p:blipFill>
          <p:spPr>
            <a:xfrm>
              <a:off x="10630994" y="3958194"/>
              <a:ext cx="814517" cy="240133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1B2A8EA7-FA2A-F120-BAEB-4F23580B1F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5"/>
            <a:srcRect l="22736" t="68090" r="34680" b="14612"/>
            <a:stretch/>
          </p:blipFill>
          <p:spPr>
            <a:xfrm>
              <a:off x="9824861" y="4341759"/>
              <a:ext cx="640669" cy="30176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76F79F7B-C832-9841-0BE2-DBB399DBDB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5"/>
            <a:srcRect l="13681" t="85617" r="24008" b="617"/>
            <a:stretch/>
          </p:blipFill>
          <p:spPr>
            <a:xfrm>
              <a:off x="10641257" y="4353733"/>
              <a:ext cx="937466" cy="240133"/>
            </a:xfrm>
            <a:prstGeom prst="rect">
              <a:avLst/>
            </a:prstGeom>
          </p:spPr>
        </p:pic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1C6F8E25-CBA3-1290-6E61-5012CAABBA82}"/>
                </a:ext>
              </a:extLst>
            </p:cNvPr>
            <p:cNvSpPr/>
            <p:nvPr/>
          </p:nvSpPr>
          <p:spPr bwMode="auto">
            <a:xfrm>
              <a:off x="6062912" y="3789768"/>
              <a:ext cx="5584545" cy="1378055"/>
            </a:xfrm>
            <a:prstGeom prst="roundRect">
              <a:avLst>
                <a:gd name="adj" fmla="val 6720"/>
              </a:avLst>
            </a:prstGeom>
            <a:noFill/>
            <a:ln w="28575">
              <a:prstDash val="sysDash"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p"/>
                <a:tabLst/>
              </a:pPr>
              <a:endPara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楷体" pitchFamily="2" charset="-122"/>
              </a:endParaRPr>
            </a:p>
          </p:txBody>
        </p:sp>
      </p:grpSp>
      <p:sp>
        <p:nvSpPr>
          <p:cNvPr id="193" name="文本框 192">
            <a:extLst>
              <a:ext uri="{FF2B5EF4-FFF2-40B4-BE49-F238E27FC236}">
                <a16:creationId xmlns:a16="http://schemas.microsoft.com/office/drawing/2014/main" id="{63817E47-0525-520B-D044-D83DF798F297}"/>
              </a:ext>
            </a:extLst>
          </p:cNvPr>
          <p:cNvSpPr txBox="1"/>
          <p:nvPr/>
        </p:nvSpPr>
        <p:spPr>
          <a:xfrm>
            <a:off x="6120294" y="5728950"/>
            <a:ext cx="6127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1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G. Chen </a:t>
            </a:r>
            <a:r>
              <a:rPr lang="fr-FR" altLang="zh-CN" sz="1200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et al</a:t>
            </a:r>
            <a:r>
              <a:rPr lang="fr-FR" altLang="zh-CN" sz="1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., "</a:t>
            </a:r>
            <a:r>
              <a:rPr lang="fr-FR" altLang="zh-CN" sz="12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Intrinsic</a:t>
            </a:r>
            <a:r>
              <a:rPr lang="fr-FR" altLang="zh-CN" sz="1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Contact </a:t>
            </a:r>
            <a:r>
              <a:rPr lang="fr-FR" altLang="zh-CN" sz="12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Sensing</a:t>
            </a:r>
            <a:r>
              <a:rPr lang="fr-FR" altLang="zh-CN" sz="1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and Object Perception of an Adaptive Fin-Ray Gripper </a:t>
            </a:r>
            <a:r>
              <a:rPr lang="fr-FR" altLang="zh-CN" sz="12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Integrating</a:t>
            </a:r>
            <a:r>
              <a:rPr lang="fr-FR" altLang="zh-CN" sz="1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Compact </a:t>
            </a:r>
            <a:r>
              <a:rPr lang="fr-FR" altLang="zh-CN" sz="12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Deflection</a:t>
            </a:r>
            <a:r>
              <a:rPr lang="fr-FR" altLang="zh-CN" sz="1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zh-CN" sz="12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Sensors</a:t>
            </a:r>
            <a:r>
              <a:rPr lang="fr-FR" altLang="zh-CN" sz="1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," in </a:t>
            </a:r>
            <a:r>
              <a:rPr lang="fr-FR" altLang="zh-CN" sz="1200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IEEE Transactions on </a:t>
            </a:r>
            <a:r>
              <a:rPr lang="fr-FR" altLang="zh-CN" sz="1200" b="0" i="1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Robotics</a:t>
            </a:r>
            <a:r>
              <a:rPr lang="fr-FR" altLang="zh-CN" sz="1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vol. 39, no. 6, pp. 4482-4499, </a:t>
            </a:r>
            <a:r>
              <a:rPr lang="fr-FR" altLang="zh-CN" sz="12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Dec</a:t>
            </a:r>
            <a:r>
              <a:rPr lang="fr-FR" altLang="zh-CN" sz="1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2023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B12D4010-8EFB-FC1B-7493-D014511A0628}"/>
              </a:ext>
            </a:extLst>
          </p:cNvPr>
          <p:cNvSpPr txBox="1"/>
          <p:nvPr/>
        </p:nvSpPr>
        <p:spPr>
          <a:xfrm>
            <a:off x="6309488" y="1247580"/>
            <a:ext cx="2042154" cy="362022"/>
          </a:xfrm>
          <a:prstGeom prst="rect">
            <a:avLst/>
          </a:prstGeom>
          <a:solidFill>
            <a:srgbClr val="C00000">
              <a:alpha val="84000"/>
            </a:srgbClr>
          </a:solidFill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 Deflections</a:t>
            </a:r>
            <a:endParaRPr lang="en-US" altLang="zh-CN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9E85F61E-4852-3288-DA81-4588460B9651}"/>
              </a:ext>
            </a:extLst>
          </p:cNvPr>
          <p:cNvSpPr txBox="1"/>
          <p:nvPr/>
        </p:nvSpPr>
        <p:spPr>
          <a:xfrm>
            <a:off x="9648818" y="1247580"/>
            <a:ext cx="2319141" cy="362022"/>
          </a:xfrm>
          <a:prstGeom prst="rect">
            <a:avLst/>
          </a:prstGeom>
          <a:solidFill>
            <a:srgbClr val="C00000">
              <a:alpha val="84000"/>
            </a:srgbClr>
          </a:solidFill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Contact configuration</a:t>
            </a:r>
            <a:endParaRPr lang="en-US" altLang="zh-CN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箭头: 右 197">
            <a:extLst>
              <a:ext uri="{FF2B5EF4-FFF2-40B4-BE49-F238E27FC236}">
                <a16:creationId xmlns:a16="http://schemas.microsoft.com/office/drawing/2014/main" id="{C7BC178E-1611-7FFD-1328-8C1E5631DA05}"/>
              </a:ext>
            </a:extLst>
          </p:cNvPr>
          <p:cNvSpPr/>
          <p:nvPr/>
        </p:nvSpPr>
        <p:spPr bwMode="auto">
          <a:xfrm>
            <a:off x="8458383" y="1333693"/>
            <a:ext cx="1090653" cy="238367"/>
          </a:xfrm>
          <a:prstGeom prst="rightArrow">
            <a:avLst/>
          </a:prstGeom>
          <a:solidFill>
            <a:srgbClr val="C00000">
              <a:alpha val="4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p"/>
              <a:tabLst/>
            </a:pPr>
            <a:endParaRPr kumimoji="0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楷体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712CCD-9159-065A-4347-B3A1D8495AA8}"/>
              </a:ext>
            </a:extLst>
          </p:cNvPr>
          <p:cNvSpPr txBox="1"/>
          <p:nvPr/>
        </p:nvSpPr>
        <p:spPr>
          <a:xfrm>
            <a:off x="6688331" y="5228642"/>
            <a:ext cx="5074698" cy="3954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en-US" altLang="zh-CN" sz="1800" dirty="0">
                <a:solidFill>
                  <a:schemeClr val="tx1"/>
                </a:solidFill>
              </a:rPr>
              <a:t>Analytical equations </a:t>
            </a:r>
            <a:r>
              <a:rPr lang="en-US" altLang="zh-CN" sz="1800" dirty="0">
                <a:solidFill>
                  <a:schemeClr val="tx1"/>
                </a:solidFill>
                <a:sym typeface="Wingdings" panose="05000000000000000000" pitchFamily="2" charset="2"/>
              </a:rPr>
              <a:t> Closed-form solutions</a:t>
            </a:r>
            <a:endParaRPr lang="en-US" altLang="zh-CN" sz="1800" dirty="0">
              <a:solidFill>
                <a:schemeClr val="tx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324DF2C-090A-67BB-3C87-5B1325F8E3A8}"/>
              </a:ext>
            </a:extLst>
          </p:cNvPr>
          <p:cNvSpPr/>
          <p:nvPr/>
        </p:nvSpPr>
        <p:spPr>
          <a:xfrm>
            <a:off x="11117202" y="2785254"/>
            <a:ext cx="64916" cy="679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80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704"/>
    </mc:Choice>
    <mc:Fallback xmlns="">
      <p:transition spd="slow" advTm="457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35076" objId="3"/>
        <p14:stopEvt time="43118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4AABA29C-BBD7-A221-10C5-A545CC0CA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467" y="-64378"/>
            <a:ext cx="91440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marL="274313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charset="0"/>
                <a:ea typeface="黑体" charset="-122"/>
                <a:cs typeface="Times New Roman" charset="0"/>
              </a:rPr>
              <a:t>EXPERIMENTS &amp; CONCLUSION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82921C1-1F0A-D438-5E48-D0667DBABF80}"/>
              </a:ext>
            </a:extLst>
          </p:cNvPr>
          <p:cNvSpPr txBox="1"/>
          <p:nvPr/>
        </p:nvSpPr>
        <p:spPr>
          <a:xfrm>
            <a:off x="216273" y="841941"/>
            <a:ext cx="52993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Safe grasping tests on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fragile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irregular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objects.</a:t>
            </a:r>
            <a:endParaRPr lang="en-US" altLang="zh-CN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3398011-5A73-18B8-68DC-150D66A5336B}"/>
              </a:ext>
            </a:extLst>
          </p:cNvPr>
          <p:cNvSpPr txBox="1"/>
          <p:nvPr/>
        </p:nvSpPr>
        <p:spPr>
          <a:xfrm>
            <a:off x="216273" y="5352841"/>
            <a:ext cx="11585649" cy="7987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171450" indent="-171450">
              <a:buFont typeface="Arial" panose="020B0604020202020204" pitchFamily="34" charset="0"/>
              <a:buChar char="•"/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sz="2000" dirty="0"/>
              <a:t>Future work: </a:t>
            </a:r>
            <a:r>
              <a:rPr lang="en-US" altLang="zh-CN" sz="2000" b="0" dirty="0"/>
              <a:t>E</a:t>
            </a:r>
            <a:r>
              <a:rPr lang="en-US" sz="2000" b="0" dirty="0"/>
              <a:t>xpand the dataset to include more </a:t>
            </a:r>
            <a:r>
              <a:rPr lang="en-US" sz="2000" dirty="0"/>
              <a:t>diverse objects and interactions</a:t>
            </a:r>
            <a:r>
              <a:rPr lang="en-US" sz="2000" b="0" dirty="0"/>
              <a:t> to facilitate the development of </a:t>
            </a:r>
            <a:r>
              <a:rPr lang="en-US" sz="2000" dirty="0"/>
              <a:t>learning-based</a:t>
            </a:r>
            <a:r>
              <a:rPr lang="en-US" sz="2000" b="0" dirty="0"/>
              <a:t> robotic grasping algorithms.</a:t>
            </a:r>
          </a:p>
        </p:txBody>
      </p:sp>
      <p:pic>
        <p:nvPicPr>
          <p:cNvPr id="2" name="Dexterous_grasp_DEMO">
            <a:hlinkClick r:id="" action="ppaction://media"/>
            <a:extLst>
              <a:ext uri="{FF2B5EF4-FFF2-40B4-BE49-F238E27FC236}">
                <a16:creationId xmlns:a16="http://schemas.microsoft.com/office/drawing/2014/main" id="{DEE089DD-A3D8-EB96-BEC1-AABCDDB004E4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7706" y="1373320"/>
            <a:ext cx="6244240" cy="3512385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id="{B3F00C9F-FF33-F5D3-CF80-3C7B6C366EE0}"/>
              </a:ext>
            </a:extLst>
          </p:cNvPr>
          <p:cNvGrpSpPr/>
          <p:nvPr/>
        </p:nvGrpSpPr>
        <p:grpSpPr>
          <a:xfrm>
            <a:off x="321039" y="1303455"/>
            <a:ext cx="5307864" cy="4049386"/>
            <a:chOff x="321039" y="1303455"/>
            <a:chExt cx="5477836" cy="417905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B6D0C3D-C39E-7EFD-E774-163BA347A7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736"/>
            <a:stretch/>
          </p:blipFill>
          <p:spPr>
            <a:xfrm>
              <a:off x="4081373" y="1304910"/>
              <a:ext cx="1717502" cy="158256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407C1D2-3817-63EE-0B8A-4328BE314BA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096" y="3303013"/>
              <a:ext cx="1792301" cy="1830034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E6B15367-25FC-CD51-839D-B3A5A8B5B3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233"/>
            <a:stretch/>
          </p:blipFill>
          <p:spPr>
            <a:xfrm>
              <a:off x="4081373" y="3303012"/>
              <a:ext cx="1714124" cy="1830035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E29828F9-5679-8FFA-07AD-37A4867958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203475" y="3303012"/>
              <a:ext cx="1777436" cy="1836032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F9D0C26-0D10-490D-DFE6-8256B93BCE62}"/>
                </a:ext>
              </a:extLst>
            </p:cNvPr>
            <p:cNvSpPr txBox="1"/>
            <p:nvPr/>
          </p:nvSpPr>
          <p:spPr>
            <a:xfrm>
              <a:off x="4359203" y="5083526"/>
              <a:ext cx="1276294" cy="3811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wine glass</a:t>
              </a:r>
              <a:endParaRPr 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71C9368-88A8-6652-0598-AF772D204E3A}"/>
                </a:ext>
              </a:extLst>
            </p:cNvPr>
            <p:cNvSpPr txBox="1"/>
            <p:nvPr/>
          </p:nvSpPr>
          <p:spPr>
            <a:xfrm>
              <a:off x="645437" y="5083526"/>
              <a:ext cx="1179746" cy="3468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egg</a:t>
              </a:r>
              <a:endParaRPr lang="en-US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4221091-3EC4-4B92-9396-831FBF2A271B}"/>
                </a:ext>
              </a:extLst>
            </p:cNvPr>
            <p:cNvSpPr txBox="1"/>
            <p:nvPr/>
          </p:nvSpPr>
          <p:spPr>
            <a:xfrm>
              <a:off x="2291151" y="5101354"/>
              <a:ext cx="1714124" cy="3811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cherry tomato </a:t>
              </a:r>
              <a:endParaRPr lang="en-US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C696D2A-40B9-5552-EF30-52696DB583CA}"/>
                </a:ext>
              </a:extLst>
            </p:cNvPr>
            <p:cNvSpPr txBox="1"/>
            <p:nvPr/>
          </p:nvSpPr>
          <p:spPr>
            <a:xfrm>
              <a:off x="4192270" y="2841119"/>
              <a:ext cx="1603227" cy="3468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glue bottle</a:t>
              </a:r>
              <a:endParaRPr 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8E269DF-3CC9-23A2-DF42-4761F383032A}"/>
                </a:ext>
              </a:extLst>
            </p:cNvPr>
            <p:cNvSpPr/>
            <p:nvPr/>
          </p:nvSpPr>
          <p:spPr>
            <a:xfrm>
              <a:off x="4701010" y="1828297"/>
              <a:ext cx="684788" cy="991103"/>
            </a:xfrm>
            <a:prstGeom prst="ellipse">
              <a:avLst/>
            </a:prstGeom>
            <a:noFill/>
            <a:ln w="28575">
              <a:solidFill>
                <a:srgbClr val="FFFF00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DB997B6F-6086-AB45-4F59-44E1FAF73FFD}"/>
                </a:ext>
              </a:extLst>
            </p:cNvPr>
            <p:cNvSpPr/>
            <p:nvPr/>
          </p:nvSpPr>
          <p:spPr>
            <a:xfrm>
              <a:off x="1046523" y="4669076"/>
              <a:ext cx="377574" cy="432643"/>
            </a:xfrm>
            <a:prstGeom prst="ellipse">
              <a:avLst/>
            </a:prstGeom>
            <a:noFill/>
            <a:ln w="28575">
              <a:solidFill>
                <a:srgbClr val="FFFF00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586A749-F9E2-9581-F8BB-631A2C013C38}"/>
                </a:ext>
              </a:extLst>
            </p:cNvPr>
            <p:cNvSpPr/>
            <p:nvPr/>
          </p:nvSpPr>
          <p:spPr>
            <a:xfrm>
              <a:off x="2903406" y="4662918"/>
              <a:ext cx="377574" cy="432643"/>
            </a:xfrm>
            <a:prstGeom prst="ellipse">
              <a:avLst/>
            </a:prstGeom>
            <a:noFill/>
            <a:ln w="28575">
              <a:solidFill>
                <a:srgbClr val="FFFF00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76E9AD88-8B2E-8A87-B689-565BA7183082}"/>
                </a:ext>
              </a:extLst>
            </p:cNvPr>
            <p:cNvSpPr/>
            <p:nvPr/>
          </p:nvSpPr>
          <p:spPr>
            <a:xfrm>
              <a:off x="4730993" y="4470795"/>
              <a:ext cx="525780" cy="662252"/>
            </a:xfrm>
            <a:prstGeom prst="ellipse">
              <a:avLst/>
            </a:prstGeom>
            <a:noFill/>
            <a:ln w="28575">
              <a:solidFill>
                <a:srgbClr val="FFFF00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554AE092-DF1C-4F1C-4813-8CED4E1DA719}"/>
                </a:ext>
              </a:extLst>
            </p:cNvPr>
            <p:cNvGrpSpPr/>
            <p:nvPr/>
          </p:nvGrpSpPr>
          <p:grpSpPr>
            <a:xfrm>
              <a:off x="321039" y="1303455"/>
              <a:ext cx="3586125" cy="2018468"/>
              <a:chOff x="405391" y="1471020"/>
              <a:chExt cx="2719672" cy="1530780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67444DB7-61B5-4E7E-D151-A1622A8D12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5391" y="1471020"/>
                <a:ext cx="2719672" cy="1197653"/>
              </a:xfrm>
              <a:prstGeom prst="rect">
                <a:avLst/>
              </a:prstGeom>
            </p:spPr>
          </p:pic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ECFD07B5-C881-81B2-3338-99E2B208B5A8}"/>
                  </a:ext>
                </a:extLst>
              </p:cNvPr>
              <p:cNvSpPr txBox="1"/>
              <p:nvPr/>
            </p:nvSpPr>
            <p:spPr>
              <a:xfrm>
                <a:off x="1488396" y="2632468"/>
                <a:ext cx="76322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brush</a:t>
                </a:r>
                <a:endParaRPr lang="en-US" dirty="0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00DFE544-D97E-E754-A51B-6C7656EE269E}"/>
                  </a:ext>
                </a:extLst>
              </p:cNvPr>
              <p:cNvSpPr/>
              <p:nvPr/>
            </p:nvSpPr>
            <p:spPr>
              <a:xfrm>
                <a:off x="1237761" y="1674194"/>
                <a:ext cx="1800163" cy="731519"/>
              </a:xfrm>
              <a:prstGeom prst="ellipse">
                <a:avLst/>
              </a:prstGeom>
              <a:noFill/>
              <a:ln w="28575">
                <a:solidFill>
                  <a:srgbClr val="FFFF00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9794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863"/>
    </mc:Choice>
    <mc:Fallback xmlns="">
      <p:transition spd="slow" advTm="308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22" objId="2"/>
        <p14:playEvt time="14990" objId="2"/>
        <p14:stopEvt time="30863" objId="2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窄&quot;,&quot;HeaderHeight&quot;:10.0,&quot;FooterHeight&quot;:5.0,&quot;SideMargin&quot;:2.5,&quot;TopMargin&quot;:0.0,&quot;BottomMargin&quot;:0.0,&quot;IntervalMargin&quot;:1.0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heme/theme1.xml><?xml version="1.0" encoding="utf-8"?>
<a:theme xmlns:a="http://schemas.openxmlformats.org/drawingml/2006/main" name="Office 主题​​">
  <a:themeElements>
    <a:clrScheme name="SJTU-2019">
      <a:dk1>
        <a:srgbClr val="000000"/>
      </a:dk1>
      <a:lt1>
        <a:srgbClr val="FFFFFF"/>
      </a:lt1>
      <a:dk2>
        <a:srgbClr val="1B1C21"/>
      </a:dk2>
      <a:lt2>
        <a:srgbClr val="DBDBDB"/>
      </a:lt2>
      <a:accent1>
        <a:srgbClr val="C8161E"/>
      </a:accent1>
      <a:accent2>
        <a:srgbClr val="44546A"/>
      </a:accent2>
      <a:accent3>
        <a:srgbClr val="1F4D78"/>
      </a:accent3>
      <a:accent4>
        <a:srgbClr val="ED7D31"/>
      </a:accent4>
      <a:accent5>
        <a:srgbClr val="FFC000"/>
      </a:accent5>
      <a:accent6>
        <a:srgbClr val="A5A5A5"/>
      </a:accent6>
      <a:hlink>
        <a:srgbClr val="196E7D"/>
      </a:hlink>
      <a:folHlink>
        <a:srgbClr val="BEBEBE"/>
      </a:folHlink>
    </a:clrScheme>
    <a:fontScheme name="外宣普适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6977</TotalTime>
  <Words>534</Words>
  <Application>Microsoft Office PowerPoint</Application>
  <PresentationFormat>宽屏</PresentationFormat>
  <Paragraphs>87</Paragraphs>
  <Slides>3</Slides>
  <Notes>3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等线</vt:lpstr>
      <vt:lpstr>Arial</vt:lpstr>
      <vt:lpstr>Cambria Math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Tao YU</dc:creator>
  <cp:lastModifiedBy>Tao YU</cp:lastModifiedBy>
  <cp:revision>319</cp:revision>
  <dcterms:created xsi:type="dcterms:W3CDTF">2019-01-23T14:14:04Z</dcterms:created>
  <dcterms:modified xsi:type="dcterms:W3CDTF">2024-07-10T09:24:08Z</dcterms:modified>
</cp:coreProperties>
</file>