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jp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pPr>
              <a:defRPr sz="4400" b="1">
                <a:solidFill>
                  <a:srgbClr val="7030A0"/>
                </a:solidFill>
              </a:defRPr>
            </a:pPr>
            <a:r>
              <a:t>Strategic IT Hiring Insights for Q3 2023</a:t>
            </a:r>
          </a:p>
        </p:txBody>
      </p:sp>
      <p:sp>
        <p:nvSpPr>
          <p:cNvPr id="3" name="Subtitle 2"/>
          <p:cNvSpPr>
            <a:spLocks noGrp="1"/>
          </p:cNvSpPr>
          <p:nvPr>
            <p:ph type="subTitle" idx="1"/>
          </p:nvPr>
        </p:nvSpPr>
        <p:spPr/>
        <p:txBody>
          <a:bodyPr/>
          <a:lstStyle/>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7030A0"/>
                </a:solidFill>
              </a:defRPr>
            </a:pPr>
            <a:r>
              <a:t>Introduction</a:t>
            </a:r>
          </a:p>
        </p:txBody>
      </p:sp>
      <p:sp>
        <p:nvSpPr>
          <p:cNvPr id="3" name="Content Placeholder 2"/>
          <p:cNvSpPr>
            <a:spLocks noGrp="1"/>
          </p:cNvSpPr>
          <p:nvPr>
            <p:ph idx="1"/>
          </p:nvPr>
        </p:nvSpPr>
        <p:spPr/>
        <p:txBody>
          <a:bodyPr/>
          <a:lstStyle/>
          <a:p/>
          <a:p>
            <a:pPr>
              <a:spcAft>
                <a:spcPts val="800"/>
              </a:spcAft>
              <a:defRPr sz="1800">
                <a:solidFill>
                  <a:srgbClr val="404040"/>
                </a:solidFill>
              </a:defRPr>
            </a:pPr>
            <a:r>
              <a:t>This presentation explores strategic initiatives and key insights related to IT staffing at Elexion Automotive for the third quarter of 2023, aligning with our goal to enhance technology-driven growth and sustainability.</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7030A0"/>
                </a:solidFill>
              </a:defRPr>
            </a:pPr>
            <a:r>
              <a:t>Current IT Workforce Capabilities</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Overview of IT department's specialization in software development and cybersecurity.</a:t>
            </a:r>
          </a:p>
          <a:p>
            <a:pPr>
              <a:spcAft>
                <a:spcPts val="400"/>
              </a:spcAft>
              <a:defRPr sz="1600">
                <a:solidFill>
                  <a:srgbClr val="404040"/>
                </a:solidFill>
              </a:defRPr>
            </a:pPr>
            <a:r>
              <a:t>Analysis of skill gaps identified in the latest performance reviews.</a:t>
            </a:r>
          </a:p>
          <a:p>
            <a:pPr>
              <a:spcAft>
                <a:spcPts val="400"/>
              </a:spcAft>
              <a:defRPr sz="1600">
                <a:solidFill>
                  <a:srgbClr val="FFC000"/>
                </a:solidFill>
              </a:defRPr>
            </a:pPr>
            <a:r>
              <a:t>Historical growth of IT team from 2018 to 2022, showing a 20% annual increase.</a:t>
            </a:r>
          </a:p>
          <a:p>
            <a:pPr>
              <a:spcAft>
                <a:spcPts val="400"/>
              </a:spcAft>
              <a:defRPr sz="1600">
                <a:solidFill>
                  <a:srgbClr val="404040"/>
                </a:solidFill>
              </a:defRPr>
            </a:pPr>
            <a:r>
              <a:t>Detailed breakdown of certifications held by IT staff, including AWS and Azure.</a:t>
            </a:r>
          </a:p>
          <a:p>
            <a:pPr>
              <a:spcAft>
                <a:spcPts val="400"/>
              </a:spcAft>
              <a:defRPr sz="1600">
                <a:solidFill>
                  <a:srgbClr val="404040"/>
                </a:solidFill>
              </a:defRPr>
            </a:pPr>
            <a:r>
              <a:t>Discussion on training programs focusing on cloud technologies and data security.</a:t>
            </a:r>
          </a:p>
          <a:p>
            <a:pPr>
              <a:spcAft>
                <a:spcPts val="400"/>
              </a:spcAft>
              <a:defRPr sz="1600">
                <a:solidFill>
                  <a:srgbClr val="FFC000"/>
                </a:solidFill>
              </a:defRPr>
            </a:pPr>
            <a:r>
              <a:t>Evaluation of IT team’s collaboration with R&amp;D in product innovation.</a:t>
            </a:r>
          </a:p>
          <a:p>
            <a:pPr>
              <a:spcAft>
                <a:spcPts val="400"/>
              </a:spcAft>
              <a:defRPr sz="1600">
                <a:solidFill>
                  <a:srgbClr val="404040"/>
                </a:solidFill>
              </a:defRPr>
            </a:pPr>
            <a:r>
              <a:t>Analysis of the impact of remote work policies on IT productivity.</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7030A0"/>
                </a:solidFill>
              </a:defRPr>
            </a:pPr>
            <a:r>
              <a:t>Future-Proofing IT Infrastructure</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Assessment of existing IT infrastructure's scalability to support future growth.</a:t>
            </a:r>
          </a:p>
          <a:p>
            <a:pPr>
              <a:spcAft>
                <a:spcPts val="400"/>
              </a:spcAft>
              <a:defRPr sz="1600">
                <a:solidFill>
                  <a:srgbClr val="404040"/>
                </a:solidFill>
              </a:defRPr>
            </a:pPr>
            <a:r>
              <a:t>Detailed plan for transitioning to a hybrid cloud environment by 2025.</a:t>
            </a:r>
          </a:p>
          <a:p>
            <a:pPr>
              <a:spcAft>
                <a:spcPts val="400"/>
              </a:spcAft>
              <a:defRPr sz="1600">
                <a:solidFill>
                  <a:srgbClr val="FFC000"/>
                </a:solidFill>
              </a:defRPr>
            </a:pPr>
            <a:r>
              <a:t>Evaluation of current data center capabilities and energy efficiency metrics.</a:t>
            </a:r>
          </a:p>
          <a:p>
            <a:pPr>
              <a:spcAft>
                <a:spcPts val="400"/>
              </a:spcAft>
              <a:defRPr sz="1600">
                <a:solidFill>
                  <a:srgbClr val="404040"/>
                </a:solidFill>
              </a:defRPr>
            </a:pPr>
            <a:r>
              <a:t>Overview of recent investments in cybersecurity measures to mitigate emerging threats.</a:t>
            </a:r>
          </a:p>
          <a:p>
            <a:pPr>
              <a:spcAft>
                <a:spcPts val="400"/>
              </a:spcAft>
              <a:defRPr sz="1600">
                <a:solidFill>
                  <a:srgbClr val="404040"/>
                </a:solidFill>
              </a:defRPr>
            </a:pPr>
            <a:r>
              <a:t>Analysis of vendor partnerships for advanced IT solutions implementation.</a:t>
            </a:r>
          </a:p>
          <a:p>
            <a:pPr>
              <a:spcAft>
                <a:spcPts val="400"/>
              </a:spcAft>
              <a:defRPr sz="1600">
                <a:solidFill>
                  <a:srgbClr val="FFC000"/>
                </a:solidFill>
              </a:defRPr>
            </a:pPr>
            <a:r>
              <a:t>Insights into the IT department's role in supporting Elexion's sustainability goals.</a:t>
            </a:r>
          </a:p>
          <a:p>
            <a:pPr>
              <a:spcAft>
                <a:spcPts val="400"/>
              </a:spcAft>
              <a:defRPr sz="1600">
                <a:solidFill>
                  <a:srgbClr val="404040"/>
                </a:solidFill>
              </a:defRPr>
            </a:pPr>
            <a:r>
              <a:t>Review of IT infrastructure lifecycle management practices and upgrades.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7030A0"/>
                </a:solidFill>
              </a:defRPr>
            </a:pPr>
            <a:r>
              <a:t>Quarterly IT Hiring Trends</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Historical analysis of IT hiring trends over the past five years.</a:t>
            </a:r>
          </a:p>
          <a:p>
            <a:pPr>
              <a:spcAft>
                <a:spcPts val="600"/>
              </a:spcAft>
              <a:defRPr sz="1800">
                <a:solidFill>
                  <a:srgbClr val="404040"/>
                </a:solidFill>
              </a:defRPr>
            </a:pPr>
            <a:r>
              <a:t>Evaluation of recruitment channels and their effectiveness in sourcing talent.</a:t>
            </a:r>
          </a:p>
          <a:p>
            <a:pPr>
              <a:spcAft>
                <a:spcPts val="600"/>
              </a:spcAft>
              <a:defRPr sz="1800">
                <a:solidFill>
                  <a:srgbClr val="FFC000"/>
                </a:solidFill>
              </a:defRPr>
            </a:pPr>
            <a:r>
              <a:t>Insights into the IT department's turnover rates and retention strategies.</a:t>
            </a:r>
          </a:p>
          <a:p>
            <a:pPr>
              <a:spcAft>
                <a:spcPts val="600"/>
              </a:spcAft>
              <a:defRPr sz="1800">
                <a:solidFill>
                  <a:srgbClr val="404040"/>
                </a:solidFill>
              </a:defRPr>
            </a:pPr>
            <a:r>
              <a:t>Comparison of industry hiring trends with Elexion's own recruitment practices.</a:t>
            </a:r>
          </a:p>
          <a:p>
            <a:pPr>
              <a:spcAft>
                <a:spcPts val="600"/>
              </a:spcAft>
              <a:defRPr sz="1800">
                <a:solidFill>
                  <a:srgbClr val="404040"/>
                </a:solidFill>
              </a:defRPr>
            </a:pPr>
            <a:r>
              <a:t>Analysis of the impact of economic conditions on IT hiring patterns.</a:t>
            </a:r>
          </a:p>
          <a:p>
            <a:pPr>
              <a:spcAft>
                <a:spcPts val="600"/>
              </a:spcAft>
              <a:defRPr sz="1800">
                <a:solidFill>
                  <a:srgbClr val="FFC000"/>
                </a:solidFill>
              </a:defRPr>
            </a:pPr>
            <a:r>
              <a:t>Overview of diversity and inclusion initiatives in IT recruitment processes.</a:t>
            </a:r>
          </a:p>
          <a:p>
            <a:pPr>
              <a:spcAft>
                <a:spcPts val="600"/>
              </a:spcAft>
              <a:defRPr sz="1800">
                <a:solidFill>
                  <a:srgbClr val="404040"/>
                </a:solidFill>
              </a:defRPr>
            </a:pPr>
            <a:r>
              <a:t>Discussion on the role of employer branding in attracting top IT talent.</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7030A0"/>
                </a:solidFill>
              </a:defRPr>
            </a:pPr>
            <a:r>
              <a:t>Aligning IT Strategy with Business Goals</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Exploration of IT's contribution to enhancing customer experience through technology.</a:t>
            </a:r>
          </a:p>
          <a:p>
            <a:pPr>
              <a:spcAft>
                <a:spcPts val="400"/>
              </a:spcAft>
              <a:defRPr sz="1600">
                <a:solidFill>
                  <a:srgbClr val="404040"/>
                </a:solidFill>
              </a:defRPr>
            </a:pPr>
            <a:r>
              <a:t>Analysis of strategic IT projects supporting Elexion's market expansion plans.</a:t>
            </a:r>
          </a:p>
          <a:p>
            <a:pPr>
              <a:spcAft>
                <a:spcPts val="400"/>
              </a:spcAft>
              <a:defRPr sz="1600">
                <a:solidFill>
                  <a:srgbClr val="FFC000"/>
                </a:solidFill>
              </a:defRPr>
            </a:pPr>
            <a:r>
              <a:t>Review of IT budget allocation aligned with corporate sustainability objectives.</a:t>
            </a:r>
          </a:p>
          <a:p>
            <a:pPr>
              <a:spcAft>
                <a:spcPts val="400"/>
              </a:spcAft>
              <a:defRPr sz="1600">
                <a:solidFill>
                  <a:srgbClr val="404040"/>
                </a:solidFill>
              </a:defRPr>
            </a:pPr>
            <a:r>
              <a:t>Discussion on the integration of AI and analytics in business operations.</a:t>
            </a:r>
          </a:p>
          <a:p>
            <a:pPr>
              <a:spcAft>
                <a:spcPts val="400"/>
              </a:spcAft>
              <a:defRPr sz="1600">
                <a:solidFill>
                  <a:srgbClr val="404040"/>
                </a:solidFill>
              </a:defRPr>
            </a:pPr>
            <a:r>
              <a:t>Overview of IT's role in enabling seamless cross-departmental collaboration.</a:t>
            </a:r>
          </a:p>
          <a:p>
            <a:pPr>
              <a:spcAft>
                <a:spcPts val="400"/>
              </a:spcAft>
              <a:defRPr sz="1600">
                <a:solidFill>
                  <a:srgbClr val="FFC000"/>
                </a:solidFill>
              </a:defRPr>
            </a:pPr>
            <a:r>
              <a:t>Insights into strategic partnerships with technology firms to drive innovation.</a:t>
            </a:r>
          </a:p>
          <a:p>
            <a:pPr>
              <a:spcAft>
                <a:spcPts val="400"/>
              </a:spcAft>
              <a:defRPr sz="1600">
                <a:solidFill>
                  <a:srgbClr val="404040"/>
                </a:solidFill>
              </a:defRPr>
            </a:pPr>
            <a:r>
              <a:t>Evaluation of IT's support in reducing operational costs and increasing efficiency.</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7030A0"/>
                </a:solidFill>
              </a:defRPr>
            </a:pPr>
            <a:r>
              <a:t>Enhancing Cross-Border IT Compliance</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Overview of compliance challenges faced by IT in cross-border operations.</a:t>
            </a:r>
          </a:p>
          <a:p>
            <a:pPr>
              <a:spcAft>
                <a:spcPts val="400"/>
              </a:spcAft>
              <a:defRPr sz="1600">
                <a:solidFill>
                  <a:srgbClr val="404040"/>
                </a:solidFill>
              </a:defRPr>
            </a:pPr>
            <a:r>
              <a:t>Detailed analysis of regulatory frameworks impacting IT systems.</a:t>
            </a:r>
          </a:p>
          <a:p>
            <a:pPr>
              <a:spcAft>
                <a:spcPts val="400"/>
              </a:spcAft>
              <a:defRPr sz="1600">
                <a:solidFill>
                  <a:srgbClr val="FFC000"/>
                </a:solidFill>
              </a:defRPr>
            </a:pPr>
            <a:r>
              <a:t>Insights into recent audits and compliance checks conducted in 2023.</a:t>
            </a:r>
          </a:p>
          <a:p>
            <a:pPr>
              <a:spcAft>
                <a:spcPts val="400"/>
              </a:spcAft>
              <a:defRPr sz="1600">
                <a:solidFill>
                  <a:srgbClr val="404040"/>
                </a:solidFill>
              </a:defRPr>
            </a:pPr>
            <a:r>
              <a:t>Discussion on the implementation of GDPR-compliant data management practices.</a:t>
            </a:r>
          </a:p>
          <a:p>
            <a:pPr>
              <a:spcAft>
                <a:spcPts val="400"/>
              </a:spcAft>
              <a:defRPr sz="1600">
                <a:solidFill>
                  <a:srgbClr val="404040"/>
                </a:solidFill>
              </a:defRPr>
            </a:pPr>
            <a:r>
              <a:t>Evaluation of IT policies ensuring data protection across international borders.</a:t>
            </a:r>
          </a:p>
          <a:p>
            <a:pPr>
              <a:spcAft>
                <a:spcPts val="400"/>
              </a:spcAft>
              <a:defRPr sz="1600">
                <a:solidFill>
                  <a:srgbClr val="FFC000"/>
                </a:solidFill>
              </a:defRPr>
            </a:pPr>
            <a:r>
              <a:t>Analysis of cross-border data transfer agreements and their implications.</a:t>
            </a:r>
          </a:p>
          <a:p>
            <a:pPr>
              <a:spcAft>
                <a:spcPts val="400"/>
              </a:spcAft>
              <a:defRPr sz="1600">
                <a:solidFill>
                  <a:srgbClr val="404040"/>
                </a:solidFill>
              </a:defRPr>
            </a:pPr>
            <a:r>
              <a:t>Review of training programs focused on compliance and regulatory awareness.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7030A0"/>
                </a:solidFill>
              </a:defRPr>
            </a:pPr>
            <a:r>
              <a:t>Conclusion</a:t>
            </a:r>
          </a:p>
        </p:txBody>
      </p:sp>
      <p:sp>
        <p:nvSpPr>
          <p:cNvPr id="3" name="Content Placeholder 2"/>
          <p:cNvSpPr>
            <a:spLocks noGrp="1"/>
          </p:cNvSpPr>
          <p:nvPr>
            <p:ph idx="1"/>
          </p:nvPr>
        </p:nvSpPr>
        <p:spPr>
          <a:xfrm>
            <a:off x="457200" y="1828800"/>
            <a:ext cx="4114800" cy="3657600"/>
          </a:xfrm>
        </p:spPr>
        <p:txBody>
          <a:bodyPr/>
          <a:lstStyle/>
          <a:p/>
          <a:p>
            <a:pPr>
              <a:spcAft>
                <a:spcPts val="800"/>
              </a:spcAft>
              <a:defRPr sz="1800" b="1">
                <a:solidFill>
                  <a:srgbClr val="FFC000"/>
                </a:solidFill>
              </a:defRPr>
            </a:pPr>
            <a:r>
              <a:t>In summary, our IT hiring strategy for Q3 2023 supports Elexion's objectives for sustainable growth and technological advancement. Moving forward, we recommend targeted recruitment to fill critical skill gaps and bolster compliance efforts.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