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46"/>
    <a:srgbClr val="C7CAEC"/>
    <a:srgbClr val="D9D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0"/>
    <p:restoredTop sz="94694"/>
  </p:normalViewPr>
  <p:slideViewPr>
    <p:cSldViewPr snapToGrid="0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492A9-3773-884B-9DD3-53490E7653CA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F234D-EBDF-384B-B233-D05CAB7E0AF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89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EF234D-EBDF-384B-B233-D05CAB7E0AF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650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3BE0A8-E82F-4CCC-8256-DE0863BD8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546E90F-5A2D-E07D-6FCC-32101D6464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ABE64AD-B5EF-3D55-DCF1-3B9D0D107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DB6DD-B1BA-F76A-318B-2BA5F1AD2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31842AD-C5C8-25C8-A9D0-C0B29E595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440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9F9E95-6912-EBF6-42B3-A51E0AC03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2C027BC-F7F5-5732-CA14-58E740CFA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79EC98-0104-0FE7-DFE3-31EB01CCC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BB8D88-2050-9E3F-43EF-A267EC45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C489CD-700A-54EE-7E2D-E0C5B7C75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52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B5DCF7C-6659-A17E-782F-0C409F9EA7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6FEDCCB-ECD0-7048-0CC0-BF0BA9894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FA132A-11D0-D6C9-F273-34A65C78C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048D4-396C-849B-30CB-C9D9CD8DB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B99EEE-4837-441F-62FF-33F80F9E5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756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645396-5981-B627-7546-C2641CB1C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64914B-7D32-872C-C822-FF5018DEF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C820E8-1CDB-851B-F517-48E023F0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C519BB-198C-5962-9C45-462969B57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1D87D68-8124-B72A-7B25-AB162DB07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91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3125AA-7273-01A7-5DFC-E540EBFC4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3B3E73-11EB-286C-050B-09E6B4707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0639B84-6605-55BB-5C5B-A50F0C67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098636-B427-FC8B-214B-7F51ADD82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E9CB28D-BA93-DF3C-7D80-E3B855F47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973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0AE471-5745-C1BE-15A3-F68806D76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998980-9AFD-CEF6-A96B-FDB81C7012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69C7227-1AEA-B7F0-FD87-EFDEC6B13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E5F97BE-D421-C222-0603-9ED86B08B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2C69CA1-6974-B8AA-CCBF-B11B9410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EAD1B3C-6A0D-CAD4-B504-E9D3C0922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560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E7B51D-D39B-3856-912C-996371DCD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25E433-8BE2-629E-A35C-00F7A369EC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25F690-149F-062C-2EA7-B669A5FF10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5B8E134-BEEE-1589-7ABF-E3A92F61D4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B10A22E-170B-0549-4135-65F7DEADDC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0CB2FA7-0EB4-944B-A2A2-9FC7B3E0F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6671E86-F258-E9A6-A9A2-B8077A67B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E16643D-1066-5D09-C88A-DDF708DDE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231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B1B55-D48F-C422-D038-F9450FE30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04F92AA-0691-622D-D14D-6889783E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9B3A93-40C2-124B-C562-BFD337B0A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DA566F7-61C8-28D4-02DF-FEAE0B37A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663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9163E97-C79A-8934-E109-EA9F61605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07F0F20-6FD0-C33F-DC53-D812BB1C5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05D3738-E6C4-20A0-FFC8-EA75ED520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281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1B4548-5FDF-61FB-081F-10F695B36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AB17F2-150D-CE03-99C0-D0C72216F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F1892B8-8711-03A6-3FC9-58D8BFBC4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77AF966-7005-AA8D-A49F-3CDBB6E2C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0DBEA9F-2A55-2498-E831-7D0D748F1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D4A29E9-6908-823D-3D3B-6D9D7965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518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6286E0-0791-473A-22D2-6D4A72D7B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E4B878D-68FF-23AD-15C5-517F10AE5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4260DDB-A7D9-5B54-3A6E-6780DBFDB4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9011FE-8F25-3D6E-F811-D35A6AEB4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1A6338B-2A68-BF03-AF47-9C2026C4C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5FB4E1-5C49-B5C7-3779-93E827A1F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55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1B0B9E0-6FD9-9C62-0411-10622B1BA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7D46F41-2AC9-5EDB-6773-EC26490E6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B3CB5F-0B7D-0F2C-C98C-87F7FC04DD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B16FE8-7479-9545-83D9-676D02B36815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DA55FF-B3CB-F711-155F-DD38513442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F66F1B-909B-3799-2CD1-1B95A95619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FB678A-4E13-6243-B5FC-59E2EC9222F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79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2.mp4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D4975DF-9F0B-D37D-1959-C07614D85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1007" y="103522"/>
            <a:ext cx="5494282" cy="986673"/>
          </a:xfrm>
          <a:prstGeom prst="rect">
            <a:avLst/>
          </a:prstGeom>
        </p:spPr>
      </p:pic>
      <p:pic>
        <p:nvPicPr>
          <p:cNvPr id="6" name="Grafik 5" descr="Ein Bild, das Spielzeug, Roboter, Cartoon, Figur enthält.&#10;&#10;Automatisch generierte Beschreibung">
            <a:extLst>
              <a:ext uri="{FF2B5EF4-FFF2-40B4-BE49-F238E27FC236}">
                <a16:creationId xmlns:a16="http://schemas.microsoft.com/office/drawing/2014/main" id="{95D8C198-7672-33D6-29C6-9BB0167E3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04511"/>
            <a:ext cx="12192000" cy="4064000"/>
          </a:xfrm>
          <a:prstGeom prst="rect">
            <a:avLst/>
          </a:prstGeom>
        </p:spPr>
      </p:pic>
      <p:sp>
        <p:nvSpPr>
          <p:cNvPr id="7" name="Titel 6">
            <a:extLst>
              <a:ext uri="{FF2B5EF4-FFF2-40B4-BE49-F238E27FC236}">
                <a16:creationId xmlns:a16="http://schemas.microsoft.com/office/drawing/2014/main" id="{4C665CE0-F3F8-F97B-E13F-9EBFC5C7D0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943" y="1369848"/>
            <a:ext cx="11736114" cy="1155009"/>
          </a:xfrm>
        </p:spPr>
        <p:txBody>
          <a:bodyPr>
            <a:noAutofit/>
          </a:bodyPr>
          <a:lstStyle/>
          <a:p>
            <a:pPr algn="l">
              <a:lnSpc>
                <a:spcPts val="4920"/>
              </a:lnSpc>
              <a:spcAft>
                <a:spcPts val="1800"/>
              </a:spcAft>
            </a:pPr>
            <a:r>
              <a:rPr lang="en-US" sz="3600" dirty="0">
                <a:solidFill>
                  <a:srgbClr val="FFFFFF"/>
                </a:solidFill>
                <a:effectLst/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Contact-Rich Control Under Partial Observability:</a:t>
            </a:r>
            <a:br>
              <a:rPr lang="en-US" sz="3600" dirty="0">
                <a:solidFill>
                  <a:srgbClr val="FFFFFF"/>
                </a:solidFill>
                <a:effectLst/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</a:br>
            <a:r>
              <a:rPr lang="en-US" sz="3600" dirty="0">
                <a:solidFill>
                  <a:srgbClr val="FFFFFF"/>
                </a:solidFill>
                <a:effectLst/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Tactile Exploration with Particle-Based Belief Entropy</a:t>
            </a:r>
            <a:endParaRPr lang="en-US" sz="3600" dirty="0">
              <a:latin typeface="CMU Bright Roman" panose="02000603000000000000" pitchFamily="2" charset="0"/>
              <a:ea typeface="CMU Bright Roman" panose="02000603000000000000" pitchFamily="2" charset="0"/>
              <a:cs typeface="CMU Bright Roman" panose="02000603000000000000" pitchFamily="2" charset="0"/>
            </a:endParaRPr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id="{8F2BC918-B3F1-5A4C-5F4A-B4834F52B5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310" y="2714043"/>
            <a:ext cx="10794124" cy="407529"/>
          </a:xfrm>
        </p:spPr>
        <p:txBody>
          <a:bodyPr>
            <a:normAutofit/>
          </a:bodyPr>
          <a:lstStyle/>
          <a:p>
            <a:pPr algn="l"/>
            <a:r>
              <a:rPr lang="de-DE" sz="2000" dirty="0">
                <a:solidFill>
                  <a:srgbClr val="FFFFFF"/>
                </a:solidFill>
                <a:effectLst/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Lara Brudermüller, Julius Jankowski, Sylvain </a:t>
            </a:r>
            <a:r>
              <a:rPr lang="de-DE" sz="2000" dirty="0" err="1">
                <a:solidFill>
                  <a:srgbClr val="FFFFFF"/>
                </a:solidFill>
                <a:effectLst/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Calinon</a:t>
            </a:r>
            <a:r>
              <a:rPr lang="de-DE" sz="2000" dirty="0">
                <a:solidFill>
                  <a:srgbClr val="FFFFFF"/>
                </a:solidFill>
                <a:effectLst/>
                <a:latin typeface="CMU Bright Roman" panose="02000603000000000000" pitchFamily="2" charset="0"/>
                <a:ea typeface="CMU Bright Roman" panose="02000603000000000000" pitchFamily="2" charset="0"/>
                <a:cs typeface="CMU Bright Roman" panose="02000603000000000000" pitchFamily="2" charset="0"/>
              </a:rPr>
              <a:t>, Marc Toussaint, Nick Hawes</a:t>
            </a:r>
          </a:p>
        </p:txBody>
      </p:sp>
    </p:spTree>
    <p:extLst>
      <p:ext uri="{BB962C8B-B14F-4D97-AF65-F5344CB8AC3E}">
        <p14:creationId xmlns:p14="http://schemas.microsoft.com/office/powerpoint/2010/main" val="2188768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ACBFDC-75E3-18CE-093B-B8D65E0F4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652" y="471273"/>
            <a:ext cx="11375339" cy="771697"/>
          </a:xfrm>
        </p:spPr>
        <p:txBody>
          <a:bodyPr>
            <a:normAutofit/>
          </a:bodyPr>
          <a:lstStyle/>
          <a:p>
            <a:r>
              <a:rPr lang="en-US" sz="3400" dirty="0">
                <a:solidFill>
                  <a:srgbClr val="002046"/>
                </a:solidFill>
                <a:effectLst/>
                <a:latin typeface="CMU Sans Serif" panose="02000603000000000000" pitchFamily="2" charset="0"/>
              </a:rPr>
              <a:t>How to predict Information Gain for Contact Scenarios? </a:t>
            </a:r>
            <a:endParaRPr lang="en-US" sz="3400" dirty="0">
              <a:solidFill>
                <a:srgbClr val="002046"/>
              </a:solidFill>
            </a:endParaRPr>
          </a:p>
        </p:txBody>
      </p:sp>
      <p:pic>
        <p:nvPicPr>
          <p:cNvPr id="5" name="Inhaltsplatzhalter 4" descr="Ein Bild, das Text, Schrift, Screenshot, Kreis enthält.&#10;&#10;Automatisch generierte Beschreibung">
            <a:extLst>
              <a:ext uri="{FF2B5EF4-FFF2-40B4-BE49-F238E27FC236}">
                <a16:creationId xmlns:a16="http://schemas.microsoft.com/office/drawing/2014/main" id="{6363A1B1-897B-9E5C-50B7-BFEDDD419E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0774577" y="155058"/>
            <a:ext cx="939629" cy="939629"/>
          </a:xfrm>
        </p:spPr>
      </p:pic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CB8FD7C0-9030-6699-867D-8D02FF7622CF}"/>
              </a:ext>
            </a:extLst>
          </p:cNvPr>
          <p:cNvCxnSpPr/>
          <p:nvPr/>
        </p:nvCxnSpPr>
        <p:spPr>
          <a:xfrm>
            <a:off x="444843" y="1156472"/>
            <a:ext cx="11257006" cy="0"/>
          </a:xfrm>
          <a:prstGeom prst="line">
            <a:avLst/>
          </a:prstGeom>
          <a:ln w="12700">
            <a:solidFill>
              <a:srgbClr val="0020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F0DF0BA4-0DD0-256B-E9BA-6EC994CDCBDF}"/>
              </a:ext>
            </a:extLst>
          </p:cNvPr>
          <p:cNvSpPr txBox="1">
            <a:spLocks/>
          </p:cNvSpPr>
          <p:nvPr/>
        </p:nvSpPr>
        <p:spPr>
          <a:xfrm>
            <a:off x="400652" y="1559185"/>
            <a:ext cx="715052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002046"/>
                </a:solidFill>
                <a:latin typeface="CMU Sans Serif" panose="02000603000000000000" pitchFamily="2" charset="0"/>
              </a:rPr>
              <a:t>How to quantify information gain for a continuous particle-based belief?</a:t>
            </a:r>
          </a:p>
          <a:p>
            <a:r>
              <a:rPr lang="en-GB" dirty="0">
                <a:solidFill>
                  <a:srgbClr val="002046"/>
                </a:solidFill>
                <a:latin typeface="CMU Sans Serif" panose="02000603000000000000" pitchFamily="2" charset="0"/>
              </a:rPr>
              <a:t>How to consider object-robot interaction dynamics that possibly reduce </a:t>
            </a:r>
            <a:r>
              <a:rPr lang="en-GB" i="1" dirty="0">
                <a:solidFill>
                  <a:srgbClr val="002046"/>
                </a:solidFill>
                <a:latin typeface="CMU Sans Serif" panose="02000603000000000000" pitchFamily="2" charset="0"/>
              </a:rPr>
              <a:t>or</a:t>
            </a:r>
            <a:r>
              <a:rPr lang="en-GB" dirty="0">
                <a:solidFill>
                  <a:srgbClr val="002046"/>
                </a:solidFill>
                <a:latin typeface="CMU Sans Serif" panose="02000603000000000000" pitchFamily="2" charset="0"/>
              </a:rPr>
              <a:t> </a:t>
            </a:r>
            <a:r>
              <a:rPr lang="en-GB" i="1" dirty="0">
                <a:solidFill>
                  <a:srgbClr val="002046"/>
                </a:solidFill>
                <a:latin typeface="CMU Sans Serif" panose="02000603000000000000" pitchFamily="2" charset="0"/>
              </a:rPr>
              <a:t>increase</a:t>
            </a:r>
            <a:r>
              <a:rPr lang="en-GB" dirty="0">
                <a:solidFill>
                  <a:srgbClr val="002046"/>
                </a:solidFill>
                <a:latin typeface="CMU Sans Serif" panose="02000603000000000000" pitchFamily="2" charset="0"/>
              </a:rPr>
              <a:t> uncertainty?</a:t>
            </a:r>
          </a:p>
          <a:p>
            <a:endParaRPr lang="en-GB" dirty="0">
              <a:solidFill>
                <a:srgbClr val="002046"/>
              </a:solidFill>
              <a:latin typeface="CMU Sans Serif" panose="02000603000000000000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solidFill>
                  <a:srgbClr val="002046"/>
                </a:solidFill>
                <a:latin typeface="CMU Sans Serif" panose="02000603000000000000" pitchFamily="2" charset="0"/>
              </a:rPr>
              <a:t>New approximation of particle-based entropy: </a:t>
            </a:r>
          </a:p>
          <a:p>
            <a:endParaRPr lang="en-GB" dirty="0">
              <a:solidFill>
                <a:srgbClr val="002046"/>
              </a:solidFill>
              <a:latin typeface="CMU Sans Serif" panose="02000603000000000000" pitchFamily="2" charset="0"/>
            </a:endParaRPr>
          </a:p>
          <a:p>
            <a:endParaRPr lang="en-GB" dirty="0">
              <a:solidFill>
                <a:srgbClr val="002046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FE88925-CC39-DDA8-02E8-14034BC766F3}"/>
              </a:ext>
            </a:extLst>
          </p:cNvPr>
          <p:cNvSpPr/>
          <p:nvPr/>
        </p:nvSpPr>
        <p:spPr>
          <a:xfrm>
            <a:off x="4609071" y="4930346"/>
            <a:ext cx="2051221" cy="783539"/>
          </a:xfrm>
          <a:prstGeom prst="rect">
            <a:avLst/>
          </a:prstGeom>
          <a:solidFill>
            <a:srgbClr val="D9D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Grafik 11" descr="\documentclass{article}&#10;\usepackage{amsmath,bm}&#10;\pagestyle{empty}&#10;\begin{document}&#10;$H[\bm{x}] = -\sum_{i} w^{i} \log(w^{i}) + \log(V(\Omega))$&#10;&#10;\end{document}" title="IguanaTex Bitmap Display">
            <a:extLst>
              <a:ext uri="{FF2B5EF4-FFF2-40B4-BE49-F238E27FC236}">
                <a16:creationId xmlns:a16="http://schemas.microsoft.com/office/drawing/2014/main" id="{2209A354-9106-2E09-A0FE-A8789C21580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33622" y="5085455"/>
            <a:ext cx="5618480" cy="42672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4CA465C-B06F-6143-F6D9-BA97983B1022}"/>
              </a:ext>
            </a:extLst>
          </p:cNvPr>
          <p:cNvSpPr txBox="1"/>
          <p:nvPr/>
        </p:nvSpPr>
        <p:spPr>
          <a:xfrm>
            <a:off x="4609071" y="5778010"/>
            <a:ext cx="191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C7CAEC"/>
                </a:solidFill>
                <a:latin typeface="CMU SANS SERIF OBLIQUE" panose="02000603000000000000" pitchFamily="2" charset="0"/>
                <a:ea typeface="CMU SANS SERIF OBLIQUE" panose="02000603000000000000" pitchFamily="2" charset="0"/>
                <a:cs typeface="CMU SANS SERIF OBLIQUE" panose="02000603000000000000" pitchFamily="2" charset="0"/>
              </a:rPr>
              <a:t>Density term 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A44AB2C9-870F-0B4B-ED89-752E3AA245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1174" y="2472681"/>
            <a:ext cx="4581893" cy="252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6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Screenshot, Cartoon enthält.&#10;&#10;Automatisch generierte Beschreibung">
            <a:extLst>
              <a:ext uri="{FF2B5EF4-FFF2-40B4-BE49-F238E27FC236}">
                <a16:creationId xmlns:a16="http://schemas.microsoft.com/office/drawing/2014/main" id="{A21E7922-6B8B-AE98-A7A0-D19FC4FCE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2702" y="115120"/>
            <a:ext cx="7772400" cy="2833687"/>
          </a:xfrm>
          <a:prstGeom prst="rect">
            <a:avLst/>
          </a:prstGeom>
        </p:spPr>
      </p:pic>
      <p:pic>
        <p:nvPicPr>
          <p:cNvPr id="2" name="rss_proposed">
            <a:hlinkClick r:id="" action="ppaction://media"/>
            <a:extLst>
              <a:ext uri="{FF2B5EF4-FFF2-40B4-BE49-F238E27FC236}">
                <a16:creationId xmlns:a16="http://schemas.microsoft.com/office/drawing/2014/main" id="{320F9187-4FFF-5686-D189-451F727A42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10559" y="3314427"/>
            <a:ext cx="4662538" cy="3428453"/>
          </a:xfrm>
          <a:prstGeom prst="rect">
            <a:avLst/>
          </a:prstGeom>
        </p:spPr>
      </p:pic>
      <p:pic>
        <p:nvPicPr>
          <p:cNvPr id="3" name="rss_uninformed">
            <a:hlinkClick r:id="" action="ppaction://media"/>
            <a:extLst>
              <a:ext uri="{FF2B5EF4-FFF2-40B4-BE49-F238E27FC236}">
                <a16:creationId xmlns:a16="http://schemas.microsoft.com/office/drawing/2014/main" id="{565E0B58-2956-8D2F-016C-E0655183E04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96000" y="3314427"/>
            <a:ext cx="4656804" cy="342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3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41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"/>
  <p:tag name="ORIGINALWIDTH" val="158"/>
  <p:tag name="OUTPUTTYPE" val="PDF"/>
  <p:tag name="IGUANATEXVERSION" val="160"/>
  <p:tag name="LATEXADDIN" val="\documentclass{article}&#10;\usepackage{amsmath,bm}&#10;\pagestyle{empty}&#10;\begin{document}&#10;$H[\bm{x}] = -\sum_{i} w^{i} \log(w^{i}) + \log(V(\Omega))$&#10;&#10;\end{document}"/>
  <p:tag name="IGUANATEXSIZE" val="28"/>
  <p:tag name="IGUANATEXCURSOR" val="89"/>
  <p:tag name="TRANSPARENCY" val="Wahr"/>
  <p:tag name="LATEXENGINEID" val="0"/>
  <p:tag name="TEMPFOLDER" val="/Users/larabrudermuller/Library/Containers/com.microsoft.Powerpoint/Data/tmp/TemporaryItems/"/>
  <p:tag name="LATEXFORMHEIGHT" val="426,65"/>
  <p:tag name="LATEXFORMWIDTH" val="513,35"/>
  <p:tag name="LATEXFORMWRAP" val="Wahr"/>
  <p:tag name="BITMAPVECTOR" val="0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Macintosh PowerPoint</Application>
  <PresentationFormat>Breitbild</PresentationFormat>
  <Paragraphs>9</Paragraphs>
  <Slides>3</Slides>
  <Notes>1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Arial</vt:lpstr>
      <vt:lpstr>CMU BRIGHT ROMAN</vt:lpstr>
      <vt:lpstr>CMU BRIGHT ROMAN</vt:lpstr>
      <vt:lpstr>CMU Sans Serif</vt:lpstr>
      <vt:lpstr>CMU SANS SERIF OBLIQUE</vt:lpstr>
      <vt:lpstr>Office</vt:lpstr>
      <vt:lpstr>Contact-Rich Control Under Partial Observability: Tactile Exploration with Particle-Based Belief Entropy</vt:lpstr>
      <vt:lpstr>How to predict Information Gain for Contact Scenarios? 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Lara Brudermuller</dc:creator>
  <cp:lastModifiedBy>Lara Brudermuller</cp:lastModifiedBy>
  <cp:revision>6</cp:revision>
  <dcterms:created xsi:type="dcterms:W3CDTF">2024-07-10T06:59:55Z</dcterms:created>
  <dcterms:modified xsi:type="dcterms:W3CDTF">2024-07-10T07:40:16Z</dcterms:modified>
</cp:coreProperties>
</file>