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63" r:id="rId3"/>
    <p:sldId id="259" r:id="rId4"/>
    <p:sldId id="260" r:id="rId5"/>
    <p:sldId id="282" r:id="rId6"/>
    <p:sldId id="283" r:id="rId7"/>
    <p:sldId id="284" r:id="rId8"/>
    <p:sldId id="285" r:id="rId9"/>
    <p:sldId id="286" r:id="rId10"/>
    <p:sldId id="287" r:id="rId11"/>
    <p:sldId id="288" r:id="rId12"/>
    <p:sldId id="289" r:id="rId13"/>
    <p:sldId id="290" r:id="rId14"/>
    <p:sldId id="291" r:id="rId15"/>
    <p:sldId id="293" r:id="rId16"/>
    <p:sldId id="270"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1C22"/>
    <a:srgbClr val="73A939"/>
    <a:srgbClr val="7030A0"/>
    <a:srgbClr val="0066B2"/>
    <a:srgbClr val="013C73"/>
    <a:srgbClr val="EBF0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28"/>
    <p:restoredTop sz="57025"/>
  </p:normalViewPr>
  <p:slideViewPr>
    <p:cSldViewPr snapToGrid="0">
      <p:cViewPr varScale="1">
        <p:scale>
          <a:sx n="63" d="100"/>
          <a:sy n="63" d="100"/>
        </p:scale>
        <p:origin x="2688"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9CC605-C5A9-1248-B44A-4E5CAF6C4537}" type="datetimeFigureOut">
              <a:rPr lang="en-US" smtClean="0"/>
              <a:t>10/11/25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EB93BD-514A-8D4D-B50D-1D6A434F998C}" type="slidenum">
              <a:rPr lang="en-US" smtClean="0"/>
              <a:t>‹#›</a:t>
            </a:fld>
            <a:endParaRPr lang="en-US"/>
          </a:p>
        </p:txBody>
      </p:sp>
    </p:spTree>
    <p:extLst>
      <p:ext uri="{BB962C8B-B14F-4D97-AF65-F5344CB8AC3E}">
        <p14:creationId xmlns:p14="http://schemas.microsoft.com/office/powerpoint/2010/main" val="25604516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Discussion slide.</a:t>
            </a:r>
          </a:p>
        </p:txBody>
      </p:sp>
      <p:sp>
        <p:nvSpPr>
          <p:cNvPr id="4" name="Slide Number Placeholder 3"/>
          <p:cNvSpPr>
            <a:spLocks noGrp="1"/>
          </p:cNvSpPr>
          <p:nvPr>
            <p:ph type="sldNum" sz="quarter" idx="5"/>
          </p:nvPr>
        </p:nvSpPr>
        <p:spPr/>
        <p:txBody>
          <a:bodyPr/>
          <a:lstStyle/>
          <a:p>
            <a:fld id="{7AEB93BD-514A-8D4D-B50D-1D6A434F998C}" type="slidenum">
              <a:rPr lang="en-US" smtClean="0"/>
              <a:t>3</a:t>
            </a:fld>
            <a:endParaRPr lang="en-US"/>
          </a:p>
        </p:txBody>
      </p:sp>
    </p:spTree>
    <p:extLst>
      <p:ext uri="{BB962C8B-B14F-4D97-AF65-F5344CB8AC3E}">
        <p14:creationId xmlns:p14="http://schemas.microsoft.com/office/powerpoint/2010/main" val="17294319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AEB93BD-514A-8D4D-B50D-1D6A434F998C}" type="slidenum">
              <a:rPr lang="en-US" smtClean="0"/>
              <a:t>16</a:t>
            </a:fld>
            <a:endParaRPr lang="en-US"/>
          </a:p>
        </p:txBody>
      </p:sp>
    </p:spTree>
    <p:extLst>
      <p:ext uri="{BB962C8B-B14F-4D97-AF65-F5344CB8AC3E}">
        <p14:creationId xmlns:p14="http://schemas.microsoft.com/office/powerpoint/2010/main" val="3320093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few slides demonstrate some common anonymization techniques used by researchers in clinical research using this example dataset.</a:t>
            </a:r>
          </a:p>
          <a:p>
            <a:endParaRPr lang="en-US" dirty="0"/>
          </a:p>
          <a:p>
            <a:r>
              <a:rPr lang="en-US" dirty="0"/>
              <a:t>Clearly this dataset isn’t anonymized.</a:t>
            </a:r>
          </a:p>
        </p:txBody>
      </p:sp>
      <p:sp>
        <p:nvSpPr>
          <p:cNvPr id="4" name="Slide Number Placeholder 3"/>
          <p:cNvSpPr>
            <a:spLocks noGrp="1"/>
          </p:cNvSpPr>
          <p:nvPr>
            <p:ph type="sldNum" sz="quarter" idx="5"/>
          </p:nvPr>
        </p:nvSpPr>
        <p:spPr/>
        <p:txBody>
          <a:bodyPr/>
          <a:lstStyle/>
          <a:p>
            <a:fld id="{7AEB93BD-514A-8D4D-B50D-1D6A434F998C}" type="slidenum">
              <a:rPr lang="en-US" smtClean="0"/>
              <a:t>4</a:t>
            </a:fld>
            <a:endParaRPr lang="en-US"/>
          </a:p>
        </p:txBody>
      </p:sp>
    </p:spTree>
    <p:extLst>
      <p:ext uri="{BB962C8B-B14F-4D97-AF65-F5344CB8AC3E}">
        <p14:creationId xmlns:p14="http://schemas.microsoft.com/office/powerpoint/2010/main" val="1590569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Reduction</a:t>
            </a:r>
            <a:r>
              <a:rPr lang="en-US" b="0" dirty="0"/>
              <a:t> is an anonymization technique where we just remove columns altogether that don’t have a lot of predictive value, and also unnecessarily reveal a lot of patient info (like the patient name).</a:t>
            </a:r>
            <a:endParaRPr lang="en-US" b="1" dirty="0"/>
          </a:p>
        </p:txBody>
      </p:sp>
      <p:sp>
        <p:nvSpPr>
          <p:cNvPr id="4" name="Slide Number Placeholder 3"/>
          <p:cNvSpPr>
            <a:spLocks noGrp="1"/>
          </p:cNvSpPr>
          <p:nvPr>
            <p:ph type="sldNum" sz="quarter" idx="5"/>
          </p:nvPr>
        </p:nvSpPr>
        <p:spPr/>
        <p:txBody>
          <a:bodyPr/>
          <a:lstStyle/>
          <a:p>
            <a:fld id="{7AEB93BD-514A-8D4D-B50D-1D6A434F998C}" type="slidenum">
              <a:rPr lang="en-US" smtClean="0"/>
              <a:t>5</a:t>
            </a:fld>
            <a:endParaRPr lang="en-US"/>
          </a:p>
        </p:txBody>
      </p:sp>
    </p:spTree>
    <p:extLst>
      <p:ext uri="{BB962C8B-B14F-4D97-AF65-F5344CB8AC3E}">
        <p14:creationId xmlns:p14="http://schemas.microsoft.com/office/powerpoint/2010/main" val="35490826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Coarsening</a:t>
            </a:r>
            <a:r>
              <a:rPr lang="en-US" b="0" dirty="0"/>
              <a:t> is changing specific values into buckets instead (e.g., age decade instead of year).</a:t>
            </a:r>
          </a:p>
          <a:p>
            <a:endParaRPr lang="en-US" b="0" dirty="0"/>
          </a:p>
          <a:p>
            <a:r>
              <a:rPr lang="en-US" b="0" dirty="0"/>
              <a:t>The 97 age is bolded because this is meant to be a discussion point – at some point, coarsening 97 -&gt; 90-99 decade doesn’t make sense because not enough patients are in the 90-99 bracket, so it’s pretty easy to re-identify people in this age decade. For this reason, we might just place everyone &gt;80 </a:t>
            </a:r>
            <a:r>
              <a:rPr lang="en-US" b="0" dirty="0" err="1"/>
              <a:t>yo</a:t>
            </a:r>
            <a:r>
              <a:rPr lang="en-US" b="0" dirty="0"/>
              <a:t> into a single bucket instead of having separate 80-89 and 90-99 (and 100-109) buckets.</a:t>
            </a:r>
            <a:endParaRPr lang="en-US" b="1" dirty="0"/>
          </a:p>
        </p:txBody>
      </p:sp>
      <p:sp>
        <p:nvSpPr>
          <p:cNvPr id="4" name="Slide Number Placeholder 3"/>
          <p:cNvSpPr>
            <a:spLocks noGrp="1"/>
          </p:cNvSpPr>
          <p:nvPr>
            <p:ph type="sldNum" sz="quarter" idx="5"/>
          </p:nvPr>
        </p:nvSpPr>
        <p:spPr/>
        <p:txBody>
          <a:bodyPr/>
          <a:lstStyle/>
          <a:p>
            <a:fld id="{7AEB93BD-514A-8D4D-B50D-1D6A434F998C}" type="slidenum">
              <a:rPr lang="en-US" smtClean="0"/>
              <a:t>6</a:t>
            </a:fld>
            <a:endParaRPr lang="en-US"/>
          </a:p>
        </p:txBody>
      </p:sp>
    </p:spTree>
    <p:extLst>
      <p:ext uri="{BB962C8B-B14F-4D97-AF65-F5344CB8AC3E}">
        <p14:creationId xmlns:p14="http://schemas.microsoft.com/office/powerpoint/2010/main" val="664313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Suppose that you saw in your Twitter thread this post. Can you identify Bob B. in our now-anonymized dataset? What have you learned about Bob that he might not want to make public?</a:t>
            </a:r>
          </a:p>
          <a:p>
            <a:endParaRPr lang="en-US" dirty="0"/>
          </a:p>
          <a:p>
            <a:r>
              <a:rPr lang="en-US" dirty="0"/>
              <a:t>The only male patient in the 60-69 age range is Patient UID 002. You have now learned that Bob is HIV+.</a:t>
            </a:r>
          </a:p>
        </p:txBody>
      </p:sp>
      <p:sp>
        <p:nvSpPr>
          <p:cNvPr id="4" name="Slide Number Placeholder 3"/>
          <p:cNvSpPr>
            <a:spLocks noGrp="1"/>
          </p:cNvSpPr>
          <p:nvPr>
            <p:ph type="sldNum" sz="quarter" idx="5"/>
          </p:nvPr>
        </p:nvSpPr>
        <p:spPr/>
        <p:txBody>
          <a:bodyPr/>
          <a:lstStyle/>
          <a:p>
            <a:fld id="{7AEB93BD-514A-8D4D-B50D-1D6A434F998C}" type="slidenum">
              <a:rPr lang="en-US" smtClean="0"/>
              <a:t>10</a:t>
            </a:fld>
            <a:endParaRPr lang="en-US"/>
          </a:p>
        </p:txBody>
      </p:sp>
    </p:spTree>
    <p:extLst>
      <p:ext uri="{BB962C8B-B14F-4D97-AF65-F5344CB8AC3E}">
        <p14:creationId xmlns:p14="http://schemas.microsoft.com/office/powerpoint/2010/main" val="29375582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real-world examples of people getting reidentified from anonymized datasets:</a:t>
            </a:r>
            <a:br>
              <a:rPr lang="en-US" dirty="0"/>
            </a:br>
            <a:br>
              <a:rPr lang="en-US" dirty="0"/>
            </a:br>
            <a:r>
              <a:rPr lang="en-US" dirty="0"/>
              <a:t>It turns out that a very similar re-identification strategy that was just saw for Bob was used by Dr. Latanya Sweeney in 1997 where she successfully re-identified the then Governor of Massachusetts using publicly accessible, anonymized medical records released by the state of Massachusetts.</a:t>
            </a:r>
          </a:p>
          <a:p>
            <a:endParaRPr lang="en-US" dirty="0"/>
          </a:p>
          <a:p>
            <a:r>
              <a:rPr lang="en-US" dirty="0"/>
              <a:t>Why were we and Dr. Sweeney able to re-identify patients from an anonymized dataset? The main reason is that in both situations, we correlated the information in the table with outside knowledge and other datasets in order to gain new, privileged information about patients by synthesizing datasets together. There are countless other examples of re-identifying individuals from anonymized datasets, from identifying Netflix users from anonymized movie ratings to even finally catching the notorious Golden State Killer. See https://</a:t>
            </a:r>
            <a:r>
              <a:rPr lang="en-US" dirty="0" err="1"/>
              <a:t>eamc-penn.github.io</a:t>
            </a:r>
            <a:r>
              <a:rPr lang="en-US" dirty="0"/>
              <a:t>/</a:t>
            </a:r>
            <a:r>
              <a:rPr lang="en-US" dirty="0" err="1"/>
              <a:t>privacy.html</a:t>
            </a:r>
            <a:r>
              <a:rPr lang="en-US" dirty="0"/>
              <a:t> for additional discussion.</a:t>
            </a:r>
          </a:p>
        </p:txBody>
      </p:sp>
      <p:sp>
        <p:nvSpPr>
          <p:cNvPr id="4" name="Slide Number Placeholder 3"/>
          <p:cNvSpPr>
            <a:spLocks noGrp="1"/>
          </p:cNvSpPr>
          <p:nvPr>
            <p:ph type="sldNum" sz="quarter" idx="5"/>
          </p:nvPr>
        </p:nvSpPr>
        <p:spPr/>
        <p:txBody>
          <a:bodyPr/>
          <a:lstStyle/>
          <a:p>
            <a:fld id="{7AEB93BD-514A-8D4D-B50D-1D6A434F998C}" type="slidenum">
              <a:rPr lang="en-US" smtClean="0"/>
              <a:t>11</a:t>
            </a:fld>
            <a:endParaRPr lang="en-US"/>
          </a:p>
        </p:txBody>
      </p:sp>
    </p:spTree>
    <p:extLst>
      <p:ext uri="{BB962C8B-B14F-4D97-AF65-F5344CB8AC3E}">
        <p14:creationId xmlns:p14="http://schemas.microsoft.com/office/powerpoint/2010/main" val="1118911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 to the All of Us project</a:t>
            </a:r>
          </a:p>
        </p:txBody>
      </p:sp>
      <p:sp>
        <p:nvSpPr>
          <p:cNvPr id="4" name="Slide Number Placeholder 3"/>
          <p:cNvSpPr>
            <a:spLocks noGrp="1"/>
          </p:cNvSpPr>
          <p:nvPr>
            <p:ph type="sldNum" sz="quarter" idx="5"/>
          </p:nvPr>
        </p:nvSpPr>
        <p:spPr/>
        <p:txBody>
          <a:bodyPr/>
          <a:lstStyle/>
          <a:p>
            <a:fld id="{7AEB93BD-514A-8D4D-B50D-1D6A434F998C}" type="slidenum">
              <a:rPr lang="en-US" smtClean="0"/>
              <a:t>13</a:t>
            </a:fld>
            <a:endParaRPr lang="en-US"/>
          </a:p>
        </p:txBody>
      </p:sp>
    </p:spTree>
    <p:extLst>
      <p:ext uri="{BB962C8B-B14F-4D97-AF65-F5344CB8AC3E}">
        <p14:creationId xmlns:p14="http://schemas.microsoft.com/office/powerpoint/2010/main" val="20964842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Is the All of Us project doing enough to protect the identities of minority patients? Minority patients are more easily re-identified historically because not many of them choose to participate in research studies. Because there are so few of them, it’s easy to reidentify the individuals that do choose to participate.</a:t>
            </a:r>
          </a:p>
          <a:p>
            <a:endParaRPr lang="en-US" dirty="0"/>
          </a:p>
          <a:p>
            <a:r>
              <a:rPr lang="en-US" dirty="0"/>
              <a:t>This is meant to be an evidence-based discussion – students can be divided into two groups – group “Yes” will read the green-boxed article and argue that the All of Us project is doing enough. Group “No” will read the red-boxed article and argue that All of Us is not doing enough.</a:t>
            </a:r>
          </a:p>
        </p:txBody>
      </p:sp>
      <p:sp>
        <p:nvSpPr>
          <p:cNvPr id="4" name="Slide Number Placeholder 3"/>
          <p:cNvSpPr>
            <a:spLocks noGrp="1"/>
          </p:cNvSpPr>
          <p:nvPr>
            <p:ph type="sldNum" sz="quarter" idx="5"/>
          </p:nvPr>
        </p:nvSpPr>
        <p:spPr/>
        <p:txBody>
          <a:bodyPr/>
          <a:lstStyle/>
          <a:p>
            <a:fld id="{7AEB93BD-514A-8D4D-B50D-1D6A434F998C}" type="slidenum">
              <a:rPr lang="en-US" smtClean="0"/>
              <a:t>14</a:t>
            </a:fld>
            <a:endParaRPr lang="en-US"/>
          </a:p>
        </p:txBody>
      </p:sp>
    </p:spTree>
    <p:extLst>
      <p:ext uri="{BB962C8B-B14F-4D97-AF65-F5344CB8AC3E}">
        <p14:creationId xmlns:p14="http://schemas.microsoft.com/office/powerpoint/2010/main" val="9000609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interesting real-world case from the 2024-2025 ERAS cycle where multiple applicants to Yale Residency applications were able to re-identify themselves and others in the anonymized datasets released by Yale in the above link. This was a pretty significant privacy breach that affected MS4s in the ERAS cycle.</a:t>
            </a:r>
          </a:p>
        </p:txBody>
      </p:sp>
      <p:sp>
        <p:nvSpPr>
          <p:cNvPr id="4" name="Slide Number Placeholder 3"/>
          <p:cNvSpPr>
            <a:spLocks noGrp="1"/>
          </p:cNvSpPr>
          <p:nvPr>
            <p:ph type="sldNum" sz="quarter" idx="5"/>
          </p:nvPr>
        </p:nvSpPr>
        <p:spPr/>
        <p:txBody>
          <a:bodyPr/>
          <a:lstStyle/>
          <a:p>
            <a:fld id="{7AEB93BD-514A-8D4D-B50D-1D6A434F998C}" type="slidenum">
              <a:rPr lang="en-US" smtClean="0"/>
              <a:t>15</a:t>
            </a:fld>
            <a:endParaRPr lang="en-US"/>
          </a:p>
        </p:txBody>
      </p:sp>
    </p:spTree>
    <p:extLst>
      <p:ext uri="{BB962C8B-B14F-4D97-AF65-F5344CB8AC3E}">
        <p14:creationId xmlns:p14="http://schemas.microsoft.com/office/powerpoint/2010/main" val="22566537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C553E-3EF3-7AA6-E610-6EA0F974002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86FBBE9-40C3-E9FC-5CBB-51B22551F8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D85258-10C9-C843-6468-BA92D6F21389}"/>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26501026-1FB7-1282-047F-F0F7AD75CA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DBF405-D9AA-112D-BE5B-4A5393070447}"/>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2051081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AA188-09DC-352B-3087-D952B5E9C27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3B63DB7-BF6E-8671-2A8B-93AACC9EA0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F70CA6-4F4F-33DA-FB38-C604B4D0D353}"/>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E4652A87-499E-B077-79A7-9C222B2D7E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E35533-D2DC-2CE0-A4CC-71A91C670276}"/>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711680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011C97-8F43-16E8-1B83-991F0DE734F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0F238D1-7CF1-E2B1-A3F7-90B6C7B1F8B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45F64D-07BC-B757-06BA-24126322835F}"/>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FDBD5188-AE9A-2437-6192-719373590D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A1818F-47AF-7A0C-62CC-11097D7F4355}"/>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2939252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51A05-71AD-1EC3-154A-B55AD83551A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F50877-22D9-37E8-453C-76F65E1A6B2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3FFE52-75AA-E5F9-2BD8-B34A6B131D98}"/>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44D510F6-4E13-2D7A-A227-DC865A077A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76A9E5-C18C-8A9F-CFA3-82FA875B7944}"/>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2263860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8BBA4-8527-84C9-6E0F-EFDD1AFADCA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6B95792-2BBF-EEE3-99E5-73A574ACAED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625A9B4-1116-F738-E217-2121CECF3C1D}"/>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382230D6-8C61-9FB4-8382-43629DB00F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FE35A5-0B80-21B3-62CE-666D8D759057}"/>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2770604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BCAF3-22E2-F544-283F-A889865288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E69C9FD-CA1F-97EE-1495-9E96FB34758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1DB9FA2-D1D6-4F7D-72D6-4C0EF24E7D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362904E-744B-9CCB-475A-0E489E5449A8}"/>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6" name="Footer Placeholder 5">
            <a:extLst>
              <a:ext uri="{FF2B5EF4-FFF2-40B4-BE49-F238E27FC236}">
                <a16:creationId xmlns:a16="http://schemas.microsoft.com/office/drawing/2014/main" id="{61D75F98-D645-105D-3B74-25D921CE130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BF8397-2284-0B63-A9A7-A89177C236AC}"/>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3449650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DFB86-5C74-8B95-E540-35490A2D7C0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6CBDF00-57CA-E7CC-9C52-E23BD5B290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50BA713-157F-19A1-D939-4EB3FE1CED5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4D2B258-5955-AA58-8EEA-20A4CE90CC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CFF1D0-31BE-FA4B-E165-820BBCB5702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69F72C1-1C2F-282B-6BE3-E2F53C19A20B}"/>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8" name="Footer Placeholder 7">
            <a:extLst>
              <a:ext uri="{FF2B5EF4-FFF2-40B4-BE49-F238E27FC236}">
                <a16:creationId xmlns:a16="http://schemas.microsoft.com/office/drawing/2014/main" id="{CD1A1A66-A9D8-F2D1-F57F-635812327B3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BE4736A-9310-2D8C-8185-E31D092F21D2}"/>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3511304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D2493-5377-0381-81C1-446B95A5E14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EE0FBE8-14AA-39B8-DA49-81DDFE71576D}"/>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4" name="Footer Placeholder 3">
            <a:extLst>
              <a:ext uri="{FF2B5EF4-FFF2-40B4-BE49-F238E27FC236}">
                <a16:creationId xmlns:a16="http://schemas.microsoft.com/office/drawing/2014/main" id="{92802B6F-F0B2-24E1-FB21-1BA8798E059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DBFB5EE-23C0-88C7-DE29-EA04614E59FF}"/>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1342543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5066DD-597D-EFE8-DF8D-6C7ADF1182FB}"/>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3" name="Footer Placeholder 2">
            <a:extLst>
              <a:ext uri="{FF2B5EF4-FFF2-40B4-BE49-F238E27FC236}">
                <a16:creationId xmlns:a16="http://schemas.microsoft.com/office/drawing/2014/main" id="{0B7C0FB6-FC2F-6169-6495-232339386C3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4CF1689-6CE3-271F-635A-31E15CB39387}"/>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923229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9B1D4-8ED7-536E-70C7-E42AA0196D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76D0381-020E-9D56-30CB-42F7967A94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E10EF17-F795-0E87-CD3B-129D3B91C2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14BF810-AC70-08E1-8DDD-B1D42180E66D}"/>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6" name="Footer Placeholder 5">
            <a:extLst>
              <a:ext uri="{FF2B5EF4-FFF2-40B4-BE49-F238E27FC236}">
                <a16:creationId xmlns:a16="http://schemas.microsoft.com/office/drawing/2014/main" id="{A2247CD8-4D52-872E-522B-500B905F37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A80CED-8A08-2551-FAEE-AC17BD9EF133}"/>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3991397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949B7-1FA1-7DE8-C18E-70F549CACB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1FF2A0B-1172-6180-9104-6520A8F137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FA2B8EA-E477-973C-CA12-7F77B9B644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C2BCE47-BF3B-2FEE-39BA-ABEF9200D180}"/>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6" name="Footer Placeholder 5">
            <a:extLst>
              <a:ext uri="{FF2B5EF4-FFF2-40B4-BE49-F238E27FC236}">
                <a16:creationId xmlns:a16="http://schemas.microsoft.com/office/drawing/2014/main" id="{65B175F1-B984-8424-71A1-739BB22DC2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C889FB-9AF0-4A4D-5D63-CAD85CC7D5BF}"/>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33791977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BE2A5FD-A109-0E75-8FA6-D6A983CE48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395929A-6C8C-DC71-E80A-20DB4DF886C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3684EC-9536-4440-E35F-318635646A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6C1CCF7C-A59E-896A-6BE8-BD91219BCF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9455948-5EBD-6FDE-A493-4471CA5C7DA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6703D8-A1E4-BD44-A79D-B3F503C5BBD4}" type="slidenum">
              <a:rPr lang="en-US" smtClean="0"/>
              <a:t>‹#›</a:t>
            </a:fld>
            <a:endParaRPr lang="en-US"/>
          </a:p>
        </p:txBody>
      </p:sp>
    </p:spTree>
    <p:extLst>
      <p:ext uri="{BB962C8B-B14F-4D97-AF65-F5344CB8AC3E}">
        <p14:creationId xmlns:p14="http://schemas.microsoft.com/office/powerpoint/2010/main" val="8107705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4.svg"/></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4.svg"/></Relationships>
</file>

<file path=ppt/slides/_rels/slide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https://www.youtube.com/embed/ti50nS7B5vI?feature=oembed" TargetMode="External"/><Relationship Id="rId6" Type="http://schemas.openxmlformats.org/officeDocument/2006/relationships/image" Target="../media/image12.jpeg"/><Relationship Id="rId5" Type="http://schemas.openxmlformats.org/officeDocument/2006/relationships/image" Target="../media/image4.sv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4.sv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medicine.yale.edu/news-article/recruitment-is-everything/" TargetMode="External"/><Relationship Id="rId4" Type="http://schemas.openxmlformats.org/officeDocument/2006/relationships/image" Target="../media/image4.sv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33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66B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6D98D-7DBD-DD0C-F18A-01F1DF4D0BCC}"/>
              </a:ext>
            </a:extLst>
          </p:cNvPr>
          <p:cNvSpPr>
            <a:spLocks noGrp="1"/>
          </p:cNvSpPr>
          <p:nvPr>
            <p:ph type="ctrTitle"/>
          </p:nvPr>
        </p:nvSpPr>
        <p:spPr>
          <a:xfrm>
            <a:off x="1524000" y="3619500"/>
            <a:ext cx="9144000" cy="996434"/>
          </a:xfrm>
        </p:spPr>
        <p:txBody>
          <a:bodyPr>
            <a:normAutofit fontScale="90000"/>
          </a:bodyPr>
          <a:lstStyle/>
          <a:p>
            <a:r>
              <a:rPr lang="en-US" spc="100" dirty="0">
                <a:solidFill>
                  <a:schemeClr val="bg1"/>
                </a:solidFill>
                <a:latin typeface="Arial" panose="020B0604020202020204" pitchFamily="34" charset="0"/>
                <a:cs typeface="Arial" panose="020B0604020202020204" pitchFamily="34" charset="0"/>
              </a:rPr>
              <a:t>Privacy and Anonymization</a:t>
            </a:r>
          </a:p>
        </p:txBody>
      </p:sp>
      <p:pic>
        <p:nvPicPr>
          <p:cNvPr id="8" name="Graphic 7">
            <a:extLst>
              <a:ext uri="{FF2B5EF4-FFF2-40B4-BE49-F238E27FC236}">
                <a16:creationId xmlns:a16="http://schemas.microsoft.com/office/drawing/2014/main" id="{F6619DE4-5330-4E1B-7089-6EDF416EF78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050236" y="6202918"/>
            <a:ext cx="2019300" cy="571500"/>
          </a:xfrm>
          <a:prstGeom prst="rect">
            <a:avLst/>
          </a:prstGeom>
        </p:spPr>
      </p:pic>
      <p:sp>
        <p:nvSpPr>
          <p:cNvPr id="10" name="TextBox 9">
            <a:extLst>
              <a:ext uri="{FF2B5EF4-FFF2-40B4-BE49-F238E27FC236}">
                <a16:creationId xmlns:a16="http://schemas.microsoft.com/office/drawing/2014/main" id="{E5BDC3A7-B40E-46B5-AA41-D535D7DC0A34}"/>
              </a:ext>
            </a:extLst>
          </p:cNvPr>
          <p:cNvSpPr txBox="1"/>
          <p:nvPr/>
        </p:nvSpPr>
        <p:spPr>
          <a:xfrm>
            <a:off x="2575132" y="3200400"/>
            <a:ext cx="7041736" cy="523220"/>
          </a:xfrm>
          <a:prstGeom prst="rect">
            <a:avLst/>
          </a:prstGeom>
          <a:noFill/>
        </p:spPr>
        <p:txBody>
          <a:bodyPr wrap="none" rtlCol="0">
            <a:spAutoFit/>
          </a:bodyPr>
          <a:lstStyle/>
          <a:p>
            <a:pPr algn="ctr"/>
            <a:r>
              <a:rPr lang="en-US" sz="2800" dirty="0">
                <a:solidFill>
                  <a:schemeClr val="bg1"/>
                </a:solidFill>
                <a:latin typeface="Arial" panose="020B0604020202020204" pitchFamily="34" charset="0"/>
                <a:cs typeface="Arial" panose="020B0604020202020204" pitchFamily="34" charset="0"/>
              </a:rPr>
              <a:t>Ethical Algorithms for the Modern Clinician:</a:t>
            </a:r>
          </a:p>
        </p:txBody>
      </p:sp>
    </p:spTree>
    <p:extLst>
      <p:ext uri="{BB962C8B-B14F-4D97-AF65-F5344CB8AC3E}">
        <p14:creationId xmlns:p14="http://schemas.microsoft.com/office/powerpoint/2010/main" val="20551703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Is anonymity sufficient?</a:t>
            </a:r>
          </a:p>
        </p:txBody>
      </p:sp>
      <p:graphicFrame>
        <p:nvGraphicFramePr>
          <p:cNvPr id="6" name="Table 6">
            <a:extLst>
              <a:ext uri="{FF2B5EF4-FFF2-40B4-BE49-F238E27FC236}">
                <a16:creationId xmlns:a16="http://schemas.microsoft.com/office/drawing/2014/main" id="{A8F1E5E5-05A2-9788-3F91-39A48BFE23A5}"/>
              </a:ext>
            </a:extLst>
          </p:cNvPr>
          <p:cNvGraphicFramePr>
            <a:graphicFrameLocks noGrp="1"/>
          </p:cNvGraphicFramePr>
          <p:nvPr>
            <p:extLst>
              <p:ext uri="{D42A27DB-BD31-4B8C-83A1-F6EECF244321}">
                <p14:modId xmlns:p14="http://schemas.microsoft.com/office/powerpoint/2010/main" val="1674259883"/>
              </p:ext>
            </p:extLst>
          </p:nvPr>
        </p:nvGraphicFramePr>
        <p:xfrm>
          <a:off x="5948964" y="2395331"/>
          <a:ext cx="5823179" cy="2966720"/>
        </p:xfrm>
        <a:graphic>
          <a:graphicData uri="http://schemas.openxmlformats.org/drawingml/2006/table">
            <a:tbl>
              <a:tblPr firstRow="1" bandRow="1">
                <a:tableStyleId>{5C22544A-7EE6-4342-B048-85BDC9FD1C3A}</a:tableStyleId>
              </a:tblPr>
              <a:tblGrid>
                <a:gridCol w="1465580">
                  <a:extLst>
                    <a:ext uri="{9D8B030D-6E8A-4147-A177-3AD203B41FA5}">
                      <a16:colId xmlns:a16="http://schemas.microsoft.com/office/drawing/2014/main" val="2078103145"/>
                    </a:ext>
                  </a:extLst>
                </a:gridCol>
                <a:gridCol w="830580">
                  <a:extLst>
                    <a:ext uri="{9D8B030D-6E8A-4147-A177-3AD203B41FA5}">
                      <a16:colId xmlns:a16="http://schemas.microsoft.com/office/drawing/2014/main" val="3588731468"/>
                    </a:ext>
                  </a:extLst>
                </a:gridCol>
                <a:gridCol w="1046480">
                  <a:extLst>
                    <a:ext uri="{9D8B030D-6E8A-4147-A177-3AD203B41FA5}">
                      <a16:colId xmlns:a16="http://schemas.microsoft.com/office/drawing/2014/main" val="2817327464"/>
                    </a:ext>
                  </a:extLst>
                </a:gridCol>
                <a:gridCol w="1091159">
                  <a:extLst>
                    <a:ext uri="{9D8B030D-6E8A-4147-A177-3AD203B41FA5}">
                      <a16:colId xmlns:a16="http://schemas.microsoft.com/office/drawing/2014/main" val="3547463263"/>
                    </a:ext>
                  </a:extLst>
                </a:gridCol>
                <a:gridCol w="1389380">
                  <a:extLst>
                    <a:ext uri="{9D8B030D-6E8A-4147-A177-3AD203B41FA5}">
                      <a16:colId xmlns:a16="http://schemas.microsoft.com/office/drawing/2014/main" val="3436861433"/>
                    </a:ext>
                  </a:extLst>
                </a:gridCol>
              </a:tblGrid>
              <a:tr h="370840">
                <a:tc>
                  <a:txBody>
                    <a:bodyPr/>
                    <a:lstStyle/>
                    <a:p>
                      <a:pPr algn="ctr"/>
                      <a:r>
                        <a:rPr lang="en-US" sz="1800" dirty="0">
                          <a:solidFill>
                            <a:schemeClr val="tx1"/>
                          </a:solidFill>
                          <a:latin typeface="Arial" panose="020B0604020202020204" pitchFamily="34" charset="0"/>
                          <a:cs typeface="Arial" panose="020B0604020202020204" pitchFamily="34" charset="0"/>
                        </a:rPr>
                        <a:t>Patient UID</a:t>
                      </a:r>
                    </a:p>
                  </a:txBody>
                  <a:tcPr>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1800" dirty="0">
                          <a:solidFill>
                            <a:schemeClr val="tx1"/>
                          </a:solidFill>
                          <a:latin typeface="Arial" panose="020B0604020202020204" pitchFamily="34" charset="0"/>
                          <a:cs typeface="Arial" panose="020B0604020202020204" pitchFamily="34" charset="0"/>
                        </a:rPr>
                        <a:t>Age</a:t>
                      </a:r>
                    </a:p>
                  </a:txBody>
                  <a:tcPr>
                    <a:lnL w="12700" cmpd="sng">
                      <a:noFill/>
                    </a:lnL>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1800" dirty="0">
                          <a:solidFill>
                            <a:schemeClr val="tx1"/>
                          </a:solidFill>
                          <a:latin typeface="Arial" panose="020B0604020202020204" pitchFamily="34" charset="0"/>
                          <a:cs typeface="Arial" panose="020B0604020202020204" pitchFamily="34" charset="0"/>
                        </a:rPr>
                        <a:t>Gender</a:t>
                      </a:r>
                    </a:p>
                  </a:txBody>
                  <a:tcPr>
                    <a:lnL w="12700" cmpd="sng">
                      <a:noFill/>
                    </a:lnL>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1800" dirty="0">
                          <a:solidFill>
                            <a:schemeClr val="tx1"/>
                          </a:solidFill>
                          <a:latin typeface="Arial" panose="020B0604020202020204" pitchFamily="34" charset="0"/>
                          <a:cs typeface="Arial" panose="020B0604020202020204" pitchFamily="34" charset="0"/>
                        </a:rPr>
                        <a:t>BP</a:t>
                      </a:r>
                    </a:p>
                  </a:txBody>
                  <a:tcPr>
                    <a:lnL w="12700" cmpd="sng">
                      <a:noFill/>
                    </a:lnL>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1800" dirty="0">
                          <a:solidFill>
                            <a:schemeClr val="tx1"/>
                          </a:solidFill>
                          <a:latin typeface="Arial" panose="020B0604020202020204" pitchFamily="34" charset="0"/>
                          <a:cs typeface="Arial" panose="020B0604020202020204" pitchFamily="34" charset="0"/>
                        </a:rPr>
                        <a:t>HIV Status</a:t>
                      </a:r>
                    </a:p>
                  </a:txBody>
                  <a:tcPr>
                    <a:lnL w="12700" cmpd="sng">
                      <a:noFill/>
                    </a:lnL>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719090273"/>
                  </a:ext>
                </a:extLst>
              </a:tr>
              <a:tr h="370840">
                <a:tc>
                  <a:txBody>
                    <a:bodyPr/>
                    <a:lstStyle/>
                    <a:p>
                      <a:pPr algn="ctr"/>
                      <a:r>
                        <a:rPr lang="en-US" sz="1800" dirty="0">
                          <a:solidFill>
                            <a:schemeClr val="tx1"/>
                          </a:solidFill>
                          <a:latin typeface="Arial" panose="020B0604020202020204" pitchFamily="34" charset="0"/>
                          <a:cs typeface="Arial" panose="020B0604020202020204" pitchFamily="34" charset="0"/>
                        </a:rPr>
                        <a:t>001</a:t>
                      </a:r>
                    </a:p>
                  </a:txBody>
                  <a:tcPr>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1800" dirty="0">
                          <a:solidFill>
                            <a:schemeClr val="tx1"/>
                          </a:solidFill>
                          <a:latin typeface="Arial" panose="020B0604020202020204" pitchFamily="34" charset="0"/>
                          <a:cs typeface="Arial" panose="020B0604020202020204" pitchFamily="34" charset="0"/>
                        </a:rPr>
                        <a:t>40-49</a:t>
                      </a:r>
                    </a:p>
                  </a:txBody>
                  <a:tcPr>
                    <a:lnL w="12700" cmpd="sng">
                      <a:noFill/>
                    </a:lnL>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18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1800" dirty="0">
                          <a:solidFill>
                            <a:schemeClr val="tx1"/>
                          </a:solidFill>
                          <a:latin typeface="Arial" panose="020B0604020202020204" pitchFamily="34" charset="0"/>
                          <a:cs typeface="Arial" panose="020B0604020202020204" pitchFamily="34" charset="0"/>
                        </a:rPr>
                        <a:t>120/80</a:t>
                      </a:r>
                    </a:p>
                  </a:txBody>
                  <a:tcPr>
                    <a:lnL w="12700" cmpd="sng">
                      <a:noFill/>
                    </a:lnL>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1800" dirty="0">
                          <a:solidFill>
                            <a:schemeClr val="tx1"/>
                          </a:solidFill>
                          <a:latin typeface="Arial" panose="020B0604020202020204" pitchFamily="34" charset="0"/>
                          <a:cs typeface="Arial" panose="020B0604020202020204" pitchFamily="34" charset="0"/>
                        </a:rPr>
                        <a:t>Negative</a:t>
                      </a:r>
                    </a:p>
                  </a:txBody>
                  <a:tcPr>
                    <a:lnL w="12700" cmpd="sng">
                      <a:noFill/>
                    </a:lnL>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366548786"/>
                  </a:ext>
                </a:extLst>
              </a:tr>
              <a:tr h="370840">
                <a:tc>
                  <a:txBody>
                    <a:bodyPr/>
                    <a:lstStyle/>
                    <a:p>
                      <a:pPr algn="ctr"/>
                      <a:r>
                        <a:rPr lang="en-US" sz="1800" dirty="0">
                          <a:solidFill>
                            <a:schemeClr val="tx1"/>
                          </a:solidFill>
                          <a:latin typeface="Arial" panose="020B0604020202020204" pitchFamily="34" charset="0"/>
                          <a:cs typeface="Arial" panose="020B0604020202020204" pitchFamily="34" charset="0"/>
                        </a:rPr>
                        <a:t>002</a:t>
                      </a:r>
                    </a:p>
                  </a:txBody>
                  <a:tcPr>
                    <a:lnR w="12700" cmpd="sng">
                      <a:noFill/>
                    </a:lnR>
                    <a:solidFill>
                      <a:schemeClr val="bg2"/>
                    </a:solidFill>
                  </a:tcPr>
                </a:tc>
                <a:tc>
                  <a:txBody>
                    <a:bodyPr/>
                    <a:lstStyle/>
                    <a:p>
                      <a:pPr algn="ctr"/>
                      <a:r>
                        <a:rPr lang="en-US" sz="1800" dirty="0">
                          <a:solidFill>
                            <a:schemeClr val="tx1"/>
                          </a:solidFill>
                          <a:latin typeface="Arial" panose="020B0604020202020204" pitchFamily="34" charset="0"/>
                          <a:cs typeface="Arial" panose="020B0604020202020204" pitchFamily="34" charset="0"/>
                        </a:rPr>
                        <a:t>60-69</a:t>
                      </a:r>
                    </a:p>
                  </a:txBody>
                  <a:tcPr>
                    <a:lnL w="12700" cmpd="sng">
                      <a:noFill/>
                    </a:lnL>
                    <a:lnR w="12700" cmpd="sng">
                      <a:noFill/>
                    </a:lnR>
                    <a:solidFill>
                      <a:schemeClr val="bg2"/>
                    </a:solidFill>
                  </a:tcPr>
                </a:tc>
                <a:tc>
                  <a:txBody>
                    <a:bodyPr/>
                    <a:lstStyle/>
                    <a:p>
                      <a:pPr algn="ctr"/>
                      <a:r>
                        <a:rPr lang="en-US" sz="1800" dirty="0">
                          <a:solidFill>
                            <a:schemeClr val="tx1"/>
                          </a:solidFill>
                          <a:latin typeface="Arial" panose="020B0604020202020204" pitchFamily="34" charset="0"/>
                          <a:cs typeface="Arial" panose="020B0604020202020204" pitchFamily="34" charset="0"/>
                        </a:rPr>
                        <a:t>M</a:t>
                      </a:r>
                    </a:p>
                  </a:txBody>
                  <a:tcPr>
                    <a:lnL w="12700" cmpd="sng">
                      <a:noFill/>
                    </a:lnL>
                    <a:lnR w="12700" cmpd="sng">
                      <a:noFill/>
                    </a:lnR>
                    <a:solidFill>
                      <a:schemeClr val="bg2"/>
                    </a:solidFill>
                  </a:tcPr>
                </a:tc>
                <a:tc>
                  <a:txBody>
                    <a:bodyPr/>
                    <a:lstStyle/>
                    <a:p>
                      <a:pPr algn="ctr"/>
                      <a:r>
                        <a:rPr lang="en-US" sz="1800" dirty="0">
                          <a:solidFill>
                            <a:schemeClr val="tx1"/>
                          </a:solidFill>
                          <a:latin typeface="Arial" panose="020B0604020202020204" pitchFamily="34" charset="0"/>
                          <a:cs typeface="Arial" panose="020B0604020202020204" pitchFamily="34" charset="0"/>
                        </a:rPr>
                        <a:t>135/85</a:t>
                      </a:r>
                    </a:p>
                  </a:txBody>
                  <a:tcPr>
                    <a:lnL w="12700" cmpd="sng">
                      <a:noFill/>
                    </a:lnL>
                    <a:lnR w="12700" cmpd="sng">
                      <a:noFill/>
                    </a:lnR>
                    <a:solidFill>
                      <a:schemeClr val="bg2"/>
                    </a:solidFill>
                  </a:tcPr>
                </a:tc>
                <a:tc>
                  <a:txBody>
                    <a:bodyPr/>
                    <a:lstStyle/>
                    <a:p>
                      <a:pPr algn="ctr"/>
                      <a:r>
                        <a:rPr lang="en-US" sz="1800" dirty="0">
                          <a:solidFill>
                            <a:schemeClr val="tx1"/>
                          </a:solidFill>
                          <a:latin typeface="Arial" panose="020B0604020202020204" pitchFamily="34" charset="0"/>
                          <a:cs typeface="Arial" panose="020B0604020202020204" pitchFamily="34" charset="0"/>
                        </a:rPr>
                        <a:t>Positive</a:t>
                      </a:r>
                    </a:p>
                  </a:txBody>
                  <a:tcPr>
                    <a:lnL w="12700" cmpd="sng">
                      <a:noFill/>
                    </a:lnL>
                    <a:solidFill>
                      <a:schemeClr val="bg2"/>
                    </a:solidFill>
                  </a:tcPr>
                </a:tc>
                <a:extLst>
                  <a:ext uri="{0D108BD9-81ED-4DB2-BD59-A6C34878D82A}">
                    <a16:rowId xmlns:a16="http://schemas.microsoft.com/office/drawing/2014/main" val="3379465779"/>
                  </a:ext>
                </a:extLst>
              </a:tr>
              <a:tr h="370840">
                <a:tc>
                  <a:txBody>
                    <a:bodyPr/>
                    <a:lstStyle/>
                    <a:p>
                      <a:pPr algn="ctr"/>
                      <a:r>
                        <a:rPr lang="en-US" sz="1800" dirty="0">
                          <a:solidFill>
                            <a:schemeClr val="tx1"/>
                          </a:solidFill>
                          <a:latin typeface="Arial" panose="020B0604020202020204" pitchFamily="34" charset="0"/>
                          <a:cs typeface="Arial" panose="020B0604020202020204" pitchFamily="34" charset="0"/>
                        </a:rPr>
                        <a:t>003</a:t>
                      </a:r>
                    </a:p>
                  </a:txBody>
                  <a:tcPr>
                    <a:lnR w="12700" cmpd="sng">
                      <a:noFill/>
                    </a:lnR>
                    <a:noFill/>
                  </a:tcPr>
                </a:tc>
                <a:tc>
                  <a:txBody>
                    <a:bodyPr/>
                    <a:lstStyle/>
                    <a:p>
                      <a:pPr algn="ctr"/>
                      <a:r>
                        <a:rPr lang="en-US" sz="1800" dirty="0">
                          <a:solidFill>
                            <a:schemeClr val="tx1"/>
                          </a:solidFill>
                          <a:latin typeface="Arial" panose="020B0604020202020204" pitchFamily="34" charset="0"/>
                          <a:cs typeface="Arial" panose="020B0604020202020204" pitchFamily="34" charset="0"/>
                        </a:rPr>
                        <a:t>30-39</a:t>
                      </a:r>
                    </a:p>
                  </a:txBody>
                  <a:tcPr>
                    <a:lnL w="12700" cmpd="sng">
                      <a:noFill/>
                    </a:lnL>
                    <a:lnR w="12700" cmpd="sng">
                      <a:noFill/>
                    </a:lnR>
                    <a:noFill/>
                  </a:tcPr>
                </a:tc>
                <a:tc>
                  <a:txBody>
                    <a:bodyPr/>
                    <a:lstStyle/>
                    <a:p>
                      <a:pPr algn="ctr"/>
                      <a:r>
                        <a:rPr lang="en-US" sz="18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noFill/>
                  </a:tcPr>
                </a:tc>
                <a:tc>
                  <a:txBody>
                    <a:bodyPr/>
                    <a:lstStyle/>
                    <a:p>
                      <a:pPr algn="ctr"/>
                      <a:r>
                        <a:rPr lang="en-US" sz="1800" dirty="0">
                          <a:solidFill>
                            <a:schemeClr val="tx1"/>
                          </a:solidFill>
                          <a:latin typeface="Arial" panose="020B0604020202020204" pitchFamily="34" charset="0"/>
                          <a:cs typeface="Arial" panose="020B0604020202020204" pitchFamily="34" charset="0"/>
                        </a:rPr>
                        <a:t>128/82</a:t>
                      </a:r>
                    </a:p>
                  </a:txBody>
                  <a:tcPr>
                    <a:lnL w="12700" cmpd="sng">
                      <a:noFill/>
                    </a:lnL>
                    <a:lnR w="12700" cmpd="sng">
                      <a:noFill/>
                    </a:lnR>
                    <a:noFill/>
                  </a:tcPr>
                </a:tc>
                <a:tc>
                  <a:txBody>
                    <a:bodyPr/>
                    <a:lstStyle/>
                    <a:p>
                      <a:pPr algn="ctr"/>
                      <a:r>
                        <a:rPr lang="en-US" sz="1800" dirty="0">
                          <a:solidFill>
                            <a:schemeClr val="tx1"/>
                          </a:solidFill>
                          <a:latin typeface="Arial" panose="020B0604020202020204" pitchFamily="34" charset="0"/>
                          <a:cs typeface="Arial" panose="020B0604020202020204" pitchFamily="34" charset="0"/>
                        </a:rPr>
                        <a:t>Negative</a:t>
                      </a:r>
                    </a:p>
                  </a:txBody>
                  <a:tcPr>
                    <a:lnL w="12700" cmpd="sng">
                      <a:noFill/>
                    </a:lnL>
                    <a:noFill/>
                  </a:tcPr>
                </a:tc>
                <a:extLst>
                  <a:ext uri="{0D108BD9-81ED-4DB2-BD59-A6C34878D82A}">
                    <a16:rowId xmlns:a16="http://schemas.microsoft.com/office/drawing/2014/main" val="1917474665"/>
                  </a:ext>
                </a:extLst>
              </a:tr>
              <a:tr h="370840">
                <a:tc>
                  <a:txBody>
                    <a:bodyPr/>
                    <a:lstStyle/>
                    <a:p>
                      <a:pPr algn="ctr"/>
                      <a:r>
                        <a:rPr lang="en-US" sz="1800" dirty="0">
                          <a:solidFill>
                            <a:schemeClr val="tx1"/>
                          </a:solidFill>
                          <a:latin typeface="Arial" panose="020B0604020202020204" pitchFamily="34" charset="0"/>
                          <a:cs typeface="Arial" panose="020B0604020202020204" pitchFamily="34" charset="0"/>
                        </a:rPr>
                        <a:t>004</a:t>
                      </a:r>
                    </a:p>
                  </a:txBody>
                  <a:tcPr>
                    <a:lnR w="12700" cmpd="sng">
                      <a:noFill/>
                    </a:lnR>
                    <a:solidFill>
                      <a:schemeClr val="bg2"/>
                    </a:solidFill>
                  </a:tcPr>
                </a:tc>
                <a:tc>
                  <a:txBody>
                    <a:bodyPr/>
                    <a:lstStyle/>
                    <a:p>
                      <a:pPr algn="ctr"/>
                      <a:r>
                        <a:rPr lang="en-US" sz="1800" dirty="0">
                          <a:solidFill>
                            <a:schemeClr val="tx1"/>
                          </a:solidFill>
                          <a:latin typeface="Arial" panose="020B0604020202020204" pitchFamily="34" charset="0"/>
                          <a:cs typeface="Arial" panose="020B0604020202020204" pitchFamily="34" charset="0"/>
                        </a:rPr>
                        <a:t>50-59</a:t>
                      </a:r>
                    </a:p>
                  </a:txBody>
                  <a:tcPr>
                    <a:lnL w="12700" cmpd="sng">
                      <a:noFill/>
                    </a:lnL>
                    <a:lnR w="12700" cmpd="sng">
                      <a:noFill/>
                    </a:lnR>
                    <a:solidFill>
                      <a:schemeClr val="bg2"/>
                    </a:solidFill>
                  </a:tcPr>
                </a:tc>
                <a:tc>
                  <a:txBody>
                    <a:bodyPr/>
                    <a:lstStyle/>
                    <a:p>
                      <a:pPr algn="ctr"/>
                      <a:r>
                        <a:rPr lang="en-US" sz="1800" dirty="0">
                          <a:solidFill>
                            <a:schemeClr val="tx1"/>
                          </a:solidFill>
                          <a:latin typeface="Arial" panose="020B0604020202020204" pitchFamily="34" charset="0"/>
                          <a:cs typeface="Arial" panose="020B0604020202020204" pitchFamily="34" charset="0"/>
                        </a:rPr>
                        <a:t>M</a:t>
                      </a:r>
                    </a:p>
                  </a:txBody>
                  <a:tcPr>
                    <a:lnL w="12700" cmpd="sng">
                      <a:noFill/>
                    </a:lnL>
                    <a:lnR w="12700" cmpd="sng">
                      <a:noFill/>
                    </a:lnR>
                    <a:solidFill>
                      <a:schemeClr val="bg2"/>
                    </a:solidFill>
                  </a:tcPr>
                </a:tc>
                <a:tc>
                  <a:txBody>
                    <a:bodyPr/>
                    <a:lstStyle/>
                    <a:p>
                      <a:pPr algn="ctr"/>
                      <a:r>
                        <a:rPr lang="en-US" sz="1800" dirty="0">
                          <a:solidFill>
                            <a:schemeClr val="tx1"/>
                          </a:solidFill>
                          <a:latin typeface="Arial" panose="020B0604020202020204" pitchFamily="34" charset="0"/>
                          <a:cs typeface="Arial" panose="020B0604020202020204" pitchFamily="34" charset="0"/>
                        </a:rPr>
                        <a:t>142/90</a:t>
                      </a:r>
                    </a:p>
                  </a:txBody>
                  <a:tcPr>
                    <a:lnL w="12700" cmpd="sng">
                      <a:noFill/>
                    </a:lnL>
                    <a:lnR w="12700" cmpd="sng">
                      <a:noFill/>
                    </a:lnR>
                    <a:solidFill>
                      <a:schemeClr val="bg2"/>
                    </a:solidFill>
                  </a:tcPr>
                </a:tc>
                <a:tc>
                  <a:txBody>
                    <a:bodyPr/>
                    <a:lstStyle/>
                    <a:p>
                      <a:pPr algn="ctr"/>
                      <a:r>
                        <a:rPr lang="en-US" sz="1800" dirty="0">
                          <a:solidFill>
                            <a:schemeClr val="tx1"/>
                          </a:solidFill>
                          <a:latin typeface="Arial" panose="020B0604020202020204" pitchFamily="34" charset="0"/>
                          <a:cs typeface="Arial" panose="020B0604020202020204" pitchFamily="34" charset="0"/>
                        </a:rPr>
                        <a:t>Negative</a:t>
                      </a:r>
                    </a:p>
                  </a:txBody>
                  <a:tcPr>
                    <a:lnL w="12700" cmpd="sng">
                      <a:noFill/>
                    </a:lnL>
                    <a:solidFill>
                      <a:schemeClr val="bg2"/>
                    </a:solidFill>
                  </a:tcPr>
                </a:tc>
                <a:extLst>
                  <a:ext uri="{0D108BD9-81ED-4DB2-BD59-A6C34878D82A}">
                    <a16:rowId xmlns:a16="http://schemas.microsoft.com/office/drawing/2014/main" val="3825497907"/>
                  </a:ext>
                </a:extLst>
              </a:tr>
              <a:tr h="370840">
                <a:tc>
                  <a:txBody>
                    <a:bodyPr/>
                    <a:lstStyle/>
                    <a:p>
                      <a:pPr algn="ctr"/>
                      <a:r>
                        <a:rPr lang="en-US" sz="1800" dirty="0">
                          <a:solidFill>
                            <a:schemeClr val="tx1"/>
                          </a:solidFill>
                          <a:latin typeface="Arial" panose="020B0604020202020204" pitchFamily="34" charset="0"/>
                          <a:cs typeface="Arial" panose="020B0604020202020204" pitchFamily="34" charset="0"/>
                        </a:rPr>
                        <a:t>005</a:t>
                      </a:r>
                    </a:p>
                  </a:txBody>
                  <a:tcPr>
                    <a:lnR w="12700" cmpd="sng">
                      <a:noFill/>
                    </a:lnR>
                    <a:noFill/>
                  </a:tcPr>
                </a:tc>
                <a:tc>
                  <a:txBody>
                    <a:bodyPr/>
                    <a:lstStyle/>
                    <a:p>
                      <a:pPr algn="ctr"/>
                      <a:r>
                        <a:rPr lang="en-US" sz="1800" b="0" dirty="0">
                          <a:solidFill>
                            <a:schemeClr val="tx1"/>
                          </a:solidFill>
                          <a:latin typeface="Arial" panose="020B0604020202020204" pitchFamily="34" charset="0"/>
                          <a:cs typeface="Arial" panose="020B0604020202020204" pitchFamily="34" charset="0"/>
                        </a:rPr>
                        <a:t>80+</a:t>
                      </a:r>
                    </a:p>
                  </a:txBody>
                  <a:tcPr>
                    <a:lnL w="12700" cmpd="sng">
                      <a:noFill/>
                    </a:lnL>
                    <a:lnR w="12700" cmpd="sng">
                      <a:noFill/>
                    </a:lnR>
                    <a:noFill/>
                  </a:tcPr>
                </a:tc>
                <a:tc>
                  <a:txBody>
                    <a:bodyPr/>
                    <a:lstStyle/>
                    <a:p>
                      <a:pPr algn="ctr"/>
                      <a:r>
                        <a:rPr lang="en-US" sz="18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noFill/>
                  </a:tcPr>
                </a:tc>
                <a:tc>
                  <a:txBody>
                    <a:bodyPr/>
                    <a:lstStyle/>
                    <a:p>
                      <a:pPr algn="ctr"/>
                      <a:r>
                        <a:rPr lang="en-US" sz="1800" dirty="0">
                          <a:solidFill>
                            <a:schemeClr val="tx1"/>
                          </a:solidFill>
                          <a:latin typeface="Arial" panose="020B0604020202020204" pitchFamily="34" charset="0"/>
                          <a:cs typeface="Arial" panose="020B0604020202020204" pitchFamily="34" charset="0"/>
                        </a:rPr>
                        <a:t>110/70</a:t>
                      </a:r>
                    </a:p>
                  </a:txBody>
                  <a:tcPr>
                    <a:lnL w="12700" cmpd="sng">
                      <a:noFill/>
                    </a:lnL>
                    <a:lnR w="12700" cmpd="sng">
                      <a:noFill/>
                    </a:lnR>
                    <a:noFill/>
                  </a:tcPr>
                </a:tc>
                <a:tc>
                  <a:txBody>
                    <a:bodyPr/>
                    <a:lstStyle/>
                    <a:p>
                      <a:pPr algn="ctr"/>
                      <a:r>
                        <a:rPr lang="en-US" sz="1800" dirty="0">
                          <a:solidFill>
                            <a:schemeClr val="tx1"/>
                          </a:solidFill>
                          <a:latin typeface="Arial" panose="020B0604020202020204" pitchFamily="34" charset="0"/>
                          <a:cs typeface="Arial" panose="020B0604020202020204" pitchFamily="34" charset="0"/>
                        </a:rPr>
                        <a:t>Positive</a:t>
                      </a:r>
                    </a:p>
                  </a:txBody>
                  <a:tcPr>
                    <a:lnL w="12700" cmpd="sng">
                      <a:noFill/>
                    </a:lnL>
                    <a:noFill/>
                  </a:tcPr>
                </a:tc>
                <a:extLst>
                  <a:ext uri="{0D108BD9-81ED-4DB2-BD59-A6C34878D82A}">
                    <a16:rowId xmlns:a16="http://schemas.microsoft.com/office/drawing/2014/main" val="2477047807"/>
                  </a:ext>
                </a:extLst>
              </a:tr>
              <a:tr h="370840">
                <a:tc>
                  <a:txBody>
                    <a:bodyPr/>
                    <a:lstStyle/>
                    <a:p>
                      <a:pPr algn="ctr"/>
                      <a:r>
                        <a:rPr lang="en-US" sz="1800" dirty="0">
                          <a:solidFill>
                            <a:schemeClr val="tx1"/>
                          </a:solidFill>
                          <a:latin typeface="Arial" panose="020B0604020202020204" pitchFamily="34" charset="0"/>
                          <a:cs typeface="Arial" panose="020B0604020202020204" pitchFamily="34" charset="0"/>
                        </a:rPr>
                        <a:t>006</a:t>
                      </a:r>
                    </a:p>
                  </a:txBody>
                  <a:tcPr>
                    <a:lnR w="12700" cmpd="sng">
                      <a:noFill/>
                    </a:lnR>
                    <a:solidFill>
                      <a:schemeClr val="bg2"/>
                    </a:solidFill>
                  </a:tcPr>
                </a:tc>
                <a:tc>
                  <a:txBody>
                    <a:bodyPr/>
                    <a:lstStyle/>
                    <a:p>
                      <a:pPr algn="ctr"/>
                      <a:r>
                        <a:rPr lang="en-US" sz="1800" dirty="0">
                          <a:solidFill>
                            <a:schemeClr val="tx1"/>
                          </a:solidFill>
                          <a:latin typeface="Arial" panose="020B0604020202020204" pitchFamily="34" charset="0"/>
                          <a:cs typeface="Arial" panose="020B0604020202020204" pitchFamily="34" charset="0"/>
                        </a:rPr>
                        <a:t>30-39</a:t>
                      </a:r>
                    </a:p>
                  </a:txBody>
                  <a:tcPr>
                    <a:lnL w="12700" cmpd="sng">
                      <a:noFill/>
                    </a:lnL>
                    <a:lnR w="12700" cmpd="sng">
                      <a:noFill/>
                    </a:lnR>
                    <a:solidFill>
                      <a:schemeClr val="bg2"/>
                    </a:solidFill>
                  </a:tcPr>
                </a:tc>
                <a:tc>
                  <a:txBody>
                    <a:bodyPr/>
                    <a:lstStyle/>
                    <a:p>
                      <a:pPr algn="ctr"/>
                      <a:r>
                        <a:rPr lang="en-US" sz="1800" dirty="0">
                          <a:solidFill>
                            <a:schemeClr val="tx1"/>
                          </a:solidFill>
                          <a:latin typeface="Arial" panose="020B0604020202020204" pitchFamily="34" charset="0"/>
                          <a:cs typeface="Arial" panose="020B0604020202020204" pitchFamily="34" charset="0"/>
                        </a:rPr>
                        <a:t>M</a:t>
                      </a:r>
                    </a:p>
                  </a:txBody>
                  <a:tcPr>
                    <a:lnL w="12700" cmpd="sng">
                      <a:noFill/>
                    </a:lnL>
                    <a:lnR w="12700" cmpd="sng">
                      <a:noFill/>
                    </a:lnR>
                    <a:solidFill>
                      <a:schemeClr val="bg2"/>
                    </a:solidFill>
                  </a:tcPr>
                </a:tc>
                <a:tc>
                  <a:txBody>
                    <a:bodyPr/>
                    <a:lstStyle/>
                    <a:p>
                      <a:pPr algn="ctr"/>
                      <a:r>
                        <a:rPr lang="en-US" sz="1800" dirty="0">
                          <a:solidFill>
                            <a:schemeClr val="tx1"/>
                          </a:solidFill>
                          <a:latin typeface="Arial" panose="020B0604020202020204" pitchFamily="34" charset="0"/>
                          <a:cs typeface="Arial" panose="020B0604020202020204" pitchFamily="34" charset="0"/>
                        </a:rPr>
                        <a:t>125/78</a:t>
                      </a:r>
                    </a:p>
                  </a:txBody>
                  <a:tcPr>
                    <a:lnL w="12700" cmpd="sng">
                      <a:noFill/>
                    </a:lnL>
                    <a:lnR w="12700" cmpd="sng">
                      <a:noFill/>
                    </a:lnR>
                    <a:solidFill>
                      <a:schemeClr val="bg2"/>
                    </a:solidFill>
                  </a:tcPr>
                </a:tc>
                <a:tc>
                  <a:txBody>
                    <a:bodyPr/>
                    <a:lstStyle/>
                    <a:p>
                      <a:pPr algn="ctr"/>
                      <a:r>
                        <a:rPr lang="en-US" sz="1800" dirty="0">
                          <a:solidFill>
                            <a:schemeClr val="tx1"/>
                          </a:solidFill>
                          <a:latin typeface="Arial" panose="020B0604020202020204" pitchFamily="34" charset="0"/>
                          <a:cs typeface="Arial" panose="020B0604020202020204" pitchFamily="34" charset="0"/>
                        </a:rPr>
                        <a:t>Negative</a:t>
                      </a:r>
                    </a:p>
                  </a:txBody>
                  <a:tcPr>
                    <a:lnL w="12700" cmpd="sng">
                      <a:noFill/>
                    </a:lnL>
                    <a:solidFill>
                      <a:schemeClr val="bg2"/>
                    </a:solidFill>
                  </a:tcPr>
                </a:tc>
                <a:extLst>
                  <a:ext uri="{0D108BD9-81ED-4DB2-BD59-A6C34878D82A}">
                    <a16:rowId xmlns:a16="http://schemas.microsoft.com/office/drawing/2014/main" val="3959520420"/>
                  </a:ext>
                </a:extLst>
              </a:tr>
              <a:tr h="370840">
                <a:tc>
                  <a:txBody>
                    <a:bodyPr/>
                    <a:lstStyle/>
                    <a:p>
                      <a:pPr algn="ctr"/>
                      <a:r>
                        <a:rPr lang="en-US" sz="1800" dirty="0">
                          <a:solidFill>
                            <a:schemeClr val="tx1"/>
                          </a:solidFill>
                          <a:latin typeface="Arial" panose="020B0604020202020204" pitchFamily="34" charset="0"/>
                          <a:cs typeface="Arial" panose="020B0604020202020204" pitchFamily="34" charset="0"/>
                        </a:rPr>
                        <a:t>007</a:t>
                      </a:r>
                    </a:p>
                  </a:txBody>
                  <a:tcPr>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1800" dirty="0">
                          <a:solidFill>
                            <a:schemeClr val="tx1"/>
                          </a:solidFill>
                          <a:latin typeface="Arial" panose="020B0604020202020204" pitchFamily="34" charset="0"/>
                          <a:cs typeface="Arial" panose="020B0604020202020204" pitchFamily="34" charset="0"/>
                        </a:rPr>
                        <a:t>50-59</a:t>
                      </a:r>
                    </a:p>
                  </a:txBody>
                  <a:tcPr>
                    <a:lnL w="12700" cmpd="sng">
                      <a:noFill/>
                    </a:lnL>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18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1800" dirty="0">
                          <a:solidFill>
                            <a:schemeClr val="tx1"/>
                          </a:solidFill>
                          <a:latin typeface="Arial" panose="020B0604020202020204" pitchFamily="34" charset="0"/>
                          <a:cs typeface="Arial" panose="020B0604020202020204" pitchFamily="34" charset="0"/>
                        </a:rPr>
                        <a:t>138/88</a:t>
                      </a:r>
                    </a:p>
                  </a:txBody>
                  <a:tcPr>
                    <a:lnL w="12700" cmpd="sng">
                      <a:noFill/>
                    </a:lnL>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1800" dirty="0">
                          <a:solidFill>
                            <a:schemeClr val="tx1"/>
                          </a:solidFill>
                          <a:latin typeface="Arial" panose="020B0604020202020204" pitchFamily="34" charset="0"/>
                          <a:cs typeface="Arial" panose="020B0604020202020204" pitchFamily="34" charset="0"/>
                        </a:rPr>
                        <a:t>Negative</a:t>
                      </a:r>
                    </a:p>
                  </a:txBody>
                  <a:tcPr>
                    <a:lnL w="12700" cmpd="sng">
                      <a:noFill/>
                    </a:lnL>
                    <a:lnB w="285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44886852"/>
                  </a:ext>
                </a:extLst>
              </a:tr>
            </a:tbl>
          </a:graphicData>
        </a:graphic>
      </p:graphicFrame>
      <p:pic>
        <p:nvPicPr>
          <p:cNvPr id="8" name="Picture 7" descr="A screenshot of a social media post&#10;&#10;Description automatically generated">
            <a:extLst>
              <a:ext uri="{FF2B5EF4-FFF2-40B4-BE49-F238E27FC236}">
                <a16:creationId xmlns:a16="http://schemas.microsoft.com/office/drawing/2014/main" id="{EB868FFC-E19D-5406-BC4E-0D5ADA40C1C1}"/>
              </a:ext>
            </a:extLst>
          </p:cNvPr>
          <p:cNvPicPr>
            <a:picLocks noChangeAspect="1"/>
          </p:cNvPicPr>
          <p:nvPr/>
        </p:nvPicPr>
        <p:blipFill>
          <a:blip r:embed="rId5"/>
          <a:stretch>
            <a:fillRect/>
          </a:stretch>
        </p:blipFill>
        <p:spPr>
          <a:xfrm>
            <a:off x="204304" y="2574117"/>
            <a:ext cx="5573664" cy="2609148"/>
          </a:xfrm>
          <a:prstGeom prst="rect">
            <a:avLst/>
          </a:prstGeom>
        </p:spPr>
      </p:pic>
    </p:spTree>
    <p:extLst>
      <p:ext uri="{BB962C8B-B14F-4D97-AF65-F5344CB8AC3E}">
        <p14:creationId xmlns:p14="http://schemas.microsoft.com/office/powerpoint/2010/main" val="1775400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No!</a:t>
            </a:r>
          </a:p>
        </p:txBody>
      </p:sp>
      <p:pic>
        <p:nvPicPr>
          <p:cNvPr id="3074" name="Picture 2" descr="Latanya Sweeney - Innovation at Consumer Reports">
            <a:extLst>
              <a:ext uri="{FF2B5EF4-FFF2-40B4-BE49-F238E27FC236}">
                <a16:creationId xmlns:a16="http://schemas.microsoft.com/office/drawing/2014/main" id="{F0FA172D-B896-4A0A-01D5-18B92E139B6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2467" r="12445"/>
          <a:stretch/>
        </p:blipFill>
        <p:spPr bwMode="auto">
          <a:xfrm>
            <a:off x="585787" y="1843469"/>
            <a:ext cx="3457575" cy="418426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Global Policy | Former MA Governor | William F. Weld | ML ...">
            <a:extLst>
              <a:ext uri="{FF2B5EF4-FFF2-40B4-BE49-F238E27FC236}">
                <a16:creationId xmlns:a16="http://schemas.microsoft.com/office/drawing/2014/main" id="{1ED13279-E963-78E8-8092-84EFF6972344}"/>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9063" r="33164"/>
          <a:stretch/>
        </p:blipFill>
        <p:spPr bwMode="auto">
          <a:xfrm>
            <a:off x="4301754" y="1843468"/>
            <a:ext cx="3161085" cy="418426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person wearing a mask&#10;&#10;Description automatically generated">
            <a:extLst>
              <a:ext uri="{FF2B5EF4-FFF2-40B4-BE49-F238E27FC236}">
                <a16:creationId xmlns:a16="http://schemas.microsoft.com/office/drawing/2014/main" id="{2C910E6A-AD6A-1827-AB22-CAB653F7157F}"/>
              </a:ext>
            </a:extLst>
          </p:cNvPr>
          <p:cNvPicPr>
            <a:picLocks noChangeAspect="1"/>
          </p:cNvPicPr>
          <p:nvPr/>
        </p:nvPicPr>
        <p:blipFill>
          <a:blip r:embed="rId7"/>
          <a:stretch>
            <a:fillRect/>
          </a:stretch>
        </p:blipFill>
        <p:spPr>
          <a:xfrm>
            <a:off x="7605712" y="1843468"/>
            <a:ext cx="4373574" cy="2257045"/>
          </a:xfrm>
          <a:prstGeom prst="rect">
            <a:avLst/>
          </a:prstGeom>
        </p:spPr>
      </p:pic>
      <p:pic>
        <p:nvPicPr>
          <p:cNvPr id="3078" name="Picture 6" descr="You Can Be Identified by Your Netflix Watching History | by Chris Kuo/Dr.  Dataman | Artificial Intelligence in Plain English">
            <a:extLst>
              <a:ext uri="{FF2B5EF4-FFF2-40B4-BE49-F238E27FC236}">
                <a16:creationId xmlns:a16="http://schemas.microsoft.com/office/drawing/2014/main" id="{18D37AD5-1731-EDEC-05B3-5070DF858F2D}"/>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3296" b="52727"/>
          <a:stretch/>
        </p:blipFill>
        <p:spPr bwMode="auto">
          <a:xfrm>
            <a:off x="7544275" y="4342746"/>
            <a:ext cx="4435012" cy="12008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9407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Problems with Anonymization</a:t>
            </a:r>
          </a:p>
        </p:txBody>
      </p:sp>
      <p:sp>
        <p:nvSpPr>
          <p:cNvPr id="6" name="TextBox 5">
            <a:extLst>
              <a:ext uri="{FF2B5EF4-FFF2-40B4-BE49-F238E27FC236}">
                <a16:creationId xmlns:a16="http://schemas.microsoft.com/office/drawing/2014/main" id="{EDC17D16-B2A3-C931-5C8E-481B7951DC13}"/>
              </a:ext>
            </a:extLst>
          </p:cNvPr>
          <p:cNvSpPr txBox="1"/>
          <p:nvPr/>
        </p:nvSpPr>
        <p:spPr>
          <a:xfrm>
            <a:off x="766535" y="1732687"/>
            <a:ext cx="10293350" cy="2597762"/>
          </a:xfrm>
          <a:prstGeom prst="rect">
            <a:avLst/>
          </a:prstGeom>
          <a:noFill/>
        </p:spPr>
        <p:txBody>
          <a:bodyPr wrap="square">
            <a:spAutoFit/>
          </a:bodyPr>
          <a:lstStyle/>
          <a:p>
            <a:pPr marL="457200" indent="-457200">
              <a:lnSpc>
                <a:spcPct val="150000"/>
              </a:lnSpc>
              <a:buFont typeface="+mj-lt"/>
              <a:buAutoNum type="arabicPeriod"/>
            </a:pPr>
            <a:r>
              <a:rPr lang="en-US" sz="2800" dirty="0">
                <a:latin typeface="Arial" panose="020B0604020202020204" pitchFamily="34" charset="0"/>
                <a:cs typeface="Arial" panose="020B0604020202020204" pitchFamily="34" charset="0"/>
              </a:rPr>
              <a:t>Anonymization is </a:t>
            </a:r>
            <a:r>
              <a:rPr lang="en-US" sz="2800" b="1" i="1" dirty="0">
                <a:latin typeface="Arial" panose="020B0604020202020204" pitchFamily="34" charset="0"/>
                <a:cs typeface="Arial" panose="020B0604020202020204" pitchFamily="34" charset="0"/>
              </a:rPr>
              <a:t>not</a:t>
            </a:r>
            <a:r>
              <a:rPr lang="en-US" sz="2800" dirty="0">
                <a:latin typeface="Arial" panose="020B0604020202020204" pitchFamily="34" charset="0"/>
                <a:cs typeface="Arial" panose="020B0604020202020204" pitchFamily="34" charset="0"/>
              </a:rPr>
              <a:t> an effective tool to preserve patient privacy.</a:t>
            </a:r>
          </a:p>
          <a:p>
            <a:pPr marL="457200" indent="-457200">
              <a:lnSpc>
                <a:spcPct val="150000"/>
              </a:lnSpc>
              <a:buFont typeface="+mj-lt"/>
              <a:buAutoNum type="arabicPeriod"/>
            </a:pPr>
            <a:r>
              <a:rPr lang="en-US" sz="2800" dirty="0">
                <a:latin typeface="Arial" panose="020B0604020202020204" pitchFamily="34" charset="0"/>
                <a:cs typeface="Arial" panose="020B0604020202020204" pitchFamily="34" charset="0"/>
                <a:sym typeface="Wingdings" pitchFamily="2" charset="2"/>
              </a:rPr>
              <a:t>Anonymization fails because it assumes that there are no other datasets or sources of information in the world.</a:t>
            </a:r>
          </a:p>
        </p:txBody>
      </p:sp>
    </p:spTree>
    <p:extLst>
      <p:ext uri="{BB962C8B-B14F-4D97-AF65-F5344CB8AC3E}">
        <p14:creationId xmlns:p14="http://schemas.microsoft.com/office/powerpoint/2010/main" val="37594146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4">
            <a:extLst>
              <a:ext uri="{96DAC541-7B7A-43D3-8B79-37D633B846F1}">
                <asvg:svgBlip xmlns:asvg="http://schemas.microsoft.com/office/drawing/2016/SVG/main" r:embed="rId5"/>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All of Us</a:t>
            </a:r>
          </a:p>
        </p:txBody>
      </p:sp>
      <p:pic>
        <p:nvPicPr>
          <p:cNvPr id="3" name="Online Media 2" descr="What is All of Us?">
            <a:hlinkClick r:id="" action="ppaction://media"/>
            <a:extLst>
              <a:ext uri="{FF2B5EF4-FFF2-40B4-BE49-F238E27FC236}">
                <a16:creationId xmlns:a16="http://schemas.microsoft.com/office/drawing/2014/main" id="{938A5828-C6C6-ED7C-C40D-01E637CE8015}"/>
              </a:ext>
            </a:extLst>
          </p:cNvPr>
          <p:cNvPicPr>
            <a:picLocks noRot="1" noChangeAspect="1"/>
          </p:cNvPicPr>
          <p:nvPr>
            <a:videoFile r:link="rId1"/>
          </p:nvPr>
        </p:nvPicPr>
        <p:blipFill>
          <a:blip r:embed="rId6"/>
          <a:stretch>
            <a:fillRect/>
          </a:stretch>
        </p:blipFill>
        <p:spPr>
          <a:xfrm>
            <a:off x="2002743" y="1448834"/>
            <a:ext cx="8186514" cy="4625381"/>
          </a:xfrm>
          <a:prstGeom prst="rect">
            <a:avLst/>
          </a:prstGeom>
        </p:spPr>
      </p:pic>
    </p:spTree>
    <p:extLst>
      <p:ext uri="{BB962C8B-B14F-4D97-AF65-F5344CB8AC3E}">
        <p14:creationId xmlns:p14="http://schemas.microsoft.com/office/powerpoint/2010/main" val="1000371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All of Us</a:t>
            </a:r>
          </a:p>
        </p:txBody>
      </p:sp>
      <p:pic>
        <p:nvPicPr>
          <p:cNvPr id="6" name="Picture 5" descr="A research paper with text&#10;&#10;Description automatically generated with medium confidence">
            <a:extLst>
              <a:ext uri="{FF2B5EF4-FFF2-40B4-BE49-F238E27FC236}">
                <a16:creationId xmlns:a16="http://schemas.microsoft.com/office/drawing/2014/main" id="{7B8BEA9E-CFC9-837C-D7E3-0FC1CFE4F4DA}"/>
              </a:ext>
            </a:extLst>
          </p:cNvPr>
          <p:cNvPicPr>
            <a:picLocks noChangeAspect="1"/>
          </p:cNvPicPr>
          <p:nvPr/>
        </p:nvPicPr>
        <p:blipFill>
          <a:blip r:embed="rId5"/>
          <a:stretch>
            <a:fillRect/>
          </a:stretch>
        </p:blipFill>
        <p:spPr>
          <a:xfrm>
            <a:off x="1149210" y="1553725"/>
            <a:ext cx="4886431" cy="4469297"/>
          </a:xfrm>
          <a:prstGeom prst="rect">
            <a:avLst/>
          </a:prstGeom>
          <a:ln w="38100">
            <a:solidFill>
              <a:srgbClr val="73A939"/>
            </a:solidFill>
          </a:ln>
        </p:spPr>
      </p:pic>
      <p:pic>
        <p:nvPicPr>
          <p:cNvPr id="8" name="Picture 7" descr="A screenshot of a website&#10;&#10;Description automatically generated">
            <a:extLst>
              <a:ext uri="{FF2B5EF4-FFF2-40B4-BE49-F238E27FC236}">
                <a16:creationId xmlns:a16="http://schemas.microsoft.com/office/drawing/2014/main" id="{9AD146BE-E1A2-CC05-979F-54F8BFC7493C}"/>
              </a:ext>
            </a:extLst>
          </p:cNvPr>
          <p:cNvPicPr>
            <a:picLocks noChangeAspect="1"/>
          </p:cNvPicPr>
          <p:nvPr/>
        </p:nvPicPr>
        <p:blipFill>
          <a:blip r:embed="rId6"/>
          <a:stretch>
            <a:fillRect/>
          </a:stretch>
        </p:blipFill>
        <p:spPr>
          <a:xfrm>
            <a:off x="6497101" y="1553725"/>
            <a:ext cx="4482559" cy="4469297"/>
          </a:xfrm>
          <a:prstGeom prst="rect">
            <a:avLst/>
          </a:prstGeom>
          <a:ln w="38100">
            <a:solidFill>
              <a:srgbClr val="C81C22"/>
            </a:solidFill>
          </a:ln>
        </p:spPr>
      </p:pic>
    </p:spTree>
    <p:extLst>
      <p:ext uri="{BB962C8B-B14F-4D97-AF65-F5344CB8AC3E}">
        <p14:creationId xmlns:p14="http://schemas.microsoft.com/office/powerpoint/2010/main" val="41379698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677DD7-2BCE-19DE-2EE5-76B5FF9F9B91}"/>
            </a:ext>
          </a:extLst>
        </p:cNvPr>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8DD81F0A-DA8B-1B63-DC8E-C96BB63ECF3C}"/>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F9E4CCE-0B2F-6933-C7CE-FDA02E95F2E9}"/>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Yale SOM</a:t>
            </a:r>
          </a:p>
        </p:txBody>
      </p:sp>
      <p:sp>
        <p:nvSpPr>
          <p:cNvPr id="6" name="TextBox 5">
            <a:extLst>
              <a:ext uri="{FF2B5EF4-FFF2-40B4-BE49-F238E27FC236}">
                <a16:creationId xmlns:a16="http://schemas.microsoft.com/office/drawing/2014/main" id="{F16F6DED-5B2B-3DF3-8001-4786C9C4B82F}"/>
              </a:ext>
            </a:extLst>
          </p:cNvPr>
          <p:cNvSpPr txBox="1"/>
          <p:nvPr/>
        </p:nvSpPr>
        <p:spPr>
          <a:xfrm>
            <a:off x="296561" y="1765126"/>
            <a:ext cx="9193427" cy="369332"/>
          </a:xfrm>
          <a:prstGeom prst="rect">
            <a:avLst/>
          </a:prstGeom>
          <a:noFill/>
        </p:spPr>
        <p:txBody>
          <a:bodyPr wrap="square">
            <a:spAutoFit/>
          </a:bodyPr>
          <a:lstStyle/>
          <a:p>
            <a:r>
              <a:rPr lang="en-US" dirty="0">
                <a:effectLst/>
                <a:latin typeface="Helvetica Neue" panose="02000503000000020004" pitchFamily="2" charset="0"/>
                <a:hlinkClick r:id="rId5"/>
              </a:rPr>
              <a:t>https://medicine.yale.edu/news-article/recruitment-is-everything/</a:t>
            </a:r>
            <a:endParaRPr lang="en-US" dirty="0">
              <a:effectLst/>
              <a:latin typeface="Helvetica Neue" panose="02000503000000020004" pitchFamily="2" charset="0"/>
            </a:endParaRPr>
          </a:p>
        </p:txBody>
      </p:sp>
    </p:spTree>
    <p:extLst>
      <p:ext uri="{BB962C8B-B14F-4D97-AF65-F5344CB8AC3E}">
        <p14:creationId xmlns:p14="http://schemas.microsoft.com/office/powerpoint/2010/main" val="21986353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normAutofit/>
          </a:bodyPr>
          <a:lstStyle/>
          <a:p>
            <a:r>
              <a:rPr lang="en-US" sz="3600" spc="100" dirty="0">
                <a:solidFill>
                  <a:schemeClr val="bg1"/>
                </a:solidFill>
                <a:latin typeface="Arial" panose="020B0604020202020204" pitchFamily="34" charset="0"/>
                <a:cs typeface="Arial" panose="020B0604020202020204" pitchFamily="34" charset="0"/>
              </a:rPr>
              <a:t>Key Takeaways</a:t>
            </a:r>
          </a:p>
        </p:txBody>
      </p:sp>
      <p:sp>
        <p:nvSpPr>
          <p:cNvPr id="6" name="TextBox 5">
            <a:extLst>
              <a:ext uri="{FF2B5EF4-FFF2-40B4-BE49-F238E27FC236}">
                <a16:creationId xmlns:a16="http://schemas.microsoft.com/office/drawing/2014/main" id="{FEC76384-13FC-C94A-F0FE-83339D11ABF4}"/>
              </a:ext>
            </a:extLst>
          </p:cNvPr>
          <p:cNvSpPr txBox="1"/>
          <p:nvPr/>
        </p:nvSpPr>
        <p:spPr>
          <a:xfrm>
            <a:off x="766535" y="1732687"/>
            <a:ext cx="10935136" cy="3153940"/>
          </a:xfrm>
          <a:prstGeom prst="rect">
            <a:avLst/>
          </a:prstGeom>
          <a:noFill/>
        </p:spPr>
        <p:txBody>
          <a:bodyPr wrap="square">
            <a:spAutoFit/>
          </a:bodyPr>
          <a:lstStyle/>
          <a:p>
            <a:pPr>
              <a:lnSpc>
                <a:spcPct val="120000"/>
              </a:lnSpc>
            </a:pPr>
            <a:r>
              <a:rPr lang="en-US" sz="2400" b="0" i="0" dirty="0">
                <a:solidFill>
                  <a:srgbClr val="495057"/>
                </a:solidFill>
                <a:effectLst/>
                <a:latin typeface="Arial" panose="020B0604020202020204" pitchFamily="34" charset="0"/>
                <a:cs typeface="Arial" panose="020B0604020202020204" pitchFamily="34" charset="0"/>
              </a:rPr>
              <a:t>Anonymization is a common technique used to ensure that publicly released medical datasets are HIPAA-compliant and protect patient identities. Unfortunately, there is a growing body of evidence that shows that anonymization is no longer an effective technique for protecting patient data, and cannot provide any provable guarantees for patient privacy. At the end of the day, robustly guaranteeing patient privacy is a difficult task and requires conscious efforts from both clinicians and researchers alike.</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394823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Learning Objectives</a:t>
            </a:r>
          </a:p>
        </p:txBody>
      </p:sp>
      <p:sp>
        <p:nvSpPr>
          <p:cNvPr id="7" name="TextBox 6">
            <a:extLst>
              <a:ext uri="{FF2B5EF4-FFF2-40B4-BE49-F238E27FC236}">
                <a16:creationId xmlns:a16="http://schemas.microsoft.com/office/drawing/2014/main" id="{919D5C4F-D9EF-31AE-5923-D445B254963E}"/>
              </a:ext>
            </a:extLst>
          </p:cNvPr>
          <p:cNvSpPr txBox="1"/>
          <p:nvPr/>
        </p:nvSpPr>
        <p:spPr>
          <a:xfrm>
            <a:off x="315232" y="1538514"/>
            <a:ext cx="11561536" cy="3347840"/>
          </a:xfrm>
          <a:prstGeom prst="rect">
            <a:avLst/>
          </a:prstGeom>
          <a:noFill/>
        </p:spPr>
        <p:txBody>
          <a:bodyPr wrap="square" rtlCol="0">
            <a:spAutoFit/>
          </a:bodyPr>
          <a:lstStyle/>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Define</a:t>
            </a:r>
            <a:r>
              <a:rPr lang="en-US" sz="2400" dirty="0">
                <a:latin typeface="Arial" panose="020B0604020202020204" pitchFamily="34" charset="0"/>
                <a:cs typeface="Arial" panose="020B0604020202020204" pitchFamily="34" charset="0"/>
              </a:rPr>
              <a:t> privacy and anonymity, and </a:t>
            </a:r>
            <a:r>
              <a:rPr lang="en-US" sz="2400" b="1" dirty="0">
                <a:latin typeface="Arial" panose="020B0604020202020204" pitchFamily="34" charset="0"/>
                <a:cs typeface="Arial" panose="020B0604020202020204" pitchFamily="34" charset="0"/>
              </a:rPr>
              <a:t>describe </a:t>
            </a:r>
            <a:r>
              <a:rPr lang="en-US" sz="2400" dirty="0">
                <a:latin typeface="Arial" panose="020B0604020202020204" pitchFamily="34" charset="0"/>
                <a:cs typeface="Arial" panose="020B0604020202020204" pitchFamily="34" charset="0"/>
              </a:rPr>
              <a:t>the techniques that can be used to anonymize patient medical data.</a:t>
            </a:r>
          </a:p>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Identify</a:t>
            </a:r>
            <a:r>
              <a:rPr lang="en-US" sz="2400" dirty="0">
                <a:latin typeface="Arial" panose="020B0604020202020204" pitchFamily="34" charset="0"/>
                <a:cs typeface="Arial" panose="020B0604020202020204" pitchFamily="34" charset="0"/>
              </a:rPr>
              <a:t> key reasons why anonymization does not preserve patient identities in the real-world.</a:t>
            </a:r>
          </a:p>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Analyze</a:t>
            </a:r>
            <a:r>
              <a:rPr lang="en-US" sz="2400" dirty="0">
                <a:latin typeface="Arial" panose="020B0604020202020204" pitchFamily="34" charset="0"/>
                <a:cs typeface="Arial" panose="020B0604020202020204" pitchFamily="34" charset="0"/>
              </a:rPr>
              <a:t> how current data acquisition methods and anonymization techniques may inadvertently harm minority patient populations.</a:t>
            </a:r>
          </a:p>
        </p:txBody>
      </p:sp>
      <p:pic>
        <p:nvPicPr>
          <p:cNvPr id="3" name="Picture 2">
            <a:extLst>
              <a:ext uri="{FF2B5EF4-FFF2-40B4-BE49-F238E27FC236}">
                <a16:creationId xmlns:a16="http://schemas.microsoft.com/office/drawing/2014/main" id="{37639287-1520-AA6F-7634-828F8DDD487E}"/>
              </a:ext>
            </a:extLst>
          </p:cNvPr>
          <p:cNvPicPr>
            <a:picLocks noChangeAspect="1"/>
          </p:cNvPicPr>
          <p:nvPr/>
        </p:nvPicPr>
        <p:blipFill>
          <a:blip r:embed="rId4"/>
          <a:srcRect/>
          <a:stretch/>
        </p:blipFill>
        <p:spPr>
          <a:xfrm>
            <a:off x="315232" y="4851286"/>
            <a:ext cx="1917700" cy="1917700"/>
          </a:xfrm>
          <a:prstGeom prst="rect">
            <a:avLst/>
          </a:prstGeom>
        </p:spPr>
      </p:pic>
    </p:spTree>
    <p:extLst>
      <p:ext uri="{BB962C8B-B14F-4D97-AF65-F5344CB8AC3E}">
        <p14:creationId xmlns:p14="http://schemas.microsoft.com/office/powerpoint/2010/main" val="94430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What does privacy mean to you?</a:t>
            </a:r>
          </a:p>
        </p:txBody>
      </p:sp>
    </p:spTree>
    <p:extLst>
      <p:ext uri="{BB962C8B-B14F-4D97-AF65-F5344CB8AC3E}">
        <p14:creationId xmlns:p14="http://schemas.microsoft.com/office/powerpoint/2010/main" val="3392841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Anonymization Techniques</a:t>
            </a:r>
          </a:p>
        </p:txBody>
      </p:sp>
      <p:graphicFrame>
        <p:nvGraphicFramePr>
          <p:cNvPr id="6" name="Table 6">
            <a:extLst>
              <a:ext uri="{FF2B5EF4-FFF2-40B4-BE49-F238E27FC236}">
                <a16:creationId xmlns:a16="http://schemas.microsoft.com/office/drawing/2014/main" id="{A8F1E5E5-05A2-9788-3F91-39A48BFE23A5}"/>
              </a:ext>
            </a:extLst>
          </p:cNvPr>
          <p:cNvGraphicFramePr>
            <a:graphicFrameLocks noGrp="1"/>
          </p:cNvGraphicFramePr>
          <p:nvPr>
            <p:extLst>
              <p:ext uri="{D42A27DB-BD31-4B8C-83A1-F6EECF244321}">
                <p14:modId xmlns:p14="http://schemas.microsoft.com/office/powerpoint/2010/main" val="2189563127"/>
              </p:ext>
            </p:extLst>
          </p:nvPr>
        </p:nvGraphicFramePr>
        <p:xfrm>
          <a:off x="1138425" y="1932724"/>
          <a:ext cx="9921460" cy="3657600"/>
        </p:xfrm>
        <a:graphic>
          <a:graphicData uri="http://schemas.openxmlformats.org/drawingml/2006/table">
            <a:tbl>
              <a:tblPr firstRow="1" bandRow="1">
                <a:tableStyleId>{5C22544A-7EE6-4342-B048-85BDC9FD1C3A}</a:tableStyleId>
              </a:tblPr>
              <a:tblGrid>
                <a:gridCol w="1984292">
                  <a:extLst>
                    <a:ext uri="{9D8B030D-6E8A-4147-A177-3AD203B41FA5}">
                      <a16:colId xmlns:a16="http://schemas.microsoft.com/office/drawing/2014/main" val="2078103145"/>
                    </a:ext>
                  </a:extLst>
                </a:gridCol>
                <a:gridCol w="1984292">
                  <a:extLst>
                    <a:ext uri="{9D8B030D-6E8A-4147-A177-3AD203B41FA5}">
                      <a16:colId xmlns:a16="http://schemas.microsoft.com/office/drawing/2014/main" val="3588731468"/>
                    </a:ext>
                  </a:extLst>
                </a:gridCol>
                <a:gridCol w="1984292">
                  <a:extLst>
                    <a:ext uri="{9D8B030D-6E8A-4147-A177-3AD203B41FA5}">
                      <a16:colId xmlns:a16="http://schemas.microsoft.com/office/drawing/2014/main" val="2817327464"/>
                    </a:ext>
                  </a:extLst>
                </a:gridCol>
                <a:gridCol w="1984292">
                  <a:extLst>
                    <a:ext uri="{9D8B030D-6E8A-4147-A177-3AD203B41FA5}">
                      <a16:colId xmlns:a16="http://schemas.microsoft.com/office/drawing/2014/main" val="3547463263"/>
                    </a:ext>
                  </a:extLst>
                </a:gridCol>
                <a:gridCol w="1984292">
                  <a:extLst>
                    <a:ext uri="{9D8B030D-6E8A-4147-A177-3AD203B41FA5}">
                      <a16:colId xmlns:a16="http://schemas.microsoft.com/office/drawing/2014/main" val="3436861433"/>
                    </a:ext>
                  </a:extLst>
                </a:gridCol>
              </a:tblGrid>
              <a:tr h="370840">
                <a:tc>
                  <a:txBody>
                    <a:bodyPr/>
                    <a:lstStyle/>
                    <a:p>
                      <a:pPr algn="ctr"/>
                      <a:r>
                        <a:rPr lang="en-US" sz="2400" dirty="0">
                          <a:solidFill>
                            <a:schemeClr val="tx1"/>
                          </a:solidFill>
                          <a:latin typeface="Arial" panose="020B0604020202020204" pitchFamily="34" charset="0"/>
                          <a:cs typeface="Arial" panose="020B0604020202020204" pitchFamily="34" charset="0"/>
                        </a:rPr>
                        <a:t>Name</a:t>
                      </a:r>
                    </a:p>
                  </a:txBody>
                  <a:tcPr>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Age</a:t>
                      </a:r>
                    </a:p>
                  </a:txBody>
                  <a:tcPr>
                    <a:lnL w="12700" cmpd="sng">
                      <a:noFill/>
                    </a:lnL>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Gender</a:t>
                      </a:r>
                    </a:p>
                  </a:txBody>
                  <a:tcPr>
                    <a:lnL w="12700" cmpd="sng">
                      <a:noFill/>
                    </a:lnL>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BP</a:t>
                      </a:r>
                    </a:p>
                  </a:txBody>
                  <a:tcPr>
                    <a:lnL w="12700" cmpd="sng">
                      <a:noFill/>
                    </a:lnL>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HIV Status</a:t>
                      </a:r>
                    </a:p>
                  </a:txBody>
                  <a:tcPr>
                    <a:lnL w="12700" cmpd="sng">
                      <a:noFill/>
                    </a:lnL>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719090273"/>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Alice A.</a:t>
                      </a:r>
                    </a:p>
                  </a:txBody>
                  <a:tcPr>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45</a:t>
                      </a:r>
                    </a:p>
                  </a:txBody>
                  <a:tcPr>
                    <a:lnL w="12700" cmpd="sng">
                      <a:noFill/>
                    </a:lnL>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120/80</a:t>
                      </a:r>
                    </a:p>
                  </a:txBody>
                  <a:tcPr>
                    <a:lnL w="12700" cmpd="sng">
                      <a:noFill/>
                    </a:lnL>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366548786"/>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Bob B.</a:t>
                      </a:r>
                    </a:p>
                  </a:txBody>
                  <a:tcPr>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60</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M</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135/85</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Positive</a:t>
                      </a:r>
                    </a:p>
                  </a:txBody>
                  <a:tcPr>
                    <a:lnL w="12700" cmpd="sng">
                      <a:noFill/>
                    </a:lnL>
                    <a:solidFill>
                      <a:schemeClr val="bg2"/>
                    </a:solidFill>
                  </a:tcPr>
                </a:tc>
                <a:extLst>
                  <a:ext uri="{0D108BD9-81ED-4DB2-BD59-A6C34878D82A}">
                    <a16:rowId xmlns:a16="http://schemas.microsoft.com/office/drawing/2014/main" val="3379465779"/>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Candice C.</a:t>
                      </a:r>
                    </a:p>
                  </a:txBody>
                  <a:tcPr>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33</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128/82</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noFill/>
                  </a:tcPr>
                </a:tc>
                <a:extLst>
                  <a:ext uri="{0D108BD9-81ED-4DB2-BD59-A6C34878D82A}">
                    <a16:rowId xmlns:a16="http://schemas.microsoft.com/office/drawing/2014/main" val="1917474665"/>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Dave D.</a:t>
                      </a:r>
                    </a:p>
                  </a:txBody>
                  <a:tcPr>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50</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M</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142/90</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solidFill>
                      <a:schemeClr val="bg2"/>
                    </a:solidFill>
                  </a:tcPr>
                </a:tc>
                <a:extLst>
                  <a:ext uri="{0D108BD9-81ED-4DB2-BD59-A6C34878D82A}">
                    <a16:rowId xmlns:a16="http://schemas.microsoft.com/office/drawing/2014/main" val="3825497907"/>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Evelyn E.</a:t>
                      </a:r>
                    </a:p>
                  </a:txBody>
                  <a:tcPr>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97</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110/70</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Positive</a:t>
                      </a:r>
                    </a:p>
                  </a:txBody>
                  <a:tcPr>
                    <a:lnL w="12700" cmpd="sng">
                      <a:noFill/>
                    </a:lnL>
                    <a:noFill/>
                  </a:tcPr>
                </a:tc>
                <a:extLst>
                  <a:ext uri="{0D108BD9-81ED-4DB2-BD59-A6C34878D82A}">
                    <a16:rowId xmlns:a16="http://schemas.microsoft.com/office/drawing/2014/main" val="2477047807"/>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Frank F.</a:t>
                      </a:r>
                    </a:p>
                  </a:txBody>
                  <a:tcPr>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38</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M</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125/78</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solidFill>
                      <a:schemeClr val="bg2"/>
                    </a:solidFill>
                  </a:tcPr>
                </a:tc>
                <a:extLst>
                  <a:ext uri="{0D108BD9-81ED-4DB2-BD59-A6C34878D82A}">
                    <a16:rowId xmlns:a16="http://schemas.microsoft.com/office/drawing/2014/main" val="3959520420"/>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Georgia G.</a:t>
                      </a:r>
                    </a:p>
                  </a:txBody>
                  <a:tcPr>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55</a:t>
                      </a:r>
                    </a:p>
                  </a:txBody>
                  <a:tcPr>
                    <a:lnL w="12700" cmpd="sng">
                      <a:noFill/>
                    </a:lnL>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138/88</a:t>
                      </a:r>
                    </a:p>
                  </a:txBody>
                  <a:tcPr>
                    <a:lnL w="12700" cmpd="sng">
                      <a:noFill/>
                    </a:lnL>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lnB w="285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44886852"/>
                  </a:ext>
                </a:extLst>
              </a:tr>
            </a:tbl>
          </a:graphicData>
        </a:graphic>
      </p:graphicFrame>
      <p:sp>
        <p:nvSpPr>
          <p:cNvPr id="9" name="TextBox 8">
            <a:extLst>
              <a:ext uri="{FF2B5EF4-FFF2-40B4-BE49-F238E27FC236}">
                <a16:creationId xmlns:a16="http://schemas.microsoft.com/office/drawing/2014/main" id="{897B1994-C2B3-F46A-C555-5A111C78FE90}"/>
              </a:ext>
            </a:extLst>
          </p:cNvPr>
          <p:cNvSpPr txBox="1"/>
          <p:nvPr/>
        </p:nvSpPr>
        <p:spPr>
          <a:xfrm>
            <a:off x="3774691" y="5935875"/>
            <a:ext cx="4642618" cy="523220"/>
          </a:xfrm>
          <a:prstGeom prst="rect">
            <a:avLst/>
          </a:prstGeom>
          <a:noFill/>
        </p:spPr>
        <p:txBody>
          <a:bodyPr wrap="none" rtlCol="0">
            <a:spAutoFit/>
          </a:bodyPr>
          <a:lstStyle/>
          <a:p>
            <a:pPr algn="ctr"/>
            <a:r>
              <a:rPr lang="en-US" sz="2800" dirty="0">
                <a:latin typeface="Arial" panose="020B0604020202020204" pitchFamily="34" charset="0"/>
                <a:cs typeface="Arial" panose="020B0604020202020204" pitchFamily="34" charset="0"/>
              </a:rPr>
              <a:t>Is this dataset anonymized?</a:t>
            </a:r>
          </a:p>
        </p:txBody>
      </p:sp>
    </p:spTree>
    <p:extLst>
      <p:ext uri="{BB962C8B-B14F-4D97-AF65-F5344CB8AC3E}">
        <p14:creationId xmlns:p14="http://schemas.microsoft.com/office/powerpoint/2010/main" val="2973840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Reduction</a:t>
            </a:r>
          </a:p>
        </p:txBody>
      </p:sp>
      <p:graphicFrame>
        <p:nvGraphicFramePr>
          <p:cNvPr id="6" name="Table 6">
            <a:extLst>
              <a:ext uri="{FF2B5EF4-FFF2-40B4-BE49-F238E27FC236}">
                <a16:creationId xmlns:a16="http://schemas.microsoft.com/office/drawing/2014/main" id="{A8F1E5E5-05A2-9788-3F91-39A48BFE23A5}"/>
              </a:ext>
            </a:extLst>
          </p:cNvPr>
          <p:cNvGraphicFramePr>
            <a:graphicFrameLocks noGrp="1"/>
          </p:cNvGraphicFramePr>
          <p:nvPr>
            <p:extLst>
              <p:ext uri="{D42A27DB-BD31-4B8C-83A1-F6EECF244321}">
                <p14:modId xmlns:p14="http://schemas.microsoft.com/office/powerpoint/2010/main" val="920295570"/>
              </p:ext>
            </p:extLst>
          </p:nvPr>
        </p:nvGraphicFramePr>
        <p:xfrm>
          <a:off x="1138425" y="1932724"/>
          <a:ext cx="9921460" cy="3657600"/>
        </p:xfrm>
        <a:graphic>
          <a:graphicData uri="http://schemas.openxmlformats.org/drawingml/2006/table">
            <a:tbl>
              <a:tblPr firstRow="1" bandRow="1">
                <a:tableStyleId>{5C22544A-7EE6-4342-B048-85BDC9FD1C3A}</a:tableStyleId>
              </a:tblPr>
              <a:tblGrid>
                <a:gridCol w="1984292">
                  <a:extLst>
                    <a:ext uri="{9D8B030D-6E8A-4147-A177-3AD203B41FA5}">
                      <a16:colId xmlns:a16="http://schemas.microsoft.com/office/drawing/2014/main" val="2078103145"/>
                    </a:ext>
                  </a:extLst>
                </a:gridCol>
                <a:gridCol w="1984292">
                  <a:extLst>
                    <a:ext uri="{9D8B030D-6E8A-4147-A177-3AD203B41FA5}">
                      <a16:colId xmlns:a16="http://schemas.microsoft.com/office/drawing/2014/main" val="3588731468"/>
                    </a:ext>
                  </a:extLst>
                </a:gridCol>
                <a:gridCol w="1984292">
                  <a:extLst>
                    <a:ext uri="{9D8B030D-6E8A-4147-A177-3AD203B41FA5}">
                      <a16:colId xmlns:a16="http://schemas.microsoft.com/office/drawing/2014/main" val="2817327464"/>
                    </a:ext>
                  </a:extLst>
                </a:gridCol>
                <a:gridCol w="1984292">
                  <a:extLst>
                    <a:ext uri="{9D8B030D-6E8A-4147-A177-3AD203B41FA5}">
                      <a16:colId xmlns:a16="http://schemas.microsoft.com/office/drawing/2014/main" val="3547463263"/>
                    </a:ext>
                  </a:extLst>
                </a:gridCol>
                <a:gridCol w="1984292">
                  <a:extLst>
                    <a:ext uri="{9D8B030D-6E8A-4147-A177-3AD203B41FA5}">
                      <a16:colId xmlns:a16="http://schemas.microsoft.com/office/drawing/2014/main" val="3436861433"/>
                    </a:ext>
                  </a:extLst>
                </a:gridCol>
              </a:tblGrid>
              <a:tr h="370840">
                <a:tc>
                  <a:txBody>
                    <a:bodyPr/>
                    <a:lstStyle/>
                    <a:p>
                      <a:pPr algn="ctr"/>
                      <a:r>
                        <a:rPr lang="en-US" sz="2400" dirty="0">
                          <a:solidFill>
                            <a:schemeClr val="tx1"/>
                          </a:solidFill>
                          <a:latin typeface="Arial" panose="020B0604020202020204" pitchFamily="34" charset="0"/>
                          <a:cs typeface="Arial" panose="020B0604020202020204" pitchFamily="34" charset="0"/>
                        </a:rPr>
                        <a:t>Patient UID</a:t>
                      </a:r>
                    </a:p>
                  </a:txBody>
                  <a:tcPr>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Age</a:t>
                      </a:r>
                    </a:p>
                  </a:txBody>
                  <a:tcPr>
                    <a:lnL w="12700" cmpd="sng">
                      <a:noFill/>
                    </a:lnL>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Gender</a:t>
                      </a:r>
                    </a:p>
                  </a:txBody>
                  <a:tcPr>
                    <a:lnL w="12700" cmpd="sng">
                      <a:noFill/>
                    </a:lnL>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BP</a:t>
                      </a:r>
                    </a:p>
                  </a:txBody>
                  <a:tcPr>
                    <a:lnL w="12700" cmpd="sng">
                      <a:noFill/>
                    </a:lnL>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HIV Status</a:t>
                      </a:r>
                    </a:p>
                  </a:txBody>
                  <a:tcPr>
                    <a:lnL w="12700" cmpd="sng">
                      <a:noFill/>
                    </a:lnL>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719090273"/>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001</a:t>
                      </a:r>
                    </a:p>
                  </a:txBody>
                  <a:tcPr>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45</a:t>
                      </a:r>
                    </a:p>
                  </a:txBody>
                  <a:tcPr>
                    <a:lnL w="12700" cmpd="sng">
                      <a:noFill/>
                    </a:lnL>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120/80</a:t>
                      </a:r>
                    </a:p>
                  </a:txBody>
                  <a:tcPr>
                    <a:lnL w="12700" cmpd="sng">
                      <a:noFill/>
                    </a:lnL>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366548786"/>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002</a:t>
                      </a:r>
                    </a:p>
                  </a:txBody>
                  <a:tcPr>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60</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M</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135/85</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Positive</a:t>
                      </a:r>
                    </a:p>
                  </a:txBody>
                  <a:tcPr>
                    <a:lnL w="12700" cmpd="sng">
                      <a:noFill/>
                    </a:lnL>
                    <a:solidFill>
                      <a:schemeClr val="bg2"/>
                    </a:solidFill>
                  </a:tcPr>
                </a:tc>
                <a:extLst>
                  <a:ext uri="{0D108BD9-81ED-4DB2-BD59-A6C34878D82A}">
                    <a16:rowId xmlns:a16="http://schemas.microsoft.com/office/drawing/2014/main" val="3379465779"/>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003</a:t>
                      </a:r>
                    </a:p>
                  </a:txBody>
                  <a:tcPr>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33</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128/82</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noFill/>
                  </a:tcPr>
                </a:tc>
                <a:extLst>
                  <a:ext uri="{0D108BD9-81ED-4DB2-BD59-A6C34878D82A}">
                    <a16:rowId xmlns:a16="http://schemas.microsoft.com/office/drawing/2014/main" val="1917474665"/>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004</a:t>
                      </a:r>
                    </a:p>
                  </a:txBody>
                  <a:tcPr>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50</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M</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142/90</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solidFill>
                      <a:schemeClr val="bg2"/>
                    </a:solidFill>
                  </a:tcPr>
                </a:tc>
                <a:extLst>
                  <a:ext uri="{0D108BD9-81ED-4DB2-BD59-A6C34878D82A}">
                    <a16:rowId xmlns:a16="http://schemas.microsoft.com/office/drawing/2014/main" val="3825497907"/>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005</a:t>
                      </a:r>
                    </a:p>
                  </a:txBody>
                  <a:tcPr>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97</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110/70</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Positive</a:t>
                      </a:r>
                    </a:p>
                  </a:txBody>
                  <a:tcPr>
                    <a:lnL w="12700" cmpd="sng">
                      <a:noFill/>
                    </a:lnL>
                    <a:noFill/>
                  </a:tcPr>
                </a:tc>
                <a:extLst>
                  <a:ext uri="{0D108BD9-81ED-4DB2-BD59-A6C34878D82A}">
                    <a16:rowId xmlns:a16="http://schemas.microsoft.com/office/drawing/2014/main" val="2477047807"/>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006</a:t>
                      </a:r>
                    </a:p>
                  </a:txBody>
                  <a:tcPr>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38</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M</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125/78</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solidFill>
                      <a:schemeClr val="bg2"/>
                    </a:solidFill>
                  </a:tcPr>
                </a:tc>
                <a:extLst>
                  <a:ext uri="{0D108BD9-81ED-4DB2-BD59-A6C34878D82A}">
                    <a16:rowId xmlns:a16="http://schemas.microsoft.com/office/drawing/2014/main" val="3959520420"/>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007</a:t>
                      </a:r>
                    </a:p>
                  </a:txBody>
                  <a:tcPr>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55</a:t>
                      </a:r>
                    </a:p>
                  </a:txBody>
                  <a:tcPr>
                    <a:lnL w="12700" cmpd="sng">
                      <a:noFill/>
                    </a:lnL>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138/88</a:t>
                      </a:r>
                    </a:p>
                  </a:txBody>
                  <a:tcPr>
                    <a:lnL w="12700" cmpd="sng">
                      <a:noFill/>
                    </a:lnL>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lnB w="285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44886852"/>
                  </a:ext>
                </a:extLst>
              </a:tr>
            </a:tbl>
          </a:graphicData>
        </a:graphic>
      </p:graphicFrame>
      <p:sp>
        <p:nvSpPr>
          <p:cNvPr id="3" name="Rectangle 2">
            <a:extLst>
              <a:ext uri="{FF2B5EF4-FFF2-40B4-BE49-F238E27FC236}">
                <a16:creationId xmlns:a16="http://schemas.microsoft.com/office/drawing/2014/main" id="{5DFEB58E-1BD3-7B74-EF20-A3B0D8EA82DD}"/>
              </a:ext>
            </a:extLst>
          </p:cNvPr>
          <p:cNvSpPr/>
          <p:nvPr/>
        </p:nvSpPr>
        <p:spPr>
          <a:xfrm>
            <a:off x="1020417" y="1577009"/>
            <a:ext cx="2438400" cy="4358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02811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p:cTn id="6" dur="indefinite"/>
                                        <p:tgtEl>
                                          <p:spTgt spid="3"/>
                                        </p:tgtEl>
                                        <p:attrNameLst>
                                          <p:attrName>style.opacity</p:attrName>
                                        </p:attrNameLst>
                                      </p:cBhvr>
                                      <p:to>
                                        <p:strVal val="0"/>
                                      </p:to>
                                    </p:set>
                                    <p:animEffect filter="image" prLst="opacity: 0">
                                      <p:cBhvr rctx="IE">
                                        <p:cTn id="7" dur="indefinite"/>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Coarsening</a:t>
            </a:r>
          </a:p>
        </p:txBody>
      </p:sp>
      <p:graphicFrame>
        <p:nvGraphicFramePr>
          <p:cNvPr id="6" name="Table 6">
            <a:extLst>
              <a:ext uri="{FF2B5EF4-FFF2-40B4-BE49-F238E27FC236}">
                <a16:creationId xmlns:a16="http://schemas.microsoft.com/office/drawing/2014/main" id="{A8F1E5E5-05A2-9788-3F91-39A48BFE23A5}"/>
              </a:ext>
            </a:extLst>
          </p:cNvPr>
          <p:cNvGraphicFramePr>
            <a:graphicFrameLocks noGrp="1"/>
          </p:cNvGraphicFramePr>
          <p:nvPr>
            <p:extLst>
              <p:ext uri="{D42A27DB-BD31-4B8C-83A1-F6EECF244321}">
                <p14:modId xmlns:p14="http://schemas.microsoft.com/office/powerpoint/2010/main" val="3894480847"/>
              </p:ext>
            </p:extLst>
          </p:nvPr>
        </p:nvGraphicFramePr>
        <p:xfrm>
          <a:off x="1138425" y="1932724"/>
          <a:ext cx="9921460" cy="3657600"/>
        </p:xfrm>
        <a:graphic>
          <a:graphicData uri="http://schemas.openxmlformats.org/drawingml/2006/table">
            <a:tbl>
              <a:tblPr firstRow="1" bandRow="1">
                <a:tableStyleId>{5C22544A-7EE6-4342-B048-85BDC9FD1C3A}</a:tableStyleId>
              </a:tblPr>
              <a:tblGrid>
                <a:gridCol w="1984292">
                  <a:extLst>
                    <a:ext uri="{9D8B030D-6E8A-4147-A177-3AD203B41FA5}">
                      <a16:colId xmlns:a16="http://schemas.microsoft.com/office/drawing/2014/main" val="2078103145"/>
                    </a:ext>
                  </a:extLst>
                </a:gridCol>
                <a:gridCol w="1984292">
                  <a:extLst>
                    <a:ext uri="{9D8B030D-6E8A-4147-A177-3AD203B41FA5}">
                      <a16:colId xmlns:a16="http://schemas.microsoft.com/office/drawing/2014/main" val="3588731468"/>
                    </a:ext>
                  </a:extLst>
                </a:gridCol>
                <a:gridCol w="1984292">
                  <a:extLst>
                    <a:ext uri="{9D8B030D-6E8A-4147-A177-3AD203B41FA5}">
                      <a16:colId xmlns:a16="http://schemas.microsoft.com/office/drawing/2014/main" val="2817327464"/>
                    </a:ext>
                  </a:extLst>
                </a:gridCol>
                <a:gridCol w="1984292">
                  <a:extLst>
                    <a:ext uri="{9D8B030D-6E8A-4147-A177-3AD203B41FA5}">
                      <a16:colId xmlns:a16="http://schemas.microsoft.com/office/drawing/2014/main" val="3547463263"/>
                    </a:ext>
                  </a:extLst>
                </a:gridCol>
                <a:gridCol w="1984292">
                  <a:extLst>
                    <a:ext uri="{9D8B030D-6E8A-4147-A177-3AD203B41FA5}">
                      <a16:colId xmlns:a16="http://schemas.microsoft.com/office/drawing/2014/main" val="3436861433"/>
                    </a:ext>
                  </a:extLst>
                </a:gridCol>
              </a:tblGrid>
              <a:tr h="370840">
                <a:tc>
                  <a:txBody>
                    <a:bodyPr/>
                    <a:lstStyle/>
                    <a:p>
                      <a:pPr algn="ctr"/>
                      <a:r>
                        <a:rPr lang="en-US" sz="2400" dirty="0">
                          <a:solidFill>
                            <a:schemeClr val="tx1"/>
                          </a:solidFill>
                          <a:latin typeface="Arial" panose="020B0604020202020204" pitchFamily="34" charset="0"/>
                          <a:cs typeface="Arial" panose="020B0604020202020204" pitchFamily="34" charset="0"/>
                        </a:rPr>
                        <a:t>Patient UID</a:t>
                      </a:r>
                    </a:p>
                  </a:txBody>
                  <a:tcPr>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Age</a:t>
                      </a:r>
                    </a:p>
                  </a:txBody>
                  <a:tcPr>
                    <a:lnL w="12700" cmpd="sng">
                      <a:noFill/>
                    </a:lnL>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Gender</a:t>
                      </a:r>
                    </a:p>
                  </a:txBody>
                  <a:tcPr>
                    <a:lnL w="12700" cmpd="sng">
                      <a:noFill/>
                    </a:lnL>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BP</a:t>
                      </a:r>
                    </a:p>
                  </a:txBody>
                  <a:tcPr>
                    <a:lnL w="12700" cmpd="sng">
                      <a:noFill/>
                    </a:lnL>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HIV Status</a:t>
                      </a:r>
                    </a:p>
                  </a:txBody>
                  <a:tcPr>
                    <a:lnL w="12700" cmpd="sng">
                      <a:noFill/>
                    </a:lnL>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719090273"/>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001</a:t>
                      </a:r>
                    </a:p>
                  </a:txBody>
                  <a:tcPr>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40-49</a:t>
                      </a:r>
                    </a:p>
                  </a:txBody>
                  <a:tcPr>
                    <a:lnL w="12700" cmpd="sng">
                      <a:noFill/>
                    </a:lnL>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120/80</a:t>
                      </a:r>
                    </a:p>
                  </a:txBody>
                  <a:tcPr>
                    <a:lnL w="12700" cmpd="sng">
                      <a:noFill/>
                    </a:lnL>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366548786"/>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002</a:t>
                      </a:r>
                    </a:p>
                  </a:txBody>
                  <a:tcPr>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60-69</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M</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135/85</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Positive</a:t>
                      </a:r>
                    </a:p>
                  </a:txBody>
                  <a:tcPr>
                    <a:lnL w="12700" cmpd="sng">
                      <a:noFill/>
                    </a:lnL>
                    <a:solidFill>
                      <a:schemeClr val="bg2"/>
                    </a:solidFill>
                  </a:tcPr>
                </a:tc>
                <a:extLst>
                  <a:ext uri="{0D108BD9-81ED-4DB2-BD59-A6C34878D82A}">
                    <a16:rowId xmlns:a16="http://schemas.microsoft.com/office/drawing/2014/main" val="3379465779"/>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003</a:t>
                      </a:r>
                    </a:p>
                  </a:txBody>
                  <a:tcPr>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30-39</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128/82</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noFill/>
                  </a:tcPr>
                </a:tc>
                <a:extLst>
                  <a:ext uri="{0D108BD9-81ED-4DB2-BD59-A6C34878D82A}">
                    <a16:rowId xmlns:a16="http://schemas.microsoft.com/office/drawing/2014/main" val="1917474665"/>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004</a:t>
                      </a:r>
                    </a:p>
                  </a:txBody>
                  <a:tcPr>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50-59</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M</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142/90</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solidFill>
                      <a:schemeClr val="bg2"/>
                    </a:solidFill>
                  </a:tcPr>
                </a:tc>
                <a:extLst>
                  <a:ext uri="{0D108BD9-81ED-4DB2-BD59-A6C34878D82A}">
                    <a16:rowId xmlns:a16="http://schemas.microsoft.com/office/drawing/2014/main" val="3825497907"/>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005</a:t>
                      </a:r>
                    </a:p>
                  </a:txBody>
                  <a:tcPr>
                    <a:lnR w="12700" cmpd="sng">
                      <a:noFill/>
                    </a:lnR>
                    <a:noFill/>
                  </a:tcPr>
                </a:tc>
                <a:tc>
                  <a:txBody>
                    <a:bodyPr/>
                    <a:lstStyle/>
                    <a:p>
                      <a:pPr algn="ctr"/>
                      <a:r>
                        <a:rPr lang="en-US" sz="2400" b="1" dirty="0">
                          <a:solidFill>
                            <a:srgbClr val="FF0000"/>
                          </a:solidFill>
                          <a:latin typeface="Arial" panose="020B0604020202020204" pitchFamily="34" charset="0"/>
                          <a:cs typeface="Arial" panose="020B0604020202020204" pitchFamily="34" charset="0"/>
                        </a:rPr>
                        <a:t>97</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110/70</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Positive</a:t>
                      </a:r>
                    </a:p>
                  </a:txBody>
                  <a:tcPr>
                    <a:lnL w="12700" cmpd="sng">
                      <a:noFill/>
                    </a:lnL>
                    <a:noFill/>
                  </a:tcPr>
                </a:tc>
                <a:extLst>
                  <a:ext uri="{0D108BD9-81ED-4DB2-BD59-A6C34878D82A}">
                    <a16:rowId xmlns:a16="http://schemas.microsoft.com/office/drawing/2014/main" val="2477047807"/>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006</a:t>
                      </a:r>
                    </a:p>
                  </a:txBody>
                  <a:tcPr>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30-39</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M</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125/78</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solidFill>
                      <a:schemeClr val="bg2"/>
                    </a:solidFill>
                  </a:tcPr>
                </a:tc>
                <a:extLst>
                  <a:ext uri="{0D108BD9-81ED-4DB2-BD59-A6C34878D82A}">
                    <a16:rowId xmlns:a16="http://schemas.microsoft.com/office/drawing/2014/main" val="3959520420"/>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007</a:t>
                      </a:r>
                    </a:p>
                  </a:txBody>
                  <a:tcPr>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50-59</a:t>
                      </a:r>
                    </a:p>
                  </a:txBody>
                  <a:tcPr>
                    <a:lnL w="12700" cmpd="sng">
                      <a:noFill/>
                    </a:lnL>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138/88</a:t>
                      </a:r>
                    </a:p>
                  </a:txBody>
                  <a:tcPr>
                    <a:lnL w="12700" cmpd="sng">
                      <a:noFill/>
                    </a:lnL>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lnB w="285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44886852"/>
                  </a:ext>
                </a:extLst>
              </a:tr>
            </a:tbl>
          </a:graphicData>
        </a:graphic>
      </p:graphicFrame>
    </p:spTree>
    <p:extLst>
      <p:ext uri="{BB962C8B-B14F-4D97-AF65-F5344CB8AC3E}">
        <p14:creationId xmlns:p14="http://schemas.microsoft.com/office/powerpoint/2010/main" val="1757622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Coarsening</a:t>
            </a:r>
          </a:p>
        </p:txBody>
      </p:sp>
      <p:graphicFrame>
        <p:nvGraphicFramePr>
          <p:cNvPr id="6" name="Table 6">
            <a:extLst>
              <a:ext uri="{FF2B5EF4-FFF2-40B4-BE49-F238E27FC236}">
                <a16:creationId xmlns:a16="http://schemas.microsoft.com/office/drawing/2014/main" id="{A8F1E5E5-05A2-9788-3F91-39A48BFE23A5}"/>
              </a:ext>
            </a:extLst>
          </p:cNvPr>
          <p:cNvGraphicFramePr>
            <a:graphicFrameLocks noGrp="1"/>
          </p:cNvGraphicFramePr>
          <p:nvPr>
            <p:extLst>
              <p:ext uri="{D42A27DB-BD31-4B8C-83A1-F6EECF244321}">
                <p14:modId xmlns:p14="http://schemas.microsoft.com/office/powerpoint/2010/main" val="400862556"/>
              </p:ext>
            </p:extLst>
          </p:nvPr>
        </p:nvGraphicFramePr>
        <p:xfrm>
          <a:off x="1138425" y="1932724"/>
          <a:ext cx="9921460" cy="3657600"/>
        </p:xfrm>
        <a:graphic>
          <a:graphicData uri="http://schemas.openxmlformats.org/drawingml/2006/table">
            <a:tbl>
              <a:tblPr firstRow="1" bandRow="1">
                <a:tableStyleId>{5C22544A-7EE6-4342-B048-85BDC9FD1C3A}</a:tableStyleId>
              </a:tblPr>
              <a:tblGrid>
                <a:gridCol w="1984292">
                  <a:extLst>
                    <a:ext uri="{9D8B030D-6E8A-4147-A177-3AD203B41FA5}">
                      <a16:colId xmlns:a16="http://schemas.microsoft.com/office/drawing/2014/main" val="2078103145"/>
                    </a:ext>
                  </a:extLst>
                </a:gridCol>
                <a:gridCol w="1984292">
                  <a:extLst>
                    <a:ext uri="{9D8B030D-6E8A-4147-A177-3AD203B41FA5}">
                      <a16:colId xmlns:a16="http://schemas.microsoft.com/office/drawing/2014/main" val="3588731468"/>
                    </a:ext>
                  </a:extLst>
                </a:gridCol>
                <a:gridCol w="1984292">
                  <a:extLst>
                    <a:ext uri="{9D8B030D-6E8A-4147-A177-3AD203B41FA5}">
                      <a16:colId xmlns:a16="http://schemas.microsoft.com/office/drawing/2014/main" val="2817327464"/>
                    </a:ext>
                  </a:extLst>
                </a:gridCol>
                <a:gridCol w="1984292">
                  <a:extLst>
                    <a:ext uri="{9D8B030D-6E8A-4147-A177-3AD203B41FA5}">
                      <a16:colId xmlns:a16="http://schemas.microsoft.com/office/drawing/2014/main" val="3547463263"/>
                    </a:ext>
                  </a:extLst>
                </a:gridCol>
                <a:gridCol w="1984292">
                  <a:extLst>
                    <a:ext uri="{9D8B030D-6E8A-4147-A177-3AD203B41FA5}">
                      <a16:colId xmlns:a16="http://schemas.microsoft.com/office/drawing/2014/main" val="3436861433"/>
                    </a:ext>
                  </a:extLst>
                </a:gridCol>
              </a:tblGrid>
              <a:tr h="370840">
                <a:tc>
                  <a:txBody>
                    <a:bodyPr/>
                    <a:lstStyle/>
                    <a:p>
                      <a:pPr algn="ctr"/>
                      <a:r>
                        <a:rPr lang="en-US" sz="2400" dirty="0">
                          <a:solidFill>
                            <a:schemeClr val="tx1"/>
                          </a:solidFill>
                          <a:latin typeface="Arial" panose="020B0604020202020204" pitchFamily="34" charset="0"/>
                          <a:cs typeface="Arial" panose="020B0604020202020204" pitchFamily="34" charset="0"/>
                        </a:rPr>
                        <a:t>Patient UID</a:t>
                      </a:r>
                    </a:p>
                  </a:txBody>
                  <a:tcPr>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Age</a:t>
                      </a:r>
                    </a:p>
                  </a:txBody>
                  <a:tcPr>
                    <a:lnL w="12700" cmpd="sng">
                      <a:noFill/>
                    </a:lnL>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Gender</a:t>
                      </a:r>
                    </a:p>
                  </a:txBody>
                  <a:tcPr>
                    <a:lnL w="12700" cmpd="sng">
                      <a:noFill/>
                    </a:lnL>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BP</a:t>
                      </a:r>
                    </a:p>
                  </a:txBody>
                  <a:tcPr>
                    <a:lnL w="12700" cmpd="sng">
                      <a:noFill/>
                    </a:lnL>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HIV Status</a:t>
                      </a:r>
                    </a:p>
                  </a:txBody>
                  <a:tcPr>
                    <a:lnL w="12700" cmpd="sng">
                      <a:noFill/>
                    </a:lnL>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719090273"/>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001</a:t>
                      </a:r>
                    </a:p>
                  </a:txBody>
                  <a:tcPr>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40-49</a:t>
                      </a:r>
                    </a:p>
                  </a:txBody>
                  <a:tcPr>
                    <a:lnL w="12700" cmpd="sng">
                      <a:noFill/>
                    </a:lnL>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120/80</a:t>
                      </a:r>
                    </a:p>
                  </a:txBody>
                  <a:tcPr>
                    <a:lnL w="12700" cmpd="sng">
                      <a:noFill/>
                    </a:lnL>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366548786"/>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002</a:t>
                      </a:r>
                    </a:p>
                  </a:txBody>
                  <a:tcPr>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60-69</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M</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135/85</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Positive</a:t>
                      </a:r>
                    </a:p>
                  </a:txBody>
                  <a:tcPr>
                    <a:lnL w="12700" cmpd="sng">
                      <a:noFill/>
                    </a:lnL>
                    <a:solidFill>
                      <a:schemeClr val="bg2"/>
                    </a:solidFill>
                  </a:tcPr>
                </a:tc>
                <a:extLst>
                  <a:ext uri="{0D108BD9-81ED-4DB2-BD59-A6C34878D82A}">
                    <a16:rowId xmlns:a16="http://schemas.microsoft.com/office/drawing/2014/main" val="3379465779"/>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003</a:t>
                      </a:r>
                    </a:p>
                  </a:txBody>
                  <a:tcPr>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30-39</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128/82</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noFill/>
                  </a:tcPr>
                </a:tc>
                <a:extLst>
                  <a:ext uri="{0D108BD9-81ED-4DB2-BD59-A6C34878D82A}">
                    <a16:rowId xmlns:a16="http://schemas.microsoft.com/office/drawing/2014/main" val="1917474665"/>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004</a:t>
                      </a:r>
                    </a:p>
                  </a:txBody>
                  <a:tcPr>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50-59</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M</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142/90</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solidFill>
                      <a:schemeClr val="bg2"/>
                    </a:solidFill>
                  </a:tcPr>
                </a:tc>
                <a:extLst>
                  <a:ext uri="{0D108BD9-81ED-4DB2-BD59-A6C34878D82A}">
                    <a16:rowId xmlns:a16="http://schemas.microsoft.com/office/drawing/2014/main" val="3825497907"/>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005</a:t>
                      </a:r>
                    </a:p>
                  </a:txBody>
                  <a:tcPr>
                    <a:lnR w="12700" cmpd="sng">
                      <a:noFill/>
                    </a:lnR>
                    <a:noFill/>
                  </a:tcPr>
                </a:tc>
                <a:tc>
                  <a:txBody>
                    <a:bodyPr/>
                    <a:lstStyle/>
                    <a:p>
                      <a:pPr algn="ctr"/>
                      <a:r>
                        <a:rPr lang="en-US" sz="2400" b="0" dirty="0">
                          <a:solidFill>
                            <a:schemeClr val="tx1"/>
                          </a:solidFill>
                          <a:latin typeface="Arial" panose="020B0604020202020204" pitchFamily="34" charset="0"/>
                          <a:cs typeface="Arial" panose="020B0604020202020204" pitchFamily="34" charset="0"/>
                        </a:rPr>
                        <a:t>80+</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110/70</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Positive</a:t>
                      </a:r>
                    </a:p>
                  </a:txBody>
                  <a:tcPr>
                    <a:lnL w="12700" cmpd="sng">
                      <a:noFill/>
                    </a:lnL>
                    <a:noFill/>
                  </a:tcPr>
                </a:tc>
                <a:extLst>
                  <a:ext uri="{0D108BD9-81ED-4DB2-BD59-A6C34878D82A}">
                    <a16:rowId xmlns:a16="http://schemas.microsoft.com/office/drawing/2014/main" val="2477047807"/>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006</a:t>
                      </a:r>
                    </a:p>
                  </a:txBody>
                  <a:tcPr>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30-39</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M</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125/78</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solidFill>
                      <a:schemeClr val="bg2"/>
                    </a:solidFill>
                  </a:tcPr>
                </a:tc>
                <a:extLst>
                  <a:ext uri="{0D108BD9-81ED-4DB2-BD59-A6C34878D82A}">
                    <a16:rowId xmlns:a16="http://schemas.microsoft.com/office/drawing/2014/main" val="3959520420"/>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007</a:t>
                      </a:r>
                    </a:p>
                  </a:txBody>
                  <a:tcPr>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50-59</a:t>
                      </a:r>
                    </a:p>
                  </a:txBody>
                  <a:tcPr>
                    <a:lnL w="12700" cmpd="sng">
                      <a:noFill/>
                    </a:lnL>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138/88</a:t>
                      </a:r>
                    </a:p>
                  </a:txBody>
                  <a:tcPr>
                    <a:lnL w="12700" cmpd="sng">
                      <a:noFill/>
                    </a:lnL>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lnB w="285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44886852"/>
                  </a:ext>
                </a:extLst>
              </a:tr>
            </a:tbl>
          </a:graphicData>
        </a:graphic>
      </p:graphicFrame>
    </p:spTree>
    <p:extLst>
      <p:ext uri="{BB962C8B-B14F-4D97-AF65-F5344CB8AC3E}">
        <p14:creationId xmlns:p14="http://schemas.microsoft.com/office/powerpoint/2010/main" val="11007336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Anonymization Techniques</a:t>
            </a:r>
          </a:p>
        </p:txBody>
      </p:sp>
      <p:sp>
        <p:nvSpPr>
          <p:cNvPr id="3" name="TextBox 2">
            <a:extLst>
              <a:ext uri="{FF2B5EF4-FFF2-40B4-BE49-F238E27FC236}">
                <a16:creationId xmlns:a16="http://schemas.microsoft.com/office/drawing/2014/main" id="{B63A83FC-6D8D-716A-185C-0C866083CF0E}"/>
              </a:ext>
            </a:extLst>
          </p:cNvPr>
          <p:cNvSpPr txBox="1"/>
          <p:nvPr/>
        </p:nvSpPr>
        <p:spPr>
          <a:xfrm>
            <a:off x="766535" y="1732687"/>
            <a:ext cx="10293350" cy="4040337"/>
          </a:xfrm>
          <a:prstGeom prst="rect">
            <a:avLst/>
          </a:prstGeom>
          <a:noFill/>
        </p:spPr>
        <p:txBody>
          <a:bodyPr wrap="square">
            <a:spAutoFit/>
          </a:bodyPr>
          <a:lstStyle/>
          <a:p>
            <a:pPr marL="457200" indent="-457200">
              <a:lnSpc>
                <a:spcPct val="120000"/>
              </a:lnSpc>
              <a:buFont typeface="+mj-lt"/>
              <a:buAutoNum type="arabicPeriod"/>
            </a:pP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Coarsening</a:t>
            </a:r>
            <a:r>
              <a:rPr lang="en-US" sz="2400" dirty="0">
                <a:latin typeface="Arial" panose="020B0604020202020204" pitchFamily="34" charset="0"/>
                <a:cs typeface="Arial" panose="020B0604020202020204" pitchFamily="34" charset="0"/>
              </a:rPr>
              <a:t> decreases the </a:t>
            </a:r>
            <a:r>
              <a:rPr lang="en-US" sz="2400" i="1" dirty="0">
                <a:latin typeface="Arial" panose="020B0604020202020204" pitchFamily="34" charset="0"/>
                <a:cs typeface="Arial" panose="020B0604020202020204" pitchFamily="34" charset="0"/>
              </a:rPr>
              <a:t>granularity</a:t>
            </a:r>
            <a:r>
              <a:rPr lang="en-US" sz="2400" dirty="0">
                <a:latin typeface="Arial" panose="020B0604020202020204" pitchFamily="34" charset="0"/>
                <a:cs typeface="Arial" panose="020B0604020202020204" pitchFamily="34" charset="0"/>
              </a:rPr>
              <a:t> of features.</a:t>
            </a:r>
          </a:p>
          <a:p>
            <a:pPr marL="914400" lvl="1" indent="-457200">
              <a:lnSpc>
                <a:spcPct val="120000"/>
              </a:lnSpc>
              <a:buFont typeface="+mj-lt"/>
              <a:buAutoNum type="alphaLcPeriod"/>
            </a:pPr>
            <a:r>
              <a:rPr lang="en-US" sz="2400" dirty="0">
                <a:latin typeface="Arial" panose="020B0604020202020204" pitchFamily="34" charset="0"/>
                <a:cs typeface="Arial" panose="020B0604020202020204" pitchFamily="34" charset="0"/>
              </a:rPr>
              <a:t>Age </a:t>
            </a:r>
            <a:r>
              <a:rPr lang="en-US" sz="2400" dirty="0">
                <a:latin typeface="Arial" panose="020B0604020202020204" pitchFamily="34" charset="0"/>
                <a:cs typeface="Arial" panose="020B0604020202020204" pitchFamily="34" charset="0"/>
                <a:sym typeface="Wingdings" pitchFamily="2" charset="2"/>
              </a:rPr>
              <a:t> Decades</a:t>
            </a:r>
          </a:p>
          <a:p>
            <a:pPr marL="914400" lvl="1" indent="-457200">
              <a:lnSpc>
                <a:spcPct val="120000"/>
              </a:lnSpc>
              <a:buFont typeface="+mj-lt"/>
              <a:buAutoNum type="alphaLcPeriod"/>
            </a:pPr>
            <a:r>
              <a:rPr lang="en-US" sz="2400" dirty="0">
                <a:latin typeface="Arial" panose="020B0604020202020204" pitchFamily="34" charset="0"/>
                <a:cs typeface="Arial" panose="020B0604020202020204" pitchFamily="34" charset="0"/>
                <a:sym typeface="Wingdings" pitchFamily="2" charset="2"/>
              </a:rPr>
              <a:t>5-Digit Zip Codes  First 3 Digits Only</a:t>
            </a:r>
          </a:p>
          <a:p>
            <a:pPr marL="914400" lvl="1" indent="-457200">
              <a:lnSpc>
                <a:spcPct val="120000"/>
              </a:lnSpc>
              <a:buFont typeface="+mj-lt"/>
              <a:buAutoNum type="alphaLcPeriod"/>
            </a:pPr>
            <a:r>
              <a:rPr lang="en-US" sz="2400" dirty="0">
                <a:latin typeface="Arial" panose="020B0604020202020204" pitchFamily="34" charset="0"/>
                <a:cs typeface="Arial" panose="020B0604020202020204" pitchFamily="34" charset="0"/>
                <a:sym typeface="Wingdings" pitchFamily="2" charset="2"/>
              </a:rPr>
              <a:t>ICD-10 Codes</a:t>
            </a:r>
          </a:p>
          <a:p>
            <a:pPr marL="457200" indent="-457200">
              <a:lnSpc>
                <a:spcPct val="120000"/>
              </a:lnSpc>
              <a:buFont typeface="+mj-lt"/>
              <a:buAutoNum type="arabicPeriod"/>
            </a:pPr>
            <a:r>
              <a:rPr lang="en-US" sz="2400" dirty="0">
                <a:latin typeface="Arial" panose="020B0604020202020204" pitchFamily="34" charset="0"/>
                <a:cs typeface="Arial" panose="020B0604020202020204" pitchFamily="34" charset="0"/>
                <a:sym typeface="Wingdings" pitchFamily="2" charset="2"/>
              </a:rPr>
              <a:t> </a:t>
            </a:r>
            <a:r>
              <a:rPr lang="en-US" sz="2400" b="1" dirty="0">
                <a:latin typeface="Arial" panose="020B0604020202020204" pitchFamily="34" charset="0"/>
                <a:cs typeface="Arial" panose="020B0604020202020204" pitchFamily="34" charset="0"/>
                <a:sym typeface="Wingdings" pitchFamily="2" charset="2"/>
              </a:rPr>
              <a:t>Reduction</a:t>
            </a:r>
            <a:r>
              <a:rPr lang="en-US" sz="2400" dirty="0">
                <a:latin typeface="Arial" panose="020B0604020202020204" pitchFamily="34" charset="0"/>
                <a:cs typeface="Arial" panose="020B0604020202020204" pitchFamily="34" charset="0"/>
                <a:sym typeface="Wingdings" pitchFamily="2" charset="2"/>
              </a:rPr>
              <a:t> get rids of a feature(s) altogether.</a:t>
            </a:r>
          </a:p>
          <a:p>
            <a:pPr marL="914400" lvl="1" indent="-457200">
              <a:lnSpc>
                <a:spcPct val="120000"/>
              </a:lnSpc>
              <a:buFont typeface="+mj-lt"/>
              <a:buAutoNum type="alphaLcPeriod"/>
            </a:pPr>
            <a:r>
              <a:rPr lang="en-US" sz="2400" dirty="0">
                <a:latin typeface="Arial" panose="020B0604020202020204" pitchFamily="34" charset="0"/>
                <a:cs typeface="Arial" panose="020B0604020202020204" pitchFamily="34" charset="0"/>
                <a:sym typeface="Wingdings" pitchFamily="2" charset="2"/>
              </a:rPr>
              <a:t>Names</a:t>
            </a:r>
          </a:p>
          <a:p>
            <a:pPr marL="914400" lvl="1" indent="-457200">
              <a:lnSpc>
                <a:spcPct val="120000"/>
              </a:lnSpc>
              <a:buFont typeface="+mj-lt"/>
              <a:buAutoNum type="alphaLcPeriod"/>
            </a:pPr>
            <a:r>
              <a:rPr lang="en-US" sz="2400" dirty="0">
                <a:latin typeface="Arial" panose="020B0604020202020204" pitchFamily="34" charset="0"/>
                <a:cs typeface="Arial" panose="020B0604020202020204" pitchFamily="34" charset="0"/>
                <a:sym typeface="Wingdings" pitchFamily="2" charset="2"/>
              </a:rPr>
              <a:t>SSN</a:t>
            </a:r>
          </a:p>
          <a:p>
            <a:pPr marL="914400" lvl="1" indent="-457200">
              <a:lnSpc>
                <a:spcPct val="120000"/>
              </a:lnSpc>
              <a:buFont typeface="+mj-lt"/>
              <a:buAutoNum type="alphaLcPeriod"/>
            </a:pPr>
            <a:r>
              <a:rPr lang="en-US" sz="2400" dirty="0">
                <a:latin typeface="Arial" panose="020B0604020202020204" pitchFamily="34" charset="0"/>
                <a:cs typeface="Arial" panose="020B0604020202020204" pitchFamily="34" charset="0"/>
                <a:sym typeface="Wingdings" pitchFamily="2" charset="2"/>
              </a:rPr>
              <a:t>MRN</a:t>
            </a:r>
          </a:p>
          <a:p>
            <a:pPr marL="914400" lvl="1" indent="-457200">
              <a:lnSpc>
                <a:spcPct val="120000"/>
              </a:lnSpc>
              <a:buFont typeface="+mj-lt"/>
              <a:buAutoNum type="alphaLcPeriod"/>
            </a:pPr>
            <a:r>
              <a:rPr lang="en-US" sz="2400" dirty="0">
                <a:latin typeface="Arial" panose="020B0604020202020204" pitchFamily="34" charset="0"/>
                <a:cs typeface="Arial" panose="020B0604020202020204" pitchFamily="34" charset="0"/>
                <a:sym typeface="Wingdings" pitchFamily="2" charset="2"/>
              </a:rPr>
              <a:t>Phone Number</a:t>
            </a:r>
          </a:p>
        </p:txBody>
      </p:sp>
      <p:pic>
        <p:nvPicPr>
          <p:cNvPr id="7" name="Picture 6" descr="A screenshot of a computer&#10;&#10;Description automatically generated">
            <a:extLst>
              <a:ext uri="{FF2B5EF4-FFF2-40B4-BE49-F238E27FC236}">
                <a16:creationId xmlns:a16="http://schemas.microsoft.com/office/drawing/2014/main" id="{F22BA936-1D9B-F51E-1B0F-ACF642E2C220}"/>
              </a:ext>
            </a:extLst>
          </p:cNvPr>
          <p:cNvPicPr>
            <a:picLocks noChangeAspect="1"/>
          </p:cNvPicPr>
          <p:nvPr/>
        </p:nvPicPr>
        <p:blipFill rotWithShape="1">
          <a:blip r:embed="rId4"/>
          <a:srcRect l="2630" t="5312" r="47827"/>
          <a:stretch/>
        </p:blipFill>
        <p:spPr>
          <a:xfrm>
            <a:off x="8093989" y="2206262"/>
            <a:ext cx="3912491" cy="3848365"/>
          </a:xfrm>
          <a:prstGeom prst="rect">
            <a:avLst/>
          </a:prstGeom>
        </p:spPr>
      </p:pic>
    </p:spTree>
    <p:extLst>
      <p:ext uri="{BB962C8B-B14F-4D97-AF65-F5344CB8AC3E}">
        <p14:creationId xmlns:p14="http://schemas.microsoft.com/office/powerpoint/2010/main" val="2043077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10050235" y="6197486"/>
            <a:ext cx="2019300" cy="571500"/>
          </a:xfrm>
        </p:spPr>
      </p:pic>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14:m>
                  <m:oMath xmlns:m="http://schemas.openxmlformats.org/officeDocument/2006/math">
                    <m:r>
                      <a:rPr lang="en-US" i="1" spc="100" dirty="0" smtClean="0">
                        <a:solidFill>
                          <a:schemeClr val="bg1"/>
                        </a:solidFill>
                        <a:latin typeface="Cambria Math" panose="02040503050406030204" pitchFamily="18" charset="0"/>
                        <a:cs typeface="Arial" panose="020B0604020202020204" pitchFamily="34" charset="0"/>
                      </a:rPr>
                      <m:t>𝑘</m:t>
                    </m:r>
                  </m:oMath>
                </a14:m>
                <a:r>
                  <a:rPr lang="en-US" spc="100" dirty="0">
                    <a:solidFill>
                      <a:schemeClr val="bg1"/>
                    </a:solidFill>
                    <a:latin typeface="Arial" panose="020B0604020202020204" pitchFamily="34" charset="0"/>
                    <a:cs typeface="Arial" panose="020B0604020202020204" pitchFamily="34" charset="0"/>
                  </a:rPr>
                  <a:t>-anonymity</a:t>
                </a:r>
              </a:p>
            </p:txBody>
          </p:sp>
        </mc:Choice>
        <mc:Fallback xmlns="">
          <p:sp>
            <p:nvSpPr>
              <p:cNvPr id="2" name="Title 1">
                <a:extLst>
                  <a:ext uri="{FF2B5EF4-FFF2-40B4-BE49-F238E27FC236}">
                    <a16:creationId xmlns:a16="http://schemas.microsoft.com/office/drawing/2014/main" id="{95C9137D-CB35-673B-0DAF-C5AF9CBF592B}"/>
                  </a:ext>
                </a:extLst>
              </p:cNvPr>
              <p:cNvSpPr>
                <a:spLocks noGrp="1" noRot="1" noChangeAspect="1" noMove="1" noResize="1" noEditPoints="1" noAdjustHandles="1" noChangeArrowheads="1" noChangeShapeType="1" noTextEdit="1"/>
              </p:cNvSpPr>
              <p:nvPr>
                <p:ph type="title"/>
              </p:nvPr>
            </p:nvSpPr>
            <p:spPr>
              <a:xfrm>
                <a:off x="0" y="0"/>
                <a:ext cx="12192000" cy="1325563"/>
              </a:xfrm>
              <a:blipFill>
                <a:blip r:embed="rId4"/>
                <a:stretch>
                  <a:fillRect/>
                </a:stretch>
              </a:blipFill>
              <a:ln>
                <a:solidFill>
                  <a:srgbClr val="0066B2"/>
                </a:solidFill>
              </a:ln>
            </p:spPr>
            <p:txBody>
              <a:bodyPr/>
              <a:lstStyle/>
              <a:p>
                <a:r>
                  <a:rPr lang="en-US">
                    <a:noFill/>
                  </a:rPr>
                  <a:t> </a:t>
                </a:r>
              </a:p>
            </p:txBody>
          </p:sp>
        </mc:Fallback>
      </mc:AlternateContent>
      <p:graphicFrame>
        <p:nvGraphicFramePr>
          <p:cNvPr id="6" name="Table 6">
            <a:extLst>
              <a:ext uri="{FF2B5EF4-FFF2-40B4-BE49-F238E27FC236}">
                <a16:creationId xmlns:a16="http://schemas.microsoft.com/office/drawing/2014/main" id="{A8F1E5E5-05A2-9788-3F91-39A48BFE23A5}"/>
              </a:ext>
            </a:extLst>
          </p:cNvPr>
          <p:cNvGraphicFramePr>
            <a:graphicFrameLocks noGrp="1"/>
          </p:cNvGraphicFramePr>
          <p:nvPr>
            <p:extLst>
              <p:ext uri="{D42A27DB-BD31-4B8C-83A1-F6EECF244321}">
                <p14:modId xmlns:p14="http://schemas.microsoft.com/office/powerpoint/2010/main" val="3109386794"/>
              </p:ext>
            </p:extLst>
          </p:nvPr>
        </p:nvGraphicFramePr>
        <p:xfrm>
          <a:off x="1138425" y="2236305"/>
          <a:ext cx="9921460" cy="3657600"/>
        </p:xfrm>
        <a:graphic>
          <a:graphicData uri="http://schemas.openxmlformats.org/drawingml/2006/table">
            <a:tbl>
              <a:tblPr firstRow="1" bandRow="1">
                <a:tableStyleId>{5C22544A-7EE6-4342-B048-85BDC9FD1C3A}</a:tableStyleId>
              </a:tblPr>
              <a:tblGrid>
                <a:gridCol w="1984292">
                  <a:extLst>
                    <a:ext uri="{9D8B030D-6E8A-4147-A177-3AD203B41FA5}">
                      <a16:colId xmlns:a16="http://schemas.microsoft.com/office/drawing/2014/main" val="2078103145"/>
                    </a:ext>
                  </a:extLst>
                </a:gridCol>
                <a:gridCol w="1984292">
                  <a:extLst>
                    <a:ext uri="{9D8B030D-6E8A-4147-A177-3AD203B41FA5}">
                      <a16:colId xmlns:a16="http://schemas.microsoft.com/office/drawing/2014/main" val="3588731468"/>
                    </a:ext>
                  </a:extLst>
                </a:gridCol>
                <a:gridCol w="1984292">
                  <a:extLst>
                    <a:ext uri="{9D8B030D-6E8A-4147-A177-3AD203B41FA5}">
                      <a16:colId xmlns:a16="http://schemas.microsoft.com/office/drawing/2014/main" val="2817327464"/>
                    </a:ext>
                  </a:extLst>
                </a:gridCol>
                <a:gridCol w="1984292">
                  <a:extLst>
                    <a:ext uri="{9D8B030D-6E8A-4147-A177-3AD203B41FA5}">
                      <a16:colId xmlns:a16="http://schemas.microsoft.com/office/drawing/2014/main" val="3547463263"/>
                    </a:ext>
                  </a:extLst>
                </a:gridCol>
                <a:gridCol w="1984292">
                  <a:extLst>
                    <a:ext uri="{9D8B030D-6E8A-4147-A177-3AD203B41FA5}">
                      <a16:colId xmlns:a16="http://schemas.microsoft.com/office/drawing/2014/main" val="3436861433"/>
                    </a:ext>
                  </a:extLst>
                </a:gridCol>
              </a:tblGrid>
              <a:tr h="370840">
                <a:tc>
                  <a:txBody>
                    <a:bodyPr/>
                    <a:lstStyle/>
                    <a:p>
                      <a:pPr algn="ctr"/>
                      <a:r>
                        <a:rPr lang="en-US" sz="2400" dirty="0">
                          <a:solidFill>
                            <a:schemeClr val="tx1"/>
                          </a:solidFill>
                          <a:latin typeface="Arial" panose="020B0604020202020204" pitchFamily="34" charset="0"/>
                          <a:cs typeface="Arial" panose="020B0604020202020204" pitchFamily="34" charset="0"/>
                        </a:rPr>
                        <a:t>Patient UID</a:t>
                      </a:r>
                    </a:p>
                  </a:txBody>
                  <a:tcPr>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Age</a:t>
                      </a:r>
                    </a:p>
                  </a:txBody>
                  <a:tcPr>
                    <a:lnL w="12700" cmpd="sng">
                      <a:noFill/>
                    </a:lnL>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Gender</a:t>
                      </a:r>
                    </a:p>
                  </a:txBody>
                  <a:tcPr>
                    <a:lnL w="12700" cmpd="sng">
                      <a:noFill/>
                    </a:lnL>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BP</a:t>
                      </a:r>
                    </a:p>
                  </a:txBody>
                  <a:tcPr>
                    <a:lnL w="12700" cmpd="sng">
                      <a:noFill/>
                    </a:lnL>
                    <a:lnR w="12700" cmpd="sng">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HIV Status</a:t>
                      </a:r>
                    </a:p>
                  </a:txBody>
                  <a:tcPr>
                    <a:lnL w="12700" cmpd="sng">
                      <a:noFill/>
                    </a:lnL>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719090273"/>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001</a:t>
                      </a:r>
                    </a:p>
                  </a:txBody>
                  <a:tcPr>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40-49</a:t>
                      </a:r>
                    </a:p>
                  </a:txBody>
                  <a:tcPr>
                    <a:lnL w="12700" cmpd="sng">
                      <a:noFill/>
                    </a:lnL>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120/80</a:t>
                      </a:r>
                    </a:p>
                  </a:txBody>
                  <a:tcPr>
                    <a:lnL w="12700" cmpd="sng">
                      <a:noFill/>
                    </a:lnL>
                    <a:lnR w="12700" cmpd="sng">
                      <a:noFill/>
                    </a:lnR>
                    <a:lnT w="12700" cap="flat" cmpd="sng" algn="ctr">
                      <a:solidFill>
                        <a:schemeClr val="tx1"/>
                      </a:solidFill>
                      <a:prstDash val="solid"/>
                      <a:round/>
                      <a:headEnd type="none" w="med" len="med"/>
                      <a:tailEnd type="none" w="med" len="med"/>
                    </a:lnT>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366548786"/>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002</a:t>
                      </a:r>
                    </a:p>
                  </a:txBody>
                  <a:tcPr>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60-69</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M</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135/85</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Positive</a:t>
                      </a:r>
                    </a:p>
                  </a:txBody>
                  <a:tcPr>
                    <a:lnL w="12700" cmpd="sng">
                      <a:noFill/>
                    </a:lnL>
                    <a:solidFill>
                      <a:schemeClr val="bg2"/>
                    </a:solidFill>
                  </a:tcPr>
                </a:tc>
                <a:extLst>
                  <a:ext uri="{0D108BD9-81ED-4DB2-BD59-A6C34878D82A}">
                    <a16:rowId xmlns:a16="http://schemas.microsoft.com/office/drawing/2014/main" val="3379465779"/>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003</a:t>
                      </a:r>
                    </a:p>
                  </a:txBody>
                  <a:tcPr>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30-39</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128/82</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noFill/>
                  </a:tcPr>
                </a:tc>
                <a:extLst>
                  <a:ext uri="{0D108BD9-81ED-4DB2-BD59-A6C34878D82A}">
                    <a16:rowId xmlns:a16="http://schemas.microsoft.com/office/drawing/2014/main" val="1917474665"/>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004</a:t>
                      </a:r>
                    </a:p>
                  </a:txBody>
                  <a:tcPr>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50-59</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M</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142/90</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solidFill>
                      <a:schemeClr val="bg2"/>
                    </a:solidFill>
                  </a:tcPr>
                </a:tc>
                <a:extLst>
                  <a:ext uri="{0D108BD9-81ED-4DB2-BD59-A6C34878D82A}">
                    <a16:rowId xmlns:a16="http://schemas.microsoft.com/office/drawing/2014/main" val="3825497907"/>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005</a:t>
                      </a:r>
                    </a:p>
                  </a:txBody>
                  <a:tcPr>
                    <a:lnR w="12700" cmpd="sng">
                      <a:noFill/>
                    </a:lnR>
                    <a:noFill/>
                  </a:tcPr>
                </a:tc>
                <a:tc>
                  <a:txBody>
                    <a:bodyPr/>
                    <a:lstStyle/>
                    <a:p>
                      <a:pPr algn="ctr"/>
                      <a:r>
                        <a:rPr lang="en-US" sz="2400" b="0" dirty="0">
                          <a:solidFill>
                            <a:schemeClr val="tx1"/>
                          </a:solidFill>
                          <a:latin typeface="Arial" panose="020B0604020202020204" pitchFamily="34" charset="0"/>
                          <a:cs typeface="Arial" panose="020B0604020202020204" pitchFamily="34" charset="0"/>
                        </a:rPr>
                        <a:t>80+</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110/70</a:t>
                      </a:r>
                    </a:p>
                  </a:txBody>
                  <a:tcPr>
                    <a:lnL w="12700" cmpd="sng">
                      <a:noFill/>
                    </a:lnL>
                    <a:lnR w="12700" cmpd="sng">
                      <a:noFill/>
                    </a:lnR>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Positive</a:t>
                      </a:r>
                    </a:p>
                  </a:txBody>
                  <a:tcPr>
                    <a:lnL w="12700" cmpd="sng">
                      <a:noFill/>
                    </a:lnL>
                    <a:noFill/>
                  </a:tcPr>
                </a:tc>
                <a:extLst>
                  <a:ext uri="{0D108BD9-81ED-4DB2-BD59-A6C34878D82A}">
                    <a16:rowId xmlns:a16="http://schemas.microsoft.com/office/drawing/2014/main" val="2477047807"/>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006</a:t>
                      </a:r>
                    </a:p>
                  </a:txBody>
                  <a:tcPr>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30-39</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M</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125/78</a:t>
                      </a:r>
                    </a:p>
                  </a:txBody>
                  <a:tcPr>
                    <a:lnL w="12700" cmpd="sng">
                      <a:noFill/>
                    </a:lnL>
                    <a:lnR w="12700" cmpd="sng">
                      <a:noFill/>
                    </a:lnR>
                    <a:solidFill>
                      <a:schemeClr val="bg2"/>
                    </a:solid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solidFill>
                      <a:schemeClr val="bg2"/>
                    </a:solidFill>
                  </a:tcPr>
                </a:tc>
                <a:extLst>
                  <a:ext uri="{0D108BD9-81ED-4DB2-BD59-A6C34878D82A}">
                    <a16:rowId xmlns:a16="http://schemas.microsoft.com/office/drawing/2014/main" val="3959520420"/>
                  </a:ext>
                </a:extLst>
              </a:tr>
              <a:tr h="370840">
                <a:tc>
                  <a:txBody>
                    <a:bodyPr/>
                    <a:lstStyle/>
                    <a:p>
                      <a:pPr algn="ctr"/>
                      <a:r>
                        <a:rPr lang="en-US" sz="2400" dirty="0">
                          <a:solidFill>
                            <a:schemeClr val="tx1"/>
                          </a:solidFill>
                          <a:latin typeface="Arial" panose="020B0604020202020204" pitchFamily="34" charset="0"/>
                          <a:cs typeface="Arial" panose="020B0604020202020204" pitchFamily="34" charset="0"/>
                        </a:rPr>
                        <a:t>007</a:t>
                      </a:r>
                    </a:p>
                  </a:txBody>
                  <a:tcPr>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50-59</a:t>
                      </a:r>
                    </a:p>
                  </a:txBody>
                  <a:tcPr>
                    <a:lnL w="12700" cmpd="sng">
                      <a:noFill/>
                    </a:lnL>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F</a:t>
                      </a:r>
                    </a:p>
                  </a:txBody>
                  <a:tcPr>
                    <a:lnL w="12700" cmpd="sng">
                      <a:noFill/>
                    </a:lnL>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138/88</a:t>
                      </a:r>
                    </a:p>
                  </a:txBody>
                  <a:tcPr>
                    <a:lnL w="12700" cmpd="sng">
                      <a:noFill/>
                    </a:lnL>
                    <a:lnR w="12700" cmpd="sng">
                      <a:noFill/>
                    </a:lnR>
                    <a:lnB w="28575" cap="flat" cmpd="sng" algn="ctr">
                      <a:solidFill>
                        <a:schemeClr val="tx1"/>
                      </a:solidFill>
                      <a:prstDash val="solid"/>
                      <a:round/>
                      <a:headEnd type="none" w="med" len="med"/>
                      <a:tailEnd type="none" w="med" len="med"/>
                    </a:lnB>
                    <a:noFill/>
                  </a:tcPr>
                </a:tc>
                <a:tc>
                  <a:txBody>
                    <a:bodyPr/>
                    <a:lstStyle/>
                    <a:p>
                      <a:pPr algn="ctr"/>
                      <a:r>
                        <a:rPr lang="en-US" sz="2400" dirty="0">
                          <a:solidFill>
                            <a:schemeClr val="tx1"/>
                          </a:solidFill>
                          <a:latin typeface="Arial" panose="020B0604020202020204" pitchFamily="34" charset="0"/>
                          <a:cs typeface="Arial" panose="020B0604020202020204" pitchFamily="34" charset="0"/>
                        </a:rPr>
                        <a:t>Negative</a:t>
                      </a:r>
                    </a:p>
                  </a:txBody>
                  <a:tcPr>
                    <a:lnL w="12700" cmpd="sng">
                      <a:noFill/>
                    </a:lnL>
                    <a:lnB w="285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44886852"/>
                  </a:ext>
                </a:extLst>
              </a:tr>
            </a:tbl>
          </a:graphicData>
        </a:graphic>
      </p:graphicFrame>
      <p:sp>
        <p:nvSpPr>
          <p:cNvPr id="4" name="TextBox 3">
            <a:extLst>
              <a:ext uri="{FF2B5EF4-FFF2-40B4-BE49-F238E27FC236}">
                <a16:creationId xmlns:a16="http://schemas.microsoft.com/office/drawing/2014/main" id="{B12B894D-1F33-32EB-270A-2481004FE32B}"/>
              </a:ext>
            </a:extLst>
          </p:cNvPr>
          <p:cNvSpPr txBox="1"/>
          <p:nvPr/>
        </p:nvSpPr>
        <p:spPr>
          <a:xfrm>
            <a:off x="858019" y="1532614"/>
            <a:ext cx="10475961"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A</a:t>
            </a:r>
            <a:r>
              <a:rPr lang="en-US" sz="2000" b="0" i="0" dirty="0">
                <a:effectLst/>
                <a:latin typeface="Arial" panose="020B0604020202020204" pitchFamily="34" charset="0"/>
                <a:cs typeface="Arial" panose="020B0604020202020204" pitchFamily="34" charset="0"/>
              </a:rPr>
              <a:t> dataset is </a:t>
            </a:r>
            <a:r>
              <a:rPr lang="en-US" sz="2000" b="1" i="0" dirty="0">
                <a:effectLst/>
                <a:latin typeface="Arial" panose="020B0604020202020204" pitchFamily="34" charset="0"/>
                <a:cs typeface="Arial" panose="020B0604020202020204" pitchFamily="34" charset="0"/>
              </a:rPr>
              <a:t>𝑘-anonymous</a:t>
            </a:r>
            <a:r>
              <a:rPr lang="en-US" sz="2000" b="0" i="0" dirty="0">
                <a:effectLst/>
                <a:latin typeface="Arial" panose="020B0604020202020204" pitchFamily="34" charset="0"/>
                <a:cs typeface="Arial" panose="020B0604020202020204" pitchFamily="34" charset="0"/>
              </a:rPr>
              <a:t> if there are at least 𝑘 copies of any given row in the dataset.</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584375"/>
      </p:ext>
    </p:extLst>
  </p:cSld>
  <p:clrMapOvr>
    <a:masterClrMapping/>
  </p:clrMapOvr>
</p:sld>
</file>

<file path=ppt/theme/theme1.xml><?xml version="1.0" encoding="utf-8"?>
<a:theme xmlns:a="http://schemas.openxmlformats.org/drawingml/2006/main" name="Office Them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2139</TotalTime>
  <Words>1117</Words>
  <Application>Microsoft Macintosh PowerPoint</Application>
  <PresentationFormat>Widescreen</PresentationFormat>
  <Paragraphs>304</Paragraphs>
  <Slides>16</Slides>
  <Notes>10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Cambria Math</vt:lpstr>
      <vt:lpstr>Helvetica Neue</vt:lpstr>
      <vt:lpstr>Office Theme 2013 - 2022</vt:lpstr>
      <vt:lpstr>Privacy and Anonymization</vt:lpstr>
      <vt:lpstr>Learning Objectives</vt:lpstr>
      <vt:lpstr>What does privacy mean to you?</vt:lpstr>
      <vt:lpstr>Anonymization Techniques</vt:lpstr>
      <vt:lpstr>Reduction</vt:lpstr>
      <vt:lpstr>Coarsening</vt:lpstr>
      <vt:lpstr>Coarsening</vt:lpstr>
      <vt:lpstr>Anonymization Techniques</vt:lpstr>
      <vt:lpstr>k-anonymity</vt:lpstr>
      <vt:lpstr>Is anonymity sufficient?</vt:lpstr>
      <vt:lpstr>No!</vt:lpstr>
      <vt:lpstr>Problems with Anonymization</vt:lpstr>
      <vt:lpstr>All of Us</vt:lpstr>
      <vt:lpstr>All of Us</vt:lpstr>
      <vt:lpstr>Yale SOM</vt:lpstr>
      <vt:lpstr>Key Takeaways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 to Machine Learning</dc:title>
  <dc:creator>Yao, Michael S.</dc:creator>
  <cp:lastModifiedBy>Yao, Michael</cp:lastModifiedBy>
  <cp:revision>72</cp:revision>
  <dcterms:created xsi:type="dcterms:W3CDTF">2024-07-08T23:50:57Z</dcterms:created>
  <dcterms:modified xsi:type="dcterms:W3CDTF">2025-10-11T23:10:59Z</dcterms:modified>
</cp:coreProperties>
</file>