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1887200" cy="6400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664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13"/>
    <p:restoredTop sz="94831"/>
  </p:normalViewPr>
  <p:slideViewPr>
    <p:cSldViewPr snapToGrid="0">
      <p:cViewPr varScale="1">
        <p:scale>
          <a:sx n="159" d="100"/>
          <a:sy n="159" d="100"/>
        </p:scale>
        <p:origin x="55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85900" y="1047539"/>
            <a:ext cx="8915400" cy="2228427"/>
          </a:xfrm>
        </p:spPr>
        <p:txBody>
          <a:bodyPr anchor="b"/>
          <a:lstStyle>
            <a:lvl1pPr algn="ctr">
              <a:defRPr sz="5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361902"/>
            <a:ext cx="8915400" cy="1545378"/>
          </a:xfrm>
        </p:spPr>
        <p:txBody>
          <a:bodyPr/>
          <a:lstStyle>
            <a:lvl1pPr marL="0" indent="0" algn="ctr">
              <a:buNone/>
              <a:defRPr sz="2240"/>
            </a:lvl1pPr>
            <a:lvl2pPr marL="426705" indent="0" algn="ctr">
              <a:buNone/>
              <a:defRPr sz="1867"/>
            </a:lvl2pPr>
            <a:lvl3pPr marL="853410" indent="0" algn="ctr">
              <a:buNone/>
              <a:defRPr sz="1680"/>
            </a:lvl3pPr>
            <a:lvl4pPr marL="1280114" indent="0" algn="ctr">
              <a:buNone/>
              <a:defRPr sz="1493"/>
            </a:lvl4pPr>
            <a:lvl5pPr marL="1706819" indent="0" algn="ctr">
              <a:buNone/>
              <a:defRPr sz="1493"/>
            </a:lvl5pPr>
            <a:lvl6pPr marL="2133524" indent="0" algn="ctr">
              <a:buNone/>
              <a:defRPr sz="1493"/>
            </a:lvl6pPr>
            <a:lvl7pPr marL="2560229" indent="0" algn="ctr">
              <a:buNone/>
              <a:defRPr sz="1493"/>
            </a:lvl7pPr>
            <a:lvl8pPr marL="2986933" indent="0" algn="ctr">
              <a:buNone/>
              <a:defRPr sz="1493"/>
            </a:lvl8pPr>
            <a:lvl9pPr marL="3413638" indent="0" algn="ctr">
              <a:buNone/>
              <a:defRPr sz="149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235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1208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06777" y="340783"/>
            <a:ext cx="2563178" cy="542438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7245" y="340783"/>
            <a:ext cx="7540943" cy="542438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61932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508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1054" y="1595756"/>
            <a:ext cx="10252710" cy="2662555"/>
          </a:xfrm>
        </p:spPr>
        <p:txBody>
          <a:bodyPr anchor="b"/>
          <a:lstStyle>
            <a:lvl1pPr>
              <a:defRPr sz="5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1054" y="4283499"/>
            <a:ext cx="10252710" cy="1400175"/>
          </a:xfrm>
        </p:spPr>
        <p:txBody>
          <a:bodyPr/>
          <a:lstStyle>
            <a:lvl1pPr marL="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1pPr>
            <a:lvl2pPr marL="426705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2pPr>
            <a:lvl3pPr marL="85341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3pPr>
            <a:lvl4pPr marL="1280114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4pPr>
            <a:lvl5pPr marL="1706819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5pPr>
            <a:lvl6pPr marL="2133524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6pPr>
            <a:lvl7pPr marL="2560229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7pPr>
            <a:lvl8pPr marL="2986933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8pPr>
            <a:lvl9pPr marL="3413638" indent="0">
              <a:buNone/>
              <a:defRPr sz="149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958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7245" y="1703917"/>
            <a:ext cx="5052060" cy="406124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17895" y="1703917"/>
            <a:ext cx="5052060" cy="406124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8194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8793" y="340784"/>
            <a:ext cx="10252710" cy="123719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8794" y="1569085"/>
            <a:ext cx="5028842" cy="768985"/>
          </a:xfrm>
        </p:spPr>
        <p:txBody>
          <a:bodyPr anchor="b"/>
          <a:lstStyle>
            <a:lvl1pPr marL="0" indent="0">
              <a:buNone/>
              <a:defRPr sz="2240" b="1"/>
            </a:lvl1pPr>
            <a:lvl2pPr marL="426705" indent="0">
              <a:buNone/>
              <a:defRPr sz="1867" b="1"/>
            </a:lvl2pPr>
            <a:lvl3pPr marL="853410" indent="0">
              <a:buNone/>
              <a:defRPr sz="1680" b="1"/>
            </a:lvl3pPr>
            <a:lvl4pPr marL="1280114" indent="0">
              <a:buNone/>
              <a:defRPr sz="1493" b="1"/>
            </a:lvl4pPr>
            <a:lvl5pPr marL="1706819" indent="0">
              <a:buNone/>
              <a:defRPr sz="1493" b="1"/>
            </a:lvl5pPr>
            <a:lvl6pPr marL="2133524" indent="0">
              <a:buNone/>
              <a:defRPr sz="1493" b="1"/>
            </a:lvl6pPr>
            <a:lvl7pPr marL="2560229" indent="0">
              <a:buNone/>
              <a:defRPr sz="1493" b="1"/>
            </a:lvl7pPr>
            <a:lvl8pPr marL="2986933" indent="0">
              <a:buNone/>
              <a:defRPr sz="1493" b="1"/>
            </a:lvl8pPr>
            <a:lvl9pPr marL="3413638" indent="0">
              <a:buNone/>
              <a:defRPr sz="149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8794" y="2338070"/>
            <a:ext cx="5028842" cy="343894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17895" y="1569085"/>
            <a:ext cx="5053608" cy="768985"/>
          </a:xfrm>
        </p:spPr>
        <p:txBody>
          <a:bodyPr anchor="b"/>
          <a:lstStyle>
            <a:lvl1pPr marL="0" indent="0">
              <a:buNone/>
              <a:defRPr sz="2240" b="1"/>
            </a:lvl1pPr>
            <a:lvl2pPr marL="426705" indent="0">
              <a:buNone/>
              <a:defRPr sz="1867" b="1"/>
            </a:lvl2pPr>
            <a:lvl3pPr marL="853410" indent="0">
              <a:buNone/>
              <a:defRPr sz="1680" b="1"/>
            </a:lvl3pPr>
            <a:lvl4pPr marL="1280114" indent="0">
              <a:buNone/>
              <a:defRPr sz="1493" b="1"/>
            </a:lvl4pPr>
            <a:lvl5pPr marL="1706819" indent="0">
              <a:buNone/>
              <a:defRPr sz="1493" b="1"/>
            </a:lvl5pPr>
            <a:lvl6pPr marL="2133524" indent="0">
              <a:buNone/>
              <a:defRPr sz="1493" b="1"/>
            </a:lvl6pPr>
            <a:lvl7pPr marL="2560229" indent="0">
              <a:buNone/>
              <a:defRPr sz="1493" b="1"/>
            </a:lvl7pPr>
            <a:lvl8pPr marL="2986933" indent="0">
              <a:buNone/>
              <a:defRPr sz="1493" b="1"/>
            </a:lvl8pPr>
            <a:lvl9pPr marL="3413638" indent="0">
              <a:buNone/>
              <a:defRPr sz="149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17895" y="2338070"/>
            <a:ext cx="5053608" cy="343894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194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3081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419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8794" y="426720"/>
            <a:ext cx="3833931" cy="1493520"/>
          </a:xfrm>
        </p:spPr>
        <p:txBody>
          <a:bodyPr anchor="b"/>
          <a:lstStyle>
            <a:lvl1pPr>
              <a:defRPr sz="298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53608" y="921597"/>
            <a:ext cx="6017895" cy="4548717"/>
          </a:xfrm>
        </p:spPr>
        <p:txBody>
          <a:bodyPr/>
          <a:lstStyle>
            <a:lvl1pPr>
              <a:defRPr sz="2987"/>
            </a:lvl1pPr>
            <a:lvl2pPr>
              <a:defRPr sz="2613"/>
            </a:lvl2pPr>
            <a:lvl3pPr>
              <a:defRPr sz="2240"/>
            </a:lvl3pPr>
            <a:lvl4pPr>
              <a:defRPr sz="1867"/>
            </a:lvl4pPr>
            <a:lvl5pPr>
              <a:defRPr sz="1867"/>
            </a:lvl5pPr>
            <a:lvl6pPr>
              <a:defRPr sz="1867"/>
            </a:lvl6pPr>
            <a:lvl7pPr>
              <a:defRPr sz="1867"/>
            </a:lvl7pPr>
            <a:lvl8pPr>
              <a:defRPr sz="1867"/>
            </a:lvl8pPr>
            <a:lvl9pPr>
              <a:defRPr sz="18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8794" y="1920240"/>
            <a:ext cx="3833931" cy="3557482"/>
          </a:xfrm>
        </p:spPr>
        <p:txBody>
          <a:bodyPr/>
          <a:lstStyle>
            <a:lvl1pPr marL="0" indent="0">
              <a:buNone/>
              <a:defRPr sz="1493"/>
            </a:lvl1pPr>
            <a:lvl2pPr marL="426705" indent="0">
              <a:buNone/>
              <a:defRPr sz="1307"/>
            </a:lvl2pPr>
            <a:lvl3pPr marL="853410" indent="0">
              <a:buNone/>
              <a:defRPr sz="1120"/>
            </a:lvl3pPr>
            <a:lvl4pPr marL="1280114" indent="0">
              <a:buNone/>
              <a:defRPr sz="933"/>
            </a:lvl4pPr>
            <a:lvl5pPr marL="1706819" indent="0">
              <a:buNone/>
              <a:defRPr sz="933"/>
            </a:lvl5pPr>
            <a:lvl6pPr marL="2133524" indent="0">
              <a:buNone/>
              <a:defRPr sz="933"/>
            </a:lvl6pPr>
            <a:lvl7pPr marL="2560229" indent="0">
              <a:buNone/>
              <a:defRPr sz="933"/>
            </a:lvl7pPr>
            <a:lvl8pPr marL="2986933" indent="0">
              <a:buNone/>
              <a:defRPr sz="933"/>
            </a:lvl8pPr>
            <a:lvl9pPr marL="3413638" indent="0">
              <a:buNone/>
              <a:defRPr sz="9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5059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8794" y="426720"/>
            <a:ext cx="3833931" cy="1493520"/>
          </a:xfrm>
        </p:spPr>
        <p:txBody>
          <a:bodyPr anchor="b"/>
          <a:lstStyle>
            <a:lvl1pPr>
              <a:defRPr sz="298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053608" y="921597"/>
            <a:ext cx="6017895" cy="4548717"/>
          </a:xfrm>
        </p:spPr>
        <p:txBody>
          <a:bodyPr anchor="t"/>
          <a:lstStyle>
            <a:lvl1pPr marL="0" indent="0">
              <a:buNone/>
              <a:defRPr sz="2987"/>
            </a:lvl1pPr>
            <a:lvl2pPr marL="426705" indent="0">
              <a:buNone/>
              <a:defRPr sz="2613"/>
            </a:lvl2pPr>
            <a:lvl3pPr marL="853410" indent="0">
              <a:buNone/>
              <a:defRPr sz="2240"/>
            </a:lvl3pPr>
            <a:lvl4pPr marL="1280114" indent="0">
              <a:buNone/>
              <a:defRPr sz="1867"/>
            </a:lvl4pPr>
            <a:lvl5pPr marL="1706819" indent="0">
              <a:buNone/>
              <a:defRPr sz="1867"/>
            </a:lvl5pPr>
            <a:lvl6pPr marL="2133524" indent="0">
              <a:buNone/>
              <a:defRPr sz="1867"/>
            </a:lvl6pPr>
            <a:lvl7pPr marL="2560229" indent="0">
              <a:buNone/>
              <a:defRPr sz="1867"/>
            </a:lvl7pPr>
            <a:lvl8pPr marL="2986933" indent="0">
              <a:buNone/>
              <a:defRPr sz="1867"/>
            </a:lvl8pPr>
            <a:lvl9pPr marL="3413638" indent="0">
              <a:buNone/>
              <a:defRPr sz="186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8794" y="1920240"/>
            <a:ext cx="3833931" cy="3557482"/>
          </a:xfrm>
        </p:spPr>
        <p:txBody>
          <a:bodyPr/>
          <a:lstStyle>
            <a:lvl1pPr marL="0" indent="0">
              <a:buNone/>
              <a:defRPr sz="1493"/>
            </a:lvl1pPr>
            <a:lvl2pPr marL="426705" indent="0">
              <a:buNone/>
              <a:defRPr sz="1307"/>
            </a:lvl2pPr>
            <a:lvl3pPr marL="853410" indent="0">
              <a:buNone/>
              <a:defRPr sz="1120"/>
            </a:lvl3pPr>
            <a:lvl4pPr marL="1280114" indent="0">
              <a:buNone/>
              <a:defRPr sz="933"/>
            </a:lvl4pPr>
            <a:lvl5pPr marL="1706819" indent="0">
              <a:buNone/>
              <a:defRPr sz="933"/>
            </a:lvl5pPr>
            <a:lvl6pPr marL="2133524" indent="0">
              <a:buNone/>
              <a:defRPr sz="933"/>
            </a:lvl6pPr>
            <a:lvl7pPr marL="2560229" indent="0">
              <a:buNone/>
              <a:defRPr sz="933"/>
            </a:lvl7pPr>
            <a:lvl8pPr marL="2986933" indent="0">
              <a:buNone/>
              <a:defRPr sz="933"/>
            </a:lvl8pPr>
            <a:lvl9pPr marL="3413638" indent="0">
              <a:buNone/>
              <a:defRPr sz="9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105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7245" y="340784"/>
            <a:ext cx="10252710" cy="123719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7245" y="1703917"/>
            <a:ext cx="10252710" cy="40612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17245" y="5932594"/>
            <a:ext cx="2674620" cy="3407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8DFD56-A69D-6D4A-A484-197A5CD16235}" type="datetimeFigureOut">
              <a:rPr lang="en-US" smtClean="0"/>
              <a:t>9/13/23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37635" y="5932594"/>
            <a:ext cx="4011930" cy="3407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95335" y="5932594"/>
            <a:ext cx="2674620" cy="3407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A8BE7F-8987-F64F-BCFE-2A11FE4C23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0233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853410" rtl="0" eaLnBrk="1" latinLnBrk="0" hangingPunct="1">
        <a:lnSpc>
          <a:spcPct val="90000"/>
        </a:lnSpc>
        <a:spcBef>
          <a:spcPct val="0"/>
        </a:spcBef>
        <a:buNone/>
        <a:defRPr sz="410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13352" indent="-213352" algn="l" defTabSz="853410" rtl="0" eaLnBrk="1" latinLnBrk="0" hangingPunct="1">
        <a:lnSpc>
          <a:spcPct val="90000"/>
        </a:lnSpc>
        <a:spcBef>
          <a:spcPts val="933"/>
        </a:spcBef>
        <a:buFont typeface="Arial" panose="020B0604020202020204" pitchFamily="34" charset="0"/>
        <a:buChar char="•"/>
        <a:defRPr sz="2613" kern="1200">
          <a:solidFill>
            <a:schemeClr val="tx1"/>
          </a:solidFill>
          <a:latin typeface="+mn-lt"/>
          <a:ea typeface="+mn-ea"/>
          <a:cs typeface="+mn-cs"/>
        </a:defRPr>
      </a:lvl1pPr>
      <a:lvl2pPr marL="640057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2240" kern="1200">
          <a:solidFill>
            <a:schemeClr val="tx1"/>
          </a:solidFill>
          <a:latin typeface="+mn-lt"/>
          <a:ea typeface="+mn-ea"/>
          <a:cs typeface="+mn-cs"/>
        </a:defRPr>
      </a:lvl2pPr>
      <a:lvl3pPr marL="1066762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867" kern="1200">
          <a:solidFill>
            <a:schemeClr val="tx1"/>
          </a:solidFill>
          <a:latin typeface="+mn-lt"/>
          <a:ea typeface="+mn-ea"/>
          <a:cs typeface="+mn-cs"/>
        </a:defRPr>
      </a:lvl3pPr>
      <a:lvl4pPr marL="1493467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4pPr>
      <a:lvl5pPr marL="1920171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5pPr>
      <a:lvl6pPr marL="2346876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6pPr>
      <a:lvl7pPr marL="2773581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86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8pPr>
      <a:lvl9pPr marL="3626990" indent="-213352" algn="l" defTabSz="85341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1pPr>
      <a:lvl2pPr marL="426705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2pPr>
      <a:lvl3pPr marL="853410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14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4pPr>
      <a:lvl5pPr marL="1706819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5pPr>
      <a:lvl6pPr marL="2133524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6pPr>
      <a:lvl7pPr marL="2560229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7pPr>
      <a:lvl8pPr marL="2986933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8pPr>
      <a:lvl9pPr marL="3413638" algn="l" defTabSz="853410" rtl="0" eaLnBrk="1" latinLnBrk="0" hangingPunct="1">
        <a:defRPr sz="16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9FE540C-B656-61B5-684B-37F2C90EEE2C}"/>
              </a:ext>
            </a:extLst>
          </p:cNvPr>
          <p:cNvSpPr/>
          <p:nvPr/>
        </p:nvSpPr>
        <p:spPr>
          <a:xfrm>
            <a:off x="884653" y="1025077"/>
            <a:ext cx="1456410" cy="66193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2700"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Train on 1-3 digit addition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315CBD8-4E74-BDE9-F141-32592140DF32}"/>
              </a:ext>
            </a:extLst>
          </p:cNvPr>
          <p:cNvSpPr txBox="1"/>
          <p:nvPr/>
        </p:nvSpPr>
        <p:spPr>
          <a:xfrm>
            <a:off x="430127" y="321104"/>
            <a:ext cx="2783326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500" b="1" dirty="0"/>
              <a:t>Supervised Training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032C847-8EC2-6F48-AA17-39B5B4B24619}"/>
              </a:ext>
            </a:extLst>
          </p:cNvPr>
          <p:cNvSpPr txBox="1"/>
          <p:nvPr/>
        </p:nvSpPr>
        <p:spPr>
          <a:xfrm>
            <a:off x="6927681" y="301127"/>
            <a:ext cx="1810688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500" b="1" dirty="0"/>
              <a:t>Self Training</a:t>
            </a:r>
          </a:p>
        </p:txBody>
      </p:sp>
      <p:sp>
        <p:nvSpPr>
          <p:cNvPr id="19" name="Down Arrow 18">
            <a:extLst>
              <a:ext uri="{FF2B5EF4-FFF2-40B4-BE49-F238E27FC236}">
                <a16:creationId xmlns:a16="http://schemas.microsoft.com/office/drawing/2014/main" id="{218A5863-A740-9014-AD2F-CFCA7C87D54D}"/>
              </a:ext>
            </a:extLst>
          </p:cNvPr>
          <p:cNvSpPr/>
          <p:nvPr/>
        </p:nvSpPr>
        <p:spPr>
          <a:xfrm>
            <a:off x="1403927" y="1759417"/>
            <a:ext cx="417863" cy="389944"/>
          </a:xfrm>
          <a:prstGeom prst="downArrow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E1781AD9-F3B3-8051-4054-C54ED1D585C6}"/>
              </a:ext>
            </a:extLst>
          </p:cNvPr>
          <p:cNvSpPr/>
          <p:nvPr/>
        </p:nvSpPr>
        <p:spPr>
          <a:xfrm>
            <a:off x="884653" y="2278138"/>
            <a:ext cx="1456410" cy="66193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2700"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…… </a:t>
            </a:r>
          </a:p>
        </p:txBody>
      </p:sp>
      <p:sp>
        <p:nvSpPr>
          <p:cNvPr id="29" name="Down Arrow 28">
            <a:extLst>
              <a:ext uri="{FF2B5EF4-FFF2-40B4-BE49-F238E27FC236}">
                <a16:creationId xmlns:a16="http://schemas.microsoft.com/office/drawing/2014/main" id="{94B7E306-C14C-8733-F19A-92305FC70CBB}"/>
              </a:ext>
            </a:extLst>
          </p:cNvPr>
          <p:cNvSpPr/>
          <p:nvPr/>
        </p:nvSpPr>
        <p:spPr>
          <a:xfrm>
            <a:off x="1403927" y="3068845"/>
            <a:ext cx="417863" cy="389944"/>
          </a:xfrm>
          <a:prstGeom prst="downArrow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0F61DE4A-B009-8F8E-ED94-0E52C5BBB596}"/>
              </a:ext>
            </a:extLst>
          </p:cNvPr>
          <p:cNvSpPr/>
          <p:nvPr/>
        </p:nvSpPr>
        <p:spPr>
          <a:xfrm>
            <a:off x="884653" y="3531199"/>
            <a:ext cx="1456410" cy="66193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2700"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Train on 1-6 digit addition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37A9D7D-4B0E-8E24-A788-B26212192359}"/>
              </a:ext>
            </a:extLst>
          </p:cNvPr>
          <p:cNvSpPr/>
          <p:nvPr/>
        </p:nvSpPr>
        <p:spPr>
          <a:xfrm>
            <a:off x="4882872" y="3371762"/>
            <a:ext cx="2650248" cy="1223665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 w="12700"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Generate answers for 7-digit addition using chain-of-thought reasoning and self-consistency checks.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5C86618-4D81-6AB8-40B4-A14AEBD427A8}"/>
              </a:ext>
            </a:extLst>
          </p:cNvPr>
          <p:cNvSpPr txBox="1"/>
          <p:nvPr/>
        </p:nvSpPr>
        <p:spPr>
          <a:xfrm>
            <a:off x="799039" y="5201775"/>
            <a:ext cx="19313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All training data is given to model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757CDDF-BD06-5CDF-774F-6D34CEA579E4}"/>
              </a:ext>
            </a:extLst>
          </p:cNvPr>
          <p:cNvSpPr txBox="1"/>
          <p:nvPr/>
        </p:nvSpPr>
        <p:spPr>
          <a:xfrm>
            <a:off x="6152147" y="5300289"/>
            <a:ext cx="246403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All training data is self-generated by the model</a:t>
            </a:r>
          </a:p>
        </p:txBody>
      </p:sp>
      <p:sp>
        <p:nvSpPr>
          <p:cNvPr id="60" name="Down Arrow 59">
            <a:extLst>
              <a:ext uri="{FF2B5EF4-FFF2-40B4-BE49-F238E27FC236}">
                <a16:creationId xmlns:a16="http://schemas.microsoft.com/office/drawing/2014/main" id="{A14DEECD-98FE-4E15-B629-B7C98F722525}"/>
              </a:ext>
            </a:extLst>
          </p:cNvPr>
          <p:cNvSpPr/>
          <p:nvPr/>
        </p:nvSpPr>
        <p:spPr>
          <a:xfrm rot="16200000">
            <a:off x="3403037" y="2817046"/>
            <a:ext cx="417863" cy="2090233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6" name="Down Arrow 65">
            <a:extLst>
              <a:ext uri="{FF2B5EF4-FFF2-40B4-BE49-F238E27FC236}">
                <a16:creationId xmlns:a16="http://schemas.microsoft.com/office/drawing/2014/main" id="{81B1E3E2-FB69-7A16-CAFE-BD7BE920A79C}"/>
              </a:ext>
            </a:extLst>
          </p:cNvPr>
          <p:cNvSpPr/>
          <p:nvPr/>
        </p:nvSpPr>
        <p:spPr>
          <a:xfrm rot="10800000">
            <a:off x="5957554" y="2689401"/>
            <a:ext cx="417863" cy="501333"/>
          </a:xfrm>
          <a:prstGeom prst="downArrow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CF1DF373-29D5-DEF5-5811-03729B1B9C27}"/>
              </a:ext>
            </a:extLst>
          </p:cNvPr>
          <p:cNvSpPr/>
          <p:nvPr/>
        </p:nvSpPr>
        <p:spPr>
          <a:xfrm>
            <a:off x="4882872" y="2037695"/>
            <a:ext cx="2650248" cy="501334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2700"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Train on 1-7 digit addition</a:t>
            </a:r>
          </a:p>
        </p:txBody>
      </p: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C0049CE1-E94B-B699-E9F8-A4B730044A8D}"/>
              </a:ext>
            </a:extLst>
          </p:cNvPr>
          <p:cNvCxnSpPr>
            <a:cxnSpLocks/>
          </p:cNvCxnSpPr>
          <p:nvPr/>
        </p:nvCxnSpPr>
        <p:spPr>
          <a:xfrm>
            <a:off x="3989754" y="4087137"/>
            <a:ext cx="0" cy="2072623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U-Turn Arrow 84">
            <a:extLst>
              <a:ext uri="{FF2B5EF4-FFF2-40B4-BE49-F238E27FC236}">
                <a16:creationId xmlns:a16="http://schemas.microsoft.com/office/drawing/2014/main" id="{65D31835-8B14-3770-78DA-8B9214AC0B5C}"/>
              </a:ext>
            </a:extLst>
          </p:cNvPr>
          <p:cNvSpPr/>
          <p:nvPr/>
        </p:nvSpPr>
        <p:spPr>
          <a:xfrm>
            <a:off x="6090309" y="1266972"/>
            <a:ext cx="3295353" cy="567195"/>
          </a:xfrm>
          <a:prstGeom prst="uturnArrow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13DE61D0-2E9D-BECF-F132-11F70308F936}"/>
              </a:ext>
            </a:extLst>
          </p:cNvPr>
          <p:cNvSpPr/>
          <p:nvPr/>
        </p:nvSpPr>
        <p:spPr>
          <a:xfrm>
            <a:off x="7964108" y="3775426"/>
            <a:ext cx="2650248" cy="501334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2700"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Train on 1-8 digit addition</a:t>
            </a:r>
          </a:p>
        </p:txBody>
      </p:sp>
      <p:sp>
        <p:nvSpPr>
          <p:cNvPr id="88" name="Down Arrow 87">
            <a:extLst>
              <a:ext uri="{FF2B5EF4-FFF2-40B4-BE49-F238E27FC236}">
                <a16:creationId xmlns:a16="http://schemas.microsoft.com/office/drawing/2014/main" id="{183CA2EC-2F7A-3AA1-BA6A-CD652767067A}"/>
              </a:ext>
            </a:extLst>
          </p:cNvPr>
          <p:cNvSpPr/>
          <p:nvPr/>
        </p:nvSpPr>
        <p:spPr>
          <a:xfrm>
            <a:off x="9080300" y="3182110"/>
            <a:ext cx="417863" cy="501333"/>
          </a:xfrm>
          <a:prstGeom prst="downArrow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0" name="Bent Arrow 89">
            <a:extLst>
              <a:ext uri="{FF2B5EF4-FFF2-40B4-BE49-F238E27FC236}">
                <a16:creationId xmlns:a16="http://schemas.microsoft.com/office/drawing/2014/main" id="{6BEA0E57-20C6-1905-0B2C-E612F7368F98}"/>
              </a:ext>
            </a:extLst>
          </p:cNvPr>
          <p:cNvSpPr/>
          <p:nvPr/>
        </p:nvSpPr>
        <p:spPr>
          <a:xfrm flipV="1">
            <a:off x="9202030" y="4392578"/>
            <a:ext cx="1918744" cy="662213"/>
          </a:xfrm>
          <a:prstGeom prst="bentArrow">
            <a:avLst>
              <a:gd name="adj1" fmla="val 25000"/>
              <a:gd name="adj2" fmla="val 18853"/>
              <a:gd name="adj3" fmla="val 25000"/>
              <a:gd name="adj4" fmla="val 43750"/>
            </a:avLst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D69DA9BE-EA1D-16C4-300F-BE06A06F699D}"/>
              </a:ext>
            </a:extLst>
          </p:cNvPr>
          <p:cNvSpPr txBox="1"/>
          <p:nvPr/>
        </p:nvSpPr>
        <p:spPr>
          <a:xfrm>
            <a:off x="9080300" y="5141507"/>
            <a:ext cx="252116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Until self training fails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A89F3797-AA21-DBEB-A375-93964FAE9CFD}"/>
              </a:ext>
            </a:extLst>
          </p:cNvPr>
          <p:cNvSpPr/>
          <p:nvPr/>
        </p:nvSpPr>
        <p:spPr>
          <a:xfrm>
            <a:off x="7964108" y="1842626"/>
            <a:ext cx="2650248" cy="1223665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 w="12700">
            <a:solidFill>
              <a:schemeClr val="accent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ysClr val="windowText" lastClr="000000"/>
                </a:solidFill>
              </a:rPr>
              <a:t>Generate answers for 8-digit addition using chain-of-thought reasoning and self-consistency checks.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C5880574-E82B-0E53-02B6-071B3907DCD0}"/>
              </a:ext>
            </a:extLst>
          </p:cNvPr>
          <p:cNvCxnSpPr>
            <a:cxnSpLocks/>
          </p:cNvCxnSpPr>
          <p:nvPr/>
        </p:nvCxnSpPr>
        <p:spPr>
          <a:xfrm>
            <a:off x="3986464" y="262771"/>
            <a:ext cx="0" cy="3463446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Down Arrow 11">
            <a:extLst>
              <a:ext uri="{FF2B5EF4-FFF2-40B4-BE49-F238E27FC236}">
                <a16:creationId xmlns:a16="http://schemas.microsoft.com/office/drawing/2014/main" id="{1A683B23-6F28-0CC3-18D3-C7C9A977E8A0}"/>
              </a:ext>
            </a:extLst>
          </p:cNvPr>
          <p:cNvSpPr/>
          <p:nvPr/>
        </p:nvSpPr>
        <p:spPr>
          <a:xfrm rot="16200000">
            <a:off x="2955094" y="800205"/>
            <a:ext cx="417863" cy="1170432"/>
          </a:xfrm>
          <a:prstGeom prst="downArrow">
            <a:avLst/>
          </a:prstGeom>
          <a:solidFill>
            <a:srgbClr val="FF0000">
              <a:alpha val="82154"/>
            </a:srgb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626342D-9DDF-745B-21EB-3D569EBB289A}"/>
              </a:ext>
            </a:extLst>
          </p:cNvPr>
          <p:cNvSpPr txBox="1"/>
          <p:nvPr/>
        </p:nvSpPr>
        <p:spPr>
          <a:xfrm>
            <a:off x="2328946" y="1584012"/>
            <a:ext cx="167734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/>
              <a:t>Fail to generalize to 4 digits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EDA984BC-B608-0016-BD7D-22CFD3D1812F}"/>
              </a:ext>
            </a:extLst>
          </p:cNvPr>
          <p:cNvSpPr txBox="1"/>
          <p:nvPr/>
        </p:nvSpPr>
        <p:spPr>
          <a:xfrm>
            <a:off x="2312974" y="2817764"/>
            <a:ext cx="167734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/>
              <a:t>Fail to generalize to N+1 digits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CCFE335-0F29-2E4F-0600-36877058E2D8}"/>
              </a:ext>
            </a:extLst>
          </p:cNvPr>
          <p:cNvSpPr txBox="1"/>
          <p:nvPr/>
        </p:nvSpPr>
        <p:spPr>
          <a:xfrm>
            <a:off x="2442573" y="4071095"/>
            <a:ext cx="1456399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/>
              <a:t>Successful generalization to 7 digits</a:t>
            </a:r>
          </a:p>
        </p:txBody>
      </p:sp>
      <p:sp>
        <p:nvSpPr>
          <p:cNvPr id="18" name="Down Arrow 17">
            <a:extLst>
              <a:ext uri="{FF2B5EF4-FFF2-40B4-BE49-F238E27FC236}">
                <a16:creationId xmlns:a16="http://schemas.microsoft.com/office/drawing/2014/main" id="{189976D1-0F1F-D891-B390-BA025B49B8E7}"/>
              </a:ext>
            </a:extLst>
          </p:cNvPr>
          <p:cNvSpPr/>
          <p:nvPr/>
        </p:nvSpPr>
        <p:spPr>
          <a:xfrm rot="16200000">
            <a:off x="2948774" y="2023616"/>
            <a:ext cx="417863" cy="1170432"/>
          </a:xfrm>
          <a:prstGeom prst="downArrow">
            <a:avLst/>
          </a:prstGeom>
          <a:solidFill>
            <a:srgbClr val="FF0000">
              <a:alpha val="82154"/>
            </a:srgbClr>
          </a:solidFill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33028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2085</TotalTime>
  <Words>87</Words>
  <Application>Microsoft Macintosh PowerPoint</Application>
  <PresentationFormat>Custom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Zhang, Hugh</dc:creator>
  <cp:lastModifiedBy>Zhang, Hugh</cp:lastModifiedBy>
  <cp:revision>11</cp:revision>
  <dcterms:created xsi:type="dcterms:W3CDTF">2023-09-11T01:50:22Z</dcterms:created>
  <dcterms:modified xsi:type="dcterms:W3CDTF">2023-09-13T22:08:04Z</dcterms:modified>
</cp:coreProperties>
</file>

<file path=docProps/thumbnail.jpeg>
</file>