
<file path=[Content_Types].xml><?xml version="1.0" encoding="utf-8"?>
<Types xmlns="http://schemas.openxmlformats.org/package/2006/content-types">
  <Default Extension="emf" ContentType="image/x-emf"/>
  <Default Extension="jpeg" ContentType="image/jpeg"/>
  <Default Extension="m4a" ContentType="audio/mp4"/>
  <Default Extension="png" ContentType="image/png"/>
  <Default Extension="rels" ContentType="application/vnd.openxmlformats-package.relationships+xml"/>
  <Default Extension="wdp" ContentType="image/vnd.ms-photo"/>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1" r:id="rId1"/>
  </p:sldMasterIdLst>
  <p:notesMasterIdLst>
    <p:notesMasterId r:id="rId9"/>
  </p:notesMasterIdLst>
  <p:handoutMasterIdLst>
    <p:handoutMasterId r:id="rId10"/>
  </p:handoutMasterIdLst>
  <p:sldIdLst>
    <p:sldId id="609" r:id="rId2"/>
    <p:sldId id="951" r:id="rId3"/>
    <p:sldId id="779" r:id="rId4"/>
    <p:sldId id="778" r:id="rId5"/>
    <p:sldId id="752" r:id="rId6"/>
    <p:sldId id="955" r:id="rId7"/>
    <p:sldId id="953" r:id="rId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2" pos="984" userDrawn="1">
          <p15:clr>
            <a:srgbClr val="A4A3A4"/>
          </p15:clr>
        </p15:guide>
        <p15:guide id="3" pos="2760" userDrawn="1">
          <p15:clr>
            <a:srgbClr val="A4A3A4"/>
          </p15:clr>
        </p15:guide>
        <p15:guide id="4" pos="3792" userDrawn="1">
          <p15:clr>
            <a:srgbClr val="A4A3A4"/>
          </p15:clr>
        </p15:guide>
        <p15:guide id="5" orient="horz" pos="216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3FF50"/>
    <a:srgbClr val="00FFFF"/>
    <a:srgbClr val="FF6600"/>
    <a:srgbClr val="0000FF"/>
    <a:srgbClr val="FF99FF"/>
    <a:srgbClr val="BAE66A"/>
    <a:srgbClr val="FF9900"/>
    <a:srgbClr val="FF00FF"/>
    <a:srgbClr val="66CCFF"/>
    <a:srgbClr val="FF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E929F9F4-4A8F-4326-A1B4-22849713DDAB}" styleName="Dark Style 1 - Accent 4">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4"/>
          </a:solidFill>
        </a:fill>
      </a:tcStyle>
    </a:wholeTbl>
    <a:band1H>
      <a:tcStyle>
        <a:tcBdr/>
        <a:fill>
          <a:solidFill>
            <a:schemeClr val="accent4">
              <a:shade val="60000"/>
            </a:schemeClr>
          </a:solidFill>
        </a:fill>
      </a:tcStyle>
    </a:band1H>
    <a:band1V>
      <a:tcStyle>
        <a:tcBdr/>
        <a:fill>
          <a:solidFill>
            <a:schemeClr val="accent4">
              <a:shade val="60000"/>
            </a:schemeClr>
          </a:solidFill>
        </a:fill>
      </a:tcStyle>
    </a:band1V>
    <a:lastCol>
      <a:tcTxStyle b="on"/>
      <a:tcStyle>
        <a:tcBdr>
          <a:left>
            <a:ln w="25400" cmpd="sng">
              <a:solidFill>
                <a:schemeClr val="lt1"/>
              </a:solidFill>
            </a:ln>
          </a:left>
        </a:tcBdr>
        <a:fill>
          <a:solidFill>
            <a:schemeClr val="accent4">
              <a:shade val="60000"/>
            </a:schemeClr>
          </a:solidFill>
        </a:fill>
      </a:tcStyle>
    </a:lastCol>
    <a:firstCol>
      <a:tcTxStyle b="on"/>
      <a:tcStyle>
        <a:tcBdr>
          <a:right>
            <a:ln w="25400" cmpd="sng">
              <a:solidFill>
                <a:schemeClr val="lt1"/>
              </a:solidFill>
            </a:ln>
          </a:right>
        </a:tcBdr>
        <a:fill>
          <a:solidFill>
            <a:schemeClr val="accent4">
              <a:shade val="60000"/>
            </a:schemeClr>
          </a:solidFill>
        </a:fill>
      </a:tcStyle>
    </a:firstCol>
    <a:lastRow>
      <a:tcTxStyle b="on"/>
      <a:tcStyle>
        <a:tcBdr>
          <a:top>
            <a:ln w="25400" cmpd="sng">
              <a:solidFill>
                <a:schemeClr val="lt1"/>
              </a:solidFill>
            </a:ln>
          </a:top>
        </a:tcBdr>
        <a:fill>
          <a:solidFill>
            <a:schemeClr val="accent4">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D03447BB-5D67-496B-8E87-E561075AD55C}" styleName="Dark Style 1 - Accent 3">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3"/>
          </a:solidFill>
        </a:fill>
      </a:tcStyle>
    </a:wholeTbl>
    <a:band1H>
      <a:tcStyle>
        <a:tcBdr/>
        <a:fill>
          <a:solidFill>
            <a:schemeClr val="accent3">
              <a:shade val="60000"/>
            </a:schemeClr>
          </a:solidFill>
        </a:fill>
      </a:tcStyle>
    </a:band1H>
    <a:band1V>
      <a:tcStyle>
        <a:tcBdr/>
        <a:fill>
          <a:solidFill>
            <a:schemeClr val="accent3">
              <a:shade val="60000"/>
            </a:schemeClr>
          </a:solidFill>
        </a:fill>
      </a:tcStyle>
    </a:band1V>
    <a:lastCol>
      <a:tcTxStyle b="on"/>
      <a:tcStyle>
        <a:tcBdr>
          <a:left>
            <a:ln w="25400" cmpd="sng">
              <a:solidFill>
                <a:schemeClr val="lt1"/>
              </a:solidFill>
            </a:ln>
          </a:left>
        </a:tcBdr>
        <a:fill>
          <a:solidFill>
            <a:schemeClr val="accent3">
              <a:shade val="60000"/>
            </a:schemeClr>
          </a:solidFill>
        </a:fill>
      </a:tcStyle>
    </a:lastCol>
    <a:firstCol>
      <a:tcTxStyle b="on"/>
      <a:tcStyle>
        <a:tcBdr>
          <a:right>
            <a:ln w="25400" cmpd="sng">
              <a:solidFill>
                <a:schemeClr val="lt1"/>
              </a:solidFill>
            </a:ln>
          </a:right>
        </a:tcBdr>
        <a:fill>
          <a:solidFill>
            <a:schemeClr val="accent3">
              <a:shade val="60000"/>
            </a:schemeClr>
          </a:solidFill>
        </a:fill>
      </a:tcStyle>
    </a:firstCol>
    <a:lastRow>
      <a:tcTxStyle b="on"/>
      <a:tcStyle>
        <a:tcBdr>
          <a:top>
            <a:ln w="25400" cmpd="sng">
              <a:solidFill>
                <a:schemeClr val="lt1"/>
              </a:solidFill>
            </a:ln>
          </a:top>
        </a:tcBdr>
        <a:fill>
          <a:solidFill>
            <a:schemeClr val="accent3">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16D9F66E-5EB9-4882-86FB-DCBF35E3C3E4}" styleName="Medium Style 4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036" autoAdjust="0"/>
    <p:restoredTop sz="86939" autoAdjust="0"/>
  </p:normalViewPr>
  <p:slideViewPr>
    <p:cSldViewPr snapToGrid="0">
      <p:cViewPr varScale="1">
        <p:scale>
          <a:sx n="110" d="100"/>
          <a:sy n="110" d="100"/>
        </p:scale>
        <p:origin x="1184" y="192"/>
      </p:cViewPr>
      <p:guideLst>
        <p:guide pos="984"/>
        <p:guide pos="2760"/>
        <p:guide pos="3792"/>
        <p:guide orient="horz" pos="2160"/>
      </p:guideLst>
    </p:cSldViewPr>
  </p:slideViewPr>
  <p:outlineViewPr>
    <p:cViewPr>
      <p:scale>
        <a:sx n="33" d="100"/>
        <a:sy n="33" d="100"/>
      </p:scale>
      <p:origin x="0" y="-1152"/>
    </p:cViewPr>
  </p:outlineViewPr>
  <p:notesTextViewPr>
    <p:cViewPr>
      <p:scale>
        <a:sx n="75" d="100"/>
        <a:sy n="75" d="100"/>
      </p:scale>
      <p:origin x="0" y="0"/>
    </p:cViewPr>
  </p:notesTextViewPr>
  <p:sorterViewPr>
    <p:cViewPr>
      <p:scale>
        <a:sx n="1" d="1"/>
        <a:sy n="1" d="1"/>
      </p:scale>
      <p:origin x="0" y="0"/>
    </p:cViewPr>
  </p:sorterViewPr>
  <p:notesViewPr>
    <p:cSldViewPr snapToGrid="0" snapToObjects="1">
      <p:cViewPr varScale="1">
        <p:scale>
          <a:sx n="83" d="100"/>
          <a:sy n="83" d="100"/>
        </p:scale>
        <p:origin x="-2928" y="-12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notesMaster" Target="notesMasters/notesMaster1.xml"/><Relationship Id="rId14"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2B92EB60-DCA6-6B4A-ADCA-2A3D4CBB6646}" type="datetimeFigureOut">
              <a:rPr lang="en-US" smtClean="0"/>
              <a:pPr/>
              <a:t>6/26/20</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0ADF8CFB-51D0-3640-8725-55D5BB72E496}" type="slidenum">
              <a:rPr lang="en-US" smtClean="0"/>
              <a:pPr/>
              <a:t>‹#›</a:t>
            </a:fld>
            <a:endParaRPr lang="en-US"/>
          </a:p>
        </p:txBody>
      </p:sp>
    </p:spTree>
    <p:extLst>
      <p:ext uri="{BB962C8B-B14F-4D97-AF65-F5344CB8AC3E}">
        <p14:creationId xmlns:p14="http://schemas.microsoft.com/office/powerpoint/2010/main" val="4005539691"/>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9A3ACD0-925D-3241-A339-7175FB9E362C}" type="datetimeFigureOut">
              <a:rPr lang="en-US" smtClean="0"/>
              <a:pPr/>
              <a:t>6/26/20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0A72187-6C7D-1A4C-827B-17673D4FB221}" type="slidenum">
              <a:rPr lang="en-US" smtClean="0"/>
              <a:pPr/>
              <a:t>‹#›</a:t>
            </a:fld>
            <a:endParaRPr lang="en-US"/>
          </a:p>
        </p:txBody>
      </p:sp>
    </p:spTree>
    <p:extLst>
      <p:ext uri="{BB962C8B-B14F-4D97-AF65-F5344CB8AC3E}">
        <p14:creationId xmlns:p14="http://schemas.microsoft.com/office/powerpoint/2010/main" val="870646510"/>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r>
              <a:rPr lang="en-US" dirty="0"/>
              <a:t>Hi,</a:t>
            </a:r>
            <a:r>
              <a:rPr lang="en-US" baseline="0" dirty="0"/>
              <a:t> everyone, today I will present our work: This is a joint work with NIH and UWM</a:t>
            </a:r>
            <a:endParaRPr lang="en-US" dirty="0"/>
          </a:p>
        </p:txBody>
      </p:sp>
      <p:sp>
        <p:nvSpPr>
          <p:cNvPr id="4" name="Slide Number Placeholder 3"/>
          <p:cNvSpPr>
            <a:spLocks noGrp="1"/>
          </p:cNvSpPr>
          <p:nvPr>
            <p:ph type="sldNum" sz="quarter" idx="10"/>
          </p:nvPr>
        </p:nvSpPr>
        <p:spPr/>
        <p:txBody>
          <a:bodyPr/>
          <a:lstStyle/>
          <a:p>
            <a:fld id="{E0A72187-6C7D-1A4C-827B-17673D4FB221}" type="slidenum">
              <a:rPr lang="en-US" smtClean="0"/>
              <a:pPr/>
              <a:t>1</a:t>
            </a:fld>
            <a:endParaRPr lang="en-US"/>
          </a:p>
        </p:txBody>
      </p:sp>
    </p:spTree>
    <p:extLst>
      <p:ext uri="{BB962C8B-B14F-4D97-AF65-F5344CB8AC3E}">
        <p14:creationId xmlns:p14="http://schemas.microsoft.com/office/powerpoint/2010/main" val="370033178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zh-CN" dirty="0"/>
              <a:t>In this work, we focused</a:t>
            </a:r>
            <a:r>
              <a:rPr lang="en-US" altLang="zh-CN" baseline="0" dirty="0"/>
              <a:t> on developing a cross domain plaque detector on both the NCCT and NECT given only labelled data in NCCT domain.  One simple idea is to translate the image from CECT to NCCT and apply the NCCT plaque detector. </a:t>
            </a:r>
            <a:endParaRPr lang="en-US" dirty="0"/>
          </a:p>
        </p:txBody>
      </p:sp>
      <p:sp>
        <p:nvSpPr>
          <p:cNvPr id="4" name="Slide Number Placeholder 3"/>
          <p:cNvSpPr>
            <a:spLocks noGrp="1"/>
          </p:cNvSpPr>
          <p:nvPr>
            <p:ph type="sldNum" sz="quarter" idx="10"/>
          </p:nvPr>
        </p:nvSpPr>
        <p:spPr/>
        <p:txBody>
          <a:bodyPr/>
          <a:lstStyle/>
          <a:p>
            <a:fld id="{E0A72187-6C7D-1A4C-827B-17673D4FB221}" type="slidenum">
              <a:rPr lang="en-US" smtClean="0"/>
              <a:pPr/>
              <a:t>2</a:t>
            </a:fld>
            <a:endParaRPr lang="en-US"/>
          </a:p>
        </p:txBody>
      </p:sp>
    </p:spTree>
    <p:extLst>
      <p:ext uri="{BB962C8B-B14F-4D97-AF65-F5344CB8AC3E}">
        <p14:creationId xmlns:p14="http://schemas.microsoft.com/office/powerpoint/2010/main" val="385599553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zh-CN" dirty="0"/>
              <a:t>We Show the original</a:t>
            </a:r>
            <a:r>
              <a:rPr lang="en-US" altLang="zh-CN" baseline="0" dirty="0"/>
              <a:t> CECT in the left and translated NCCT in the right. It shows that the calcified plaques are corrupted after image translation but. other large internal structures such as kidney are preserved well</a:t>
            </a:r>
            <a:endParaRPr lang="en-US" dirty="0"/>
          </a:p>
        </p:txBody>
      </p:sp>
      <p:sp>
        <p:nvSpPr>
          <p:cNvPr id="4" name="Slide Number Placeholder 3"/>
          <p:cNvSpPr>
            <a:spLocks noGrp="1"/>
          </p:cNvSpPr>
          <p:nvPr>
            <p:ph type="sldNum" sz="quarter" idx="10"/>
          </p:nvPr>
        </p:nvSpPr>
        <p:spPr/>
        <p:txBody>
          <a:bodyPr/>
          <a:lstStyle/>
          <a:p>
            <a:fld id="{E0A72187-6C7D-1A4C-827B-17673D4FB221}" type="slidenum">
              <a:rPr lang="en-US" smtClean="0"/>
              <a:pPr/>
              <a:t>3</a:t>
            </a:fld>
            <a:endParaRPr lang="en-US"/>
          </a:p>
        </p:txBody>
      </p:sp>
    </p:spTree>
    <p:extLst>
      <p:ext uri="{BB962C8B-B14F-4D97-AF65-F5344CB8AC3E}">
        <p14:creationId xmlns:p14="http://schemas.microsoft.com/office/powerpoint/2010/main" val="113104527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zh-CN" dirty="0"/>
              <a:t>In order to preserve</a:t>
            </a:r>
            <a:r>
              <a:rPr lang="en-US" altLang="zh-CN" baseline="0" dirty="0"/>
              <a:t> small plaque structures, we proposed two solutions. First, extract small size image patches from full size images. We also found that these small image patches lies in different local </a:t>
            </a:r>
            <a:r>
              <a:rPr lang="en-US" altLang="zh-CN" baseline="0" dirty="0" err="1"/>
              <a:t>clutsers</a:t>
            </a:r>
            <a:r>
              <a:rPr lang="en-US" altLang="zh-CN" baseline="0" dirty="0"/>
              <a:t> instead of a single cluster.  </a:t>
            </a:r>
            <a:endParaRPr lang="en-US" dirty="0"/>
          </a:p>
        </p:txBody>
      </p:sp>
      <p:sp>
        <p:nvSpPr>
          <p:cNvPr id="4" name="Slide Number Placeholder 3"/>
          <p:cNvSpPr>
            <a:spLocks noGrp="1"/>
          </p:cNvSpPr>
          <p:nvPr>
            <p:ph type="sldNum" sz="quarter" idx="10"/>
          </p:nvPr>
        </p:nvSpPr>
        <p:spPr/>
        <p:txBody>
          <a:bodyPr/>
          <a:lstStyle/>
          <a:p>
            <a:fld id="{E0A72187-6C7D-1A4C-827B-17673D4FB221}" type="slidenum">
              <a:rPr lang="en-US" smtClean="0"/>
              <a:pPr/>
              <a:t>4</a:t>
            </a:fld>
            <a:endParaRPr lang="en-US"/>
          </a:p>
        </p:txBody>
      </p:sp>
    </p:spTree>
    <p:extLst>
      <p:ext uri="{BB962C8B-B14F-4D97-AF65-F5344CB8AC3E}">
        <p14:creationId xmlns:p14="http://schemas.microsoft.com/office/powerpoint/2010/main" val="147938526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zh-CN" dirty="0"/>
              <a:t>We. Show the image </a:t>
            </a:r>
            <a:r>
              <a:rPr lang="en-US" altLang="zh-CN" dirty="0" err="1"/>
              <a:t>translationresult</a:t>
            </a:r>
            <a:r>
              <a:rPr lang="en-US" altLang="zh-CN" dirty="0"/>
              <a:t> by our new model . We show the translated</a:t>
            </a:r>
            <a:r>
              <a:rPr lang="en-US" altLang="zh-CN" baseline="0" dirty="0"/>
              <a:t> image by our model in the right.  The calcified plaque structure and brightness are preserved much better using our method.  </a:t>
            </a:r>
            <a:endParaRPr lang="en-US" dirty="0"/>
          </a:p>
        </p:txBody>
      </p:sp>
      <p:sp>
        <p:nvSpPr>
          <p:cNvPr id="4" name="Slide Number Placeholder 3"/>
          <p:cNvSpPr>
            <a:spLocks noGrp="1"/>
          </p:cNvSpPr>
          <p:nvPr>
            <p:ph type="sldNum" sz="quarter" idx="10"/>
          </p:nvPr>
        </p:nvSpPr>
        <p:spPr/>
        <p:txBody>
          <a:bodyPr/>
          <a:lstStyle/>
          <a:p>
            <a:fld id="{E0A72187-6C7D-1A4C-827B-17673D4FB221}" type="slidenum">
              <a:rPr lang="en-US" smtClean="0"/>
              <a:pPr/>
              <a:t>5</a:t>
            </a:fld>
            <a:endParaRPr lang="en-US"/>
          </a:p>
        </p:txBody>
      </p:sp>
    </p:spTree>
    <p:extLst>
      <p:ext uri="{BB962C8B-B14F-4D97-AF65-F5344CB8AC3E}">
        <p14:creationId xmlns:p14="http://schemas.microsoft.com/office/powerpoint/2010/main" val="396023111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a:t>
            </a:r>
            <a:r>
              <a:rPr lang="en-US" baseline="0" dirty="0"/>
              <a:t> order to quantitatively evaluate the performance of our model, we </a:t>
            </a:r>
            <a:r>
              <a:rPr lang="en-US" baseline="0" dirty="0" err="1"/>
              <a:t>compaer</a:t>
            </a:r>
            <a:r>
              <a:rPr lang="en-US" baseline="0" dirty="0"/>
              <a:t> it to two state of art method: </a:t>
            </a:r>
            <a:r>
              <a:rPr lang="en-US" baseline="0" dirty="0" err="1"/>
              <a:t>cycl</a:t>
            </a:r>
            <a:r>
              <a:rPr lang="en-US" baseline="0" dirty="0"/>
              <a:t> and </a:t>
            </a:r>
            <a:r>
              <a:rPr lang="en-US" baseline="0" dirty="0" err="1"/>
              <a:t>UNIt</a:t>
            </a:r>
            <a:r>
              <a:rPr lang="en-US" baseline="0" dirty="0"/>
              <a:t>. We trained a plaque detection and segmentation model using MARSRNCN on the Non-contrast CT and tested it on different synthetic </a:t>
            </a:r>
            <a:r>
              <a:rPr lang="en-US" baseline="0" dirty="0" err="1"/>
              <a:t>nCCT</a:t>
            </a:r>
            <a:r>
              <a:rPr lang="en-US" baseline="0" dirty="0"/>
              <a:t> generated by different model.  It shows that our model achieved the best plaque detection and segmentation performance compared to baseline models.   Our model achieves about 4 % </a:t>
            </a:r>
            <a:r>
              <a:rPr lang="en-US" baseline="0" dirty="0" err="1"/>
              <a:t>improbement</a:t>
            </a:r>
            <a:r>
              <a:rPr lang="en-US" baseline="0" dirty="0"/>
              <a:t> on the plaque detection precision and 9 % improvement on the recall. Of plaque detection. For the segmentation dice score our method improves about 10% compared to the baseline models.</a:t>
            </a:r>
          </a:p>
          <a:p>
            <a:r>
              <a:rPr lang="en-US" baseline="0" dirty="0"/>
              <a:t>This </a:t>
            </a:r>
            <a:r>
              <a:rPr lang="en-US" baseline="0" dirty="0" err="1"/>
              <a:t>quantietively</a:t>
            </a:r>
            <a:r>
              <a:rPr lang="en-US" baseline="0" dirty="0"/>
              <a:t> results </a:t>
            </a:r>
            <a:r>
              <a:rPr lang="en-US" baseline="0" dirty="0" err="1"/>
              <a:t>futher</a:t>
            </a:r>
            <a:r>
              <a:rPr lang="en-US" baseline="0" dirty="0"/>
              <a:t> shows  that the patch based union of subspace image translation model is better for preserving small structures in image translation task.  In the future work, we will evaluate our image translation model on more cross domain image segmentation task and classification task such as cross domain pancreas </a:t>
            </a:r>
            <a:r>
              <a:rPr lang="en-US" baseline="0" dirty="0" err="1"/>
              <a:t>segmentatuon</a:t>
            </a:r>
            <a:r>
              <a:rPr lang="en-US" baseline="0" dirty="0"/>
              <a:t>.</a:t>
            </a:r>
            <a:endParaRPr lang="en-US" dirty="0"/>
          </a:p>
        </p:txBody>
      </p:sp>
      <p:sp>
        <p:nvSpPr>
          <p:cNvPr id="4" name="Slide Number Placeholder 3"/>
          <p:cNvSpPr>
            <a:spLocks noGrp="1"/>
          </p:cNvSpPr>
          <p:nvPr>
            <p:ph type="sldNum" sz="quarter" idx="10"/>
          </p:nvPr>
        </p:nvSpPr>
        <p:spPr/>
        <p:txBody>
          <a:bodyPr/>
          <a:lstStyle/>
          <a:p>
            <a:fld id="{E0A72187-6C7D-1A4C-827B-17673D4FB221}" type="slidenum">
              <a:rPr lang="en-US" smtClean="0"/>
              <a:pPr/>
              <a:t>6</a:t>
            </a:fld>
            <a:endParaRPr lang="en-US"/>
          </a:p>
        </p:txBody>
      </p:sp>
    </p:spTree>
    <p:extLst>
      <p:ext uri="{BB962C8B-B14F-4D97-AF65-F5344CB8AC3E}">
        <p14:creationId xmlns:p14="http://schemas.microsoft.com/office/powerpoint/2010/main" val="27039703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r>
              <a:rPr lang="en-US" dirty="0"/>
              <a:t>Thanks for everyone’s time and</a:t>
            </a:r>
            <a:r>
              <a:rPr lang="en-US" baseline="0" dirty="0"/>
              <a:t> attention. Please email me if you have any questions. </a:t>
            </a:r>
            <a:endParaRPr lang="en-US" dirty="0"/>
          </a:p>
        </p:txBody>
      </p:sp>
      <p:sp>
        <p:nvSpPr>
          <p:cNvPr id="4" name="Slide Number Placeholder 3"/>
          <p:cNvSpPr>
            <a:spLocks noGrp="1"/>
          </p:cNvSpPr>
          <p:nvPr>
            <p:ph type="sldNum" sz="quarter" idx="10"/>
          </p:nvPr>
        </p:nvSpPr>
        <p:spPr/>
        <p:txBody>
          <a:bodyPr/>
          <a:lstStyle/>
          <a:p>
            <a:fld id="{E0A72187-6C7D-1A4C-827B-17673D4FB221}" type="slidenum">
              <a:rPr lang="en-US" smtClean="0"/>
              <a:pPr/>
              <a:t>7</a:t>
            </a:fld>
            <a:endParaRPr lang="en-US"/>
          </a:p>
        </p:txBody>
      </p:sp>
    </p:spTree>
    <p:extLst>
      <p:ext uri="{BB962C8B-B14F-4D97-AF65-F5344CB8AC3E}">
        <p14:creationId xmlns:p14="http://schemas.microsoft.com/office/powerpoint/2010/main" val="2569531369"/>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1.jpeg"/><Relationship Id="rId3" Type="http://schemas.openxmlformats.org/officeDocument/2006/relationships/image" Target="../media/image4.wmf"/><Relationship Id="rId7" Type="http://schemas.openxmlformats.org/officeDocument/2006/relationships/image" Target="../media/image8.png"/><Relationship Id="rId2" Type="http://schemas.openxmlformats.org/officeDocument/2006/relationships/hyperlink" Target="http://www.unc.edu/" TargetMode="External"/><Relationship Id="rId1" Type="http://schemas.openxmlformats.org/officeDocument/2006/relationships/slideMaster" Target="../slideMasters/slideMaster1.xml"/><Relationship Id="rId6" Type="http://schemas.openxmlformats.org/officeDocument/2006/relationships/image" Target="../media/image7.jpeg"/><Relationship Id="rId5" Type="http://schemas.openxmlformats.org/officeDocument/2006/relationships/image" Target="../media/image6.png"/><Relationship Id="rId4" Type="http://schemas.openxmlformats.org/officeDocument/2006/relationships/image" Target="../media/image5.png"/></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hyperlink" Target="http://www.unc.edu/" TargetMode="External"/><Relationship Id="rId1" Type="http://schemas.openxmlformats.org/officeDocument/2006/relationships/slideMaster" Target="../slideMasters/slideMaster1.xml"/><Relationship Id="rId4" Type="http://schemas.openxmlformats.org/officeDocument/2006/relationships/image" Target="../media/image1.jpeg"/></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31"/>
            <a:ext cx="7772400" cy="1470025"/>
          </a:xfrm>
        </p:spPr>
        <p:txBody>
          <a:bodyPr>
            <a:normAutofit/>
          </a:bodyPr>
          <a:lstStyle>
            <a:lvl1pPr algn="ctr">
              <a:defRPr sz="6000">
                <a:solidFill>
                  <a:srgbClr val="FFC000"/>
                </a:solidFill>
              </a:defRPr>
            </a:lvl1pPr>
          </a:lstStyle>
          <a:p>
            <a:r>
              <a:rPr lang="en-US" dirty="0"/>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4" name="Date Placeholder 3"/>
          <p:cNvSpPr>
            <a:spLocks noGrp="1"/>
          </p:cNvSpPr>
          <p:nvPr>
            <p:ph type="dt" sz="half" idx="10"/>
          </p:nvPr>
        </p:nvSpPr>
        <p:spPr>
          <a:xfrm>
            <a:off x="457200" y="6356356"/>
            <a:ext cx="2133600" cy="365125"/>
          </a:xfrm>
          <a:prstGeom prst="rect">
            <a:avLst/>
          </a:prstGeom>
        </p:spPr>
        <p:txBody>
          <a:bodyPr/>
          <a:lstStyle/>
          <a:p>
            <a:endParaRPr lang="en-US" dirty="0"/>
          </a:p>
        </p:txBody>
      </p:sp>
      <p:sp>
        <p:nvSpPr>
          <p:cNvPr id="5" name="Footer Placeholder 4"/>
          <p:cNvSpPr>
            <a:spLocks noGrp="1"/>
          </p:cNvSpPr>
          <p:nvPr>
            <p:ph type="ftr" sz="quarter" idx="11"/>
          </p:nvPr>
        </p:nvSpPr>
        <p:spPr>
          <a:xfrm>
            <a:off x="3124200" y="6356356"/>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553200" y="6356356"/>
            <a:ext cx="2133600" cy="365125"/>
          </a:xfrm>
          <a:prstGeom prst="rect">
            <a:avLst/>
          </a:prstGeom>
        </p:spPr>
        <p:txBody>
          <a:bodyPr/>
          <a:lstStyle/>
          <a:p>
            <a:fld id="{9BFDDF01-778E-452B-8B20-5D91B426C8D1}" type="slidenum">
              <a:rPr lang="en-US" smtClean="0"/>
              <a:pPr/>
              <a:t>‹#›</a:t>
            </a:fld>
            <a:endParaRPr lang="en-US"/>
          </a:p>
        </p:txBody>
      </p:sp>
      <p:pic>
        <p:nvPicPr>
          <p:cNvPr id="9" name="Picture 8">
            <a:hlinkClick r:id="rId2"/>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b="74658"/>
          <a:stretch/>
        </p:blipFill>
        <p:spPr>
          <a:xfrm>
            <a:off x="132691" y="203200"/>
            <a:ext cx="2112264" cy="514338"/>
          </a:xfrm>
          <a:prstGeom prst="rect">
            <a:avLst/>
          </a:prstGeom>
        </p:spPr>
      </p:pic>
      <p:pic>
        <p:nvPicPr>
          <p:cNvPr id="11" name="Picture 10" descr="autumn.pn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743701" y="203200"/>
            <a:ext cx="1143000" cy="571500"/>
          </a:xfrm>
          <a:prstGeom prst="rect">
            <a:avLst/>
          </a:prstGeom>
        </p:spPr>
      </p:pic>
      <p:pic>
        <p:nvPicPr>
          <p:cNvPr id="12" name="Picture 11" descr="old_well_2.png"/>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870826" y="203200"/>
            <a:ext cx="1143000" cy="571500"/>
          </a:xfrm>
          <a:prstGeom prst="rect">
            <a:avLst/>
          </a:prstGeom>
        </p:spPr>
      </p:pic>
      <p:pic>
        <p:nvPicPr>
          <p:cNvPr id="13" name="Picture 12" descr="bell_tower.png"/>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616576" y="203200"/>
            <a:ext cx="1143000" cy="571500"/>
          </a:xfrm>
          <a:prstGeom prst="rect">
            <a:avLst/>
          </a:prstGeom>
        </p:spPr>
      </p:pic>
      <p:pic>
        <p:nvPicPr>
          <p:cNvPr id="14" name="Picture 13" descr="Campus.png"/>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489451" y="203200"/>
            <a:ext cx="1143000" cy="571500"/>
          </a:xfrm>
          <a:prstGeom prst="rect">
            <a:avLst/>
          </a:prstGeom>
        </p:spPr>
      </p:pic>
      <p:pic>
        <p:nvPicPr>
          <p:cNvPr id="15" name="Picture 14"/>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rot="10800000">
            <a:off x="-11786" y="816265"/>
            <a:ext cx="3656686" cy="30175"/>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6"/>
            <a:ext cx="2133600" cy="365125"/>
          </a:xfrm>
          <a:prstGeom prst="rect">
            <a:avLst/>
          </a:prstGeom>
        </p:spPr>
        <p:txBody>
          <a:bodyPr/>
          <a:lstStyle/>
          <a:p>
            <a:endParaRPr lang="en-US"/>
          </a:p>
        </p:txBody>
      </p:sp>
      <p:sp>
        <p:nvSpPr>
          <p:cNvPr id="5" name="Footer Placeholder 4"/>
          <p:cNvSpPr>
            <a:spLocks noGrp="1"/>
          </p:cNvSpPr>
          <p:nvPr>
            <p:ph type="ftr" sz="quarter" idx="11"/>
          </p:nvPr>
        </p:nvSpPr>
        <p:spPr>
          <a:xfrm>
            <a:off x="3124200" y="6356356"/>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553200" y="6356356"/>
            <a:ext cx="2133600" cy="365125"/>
          </a:xfrm>
          <a:prstGeom prst="rect">
            <a:avLst/>
          </a:prstGeom>
        </p:spPr>
        <p:txBody>
          <a:bodyPr/>
          <a:lstStyle/>
          <a:p>
            <a:fld id="{9BFDDF01-778E-452B-8B20-5D91B426C8D1}" type="slidenum">
              <a:rPr lang="en-US" smtClean="0"/>
              <a:pPr/>
              <a:t>‹#›</a:t>
            </a:fld>
            <a:endParaRPr lang="en-US"/>
          </a:p>
        </p:txBody>
      </p:sp>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rot="10800000">
            <a:off x="-11786" y="816265"/>
            <a:ext cx="3656686" cy="30175"/>
          </a:xfrm>
          <a:prstGeom prst="rect">
            <a:avLst/>
          </a:prstGeom>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4"/>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44"/>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6"/>
            <a:ext cx="2133600" cy="365125"/>
          </a:xfrm>
          <a:prstGeom prst="rect">
            <a:avLst/>
          </a:prstGeom>
        </p:spPr>
        <p:txBody>
          <a:bodyPr/>
          <a:lstStyle/>
          <a:p>
            <a:endParaRPr lang="en-US"/>
          </a:p>
        </p:txBody>
      </p:sp>
      <p:sp>
        <p:nvSpPr>
          <p:cNvPr id="5" name="Footer Placeholder 4"/>
          <p:cNvSpPr>
            <a:spLocks noGrp="1"/>
          </p:cNvSpPr>
          <p:nvPr>
            <p:ph type="ftr" sz="quarter" idx="11"/>
          </p:nvPr>
        </p:nvSpPr>
        <p:spPr>
          <a:xfrm>
            <a:off x="3124200" y="6356356"/>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553200" y="6356356"/>
            <a:ext cx="2133600" cy="365125"/>
          </a:xfrm>
          <a:prstGeom prst="rect">
            <a:avLst/>
          </a:prstGeom>
        </p:spPr>
        <p:txBody>
          <a:bodyPr/>
          <a:lstStyle/>
          <a:p>
            <a:fld id="{9BFDDF01-778E-452B-8B20-5D91B426C8D1}"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a:xfrm>
            <a:off x="457200" y="6356356"/>
            <a:ext cx="2133600" cy="365125"/>
          </a:xfrm>
          <a:prstGeom prst="rect">
            <a:avLst/>
          </a:prstGeom>
        </p:spPr>
        <p:txBody>
          <a:bodyPr/>
          <a:lstStyle/>
          <a:p>
            <a:endParaRPr lang="en-US"/>
          </a:p>
        </p:txBody>
      </p:sp>
      <p:sp>
        <p:nvSpPr>
          <p:cNvPr id="4" name="Footer Placeholder 3"/>
          <p:cNvSpPr>
            <a:spLocks noGrp="1"/>
          </p:cNvSpPr>
          <p:nvPr>
            <p:ph type="ftr" sz="quarter" idx="11"/>
          </p:nvPr>
        </p:nvSpPr>
        <p:spPr>
          <a:xfrm>
            <a:off x="3124200" y="6356356"/>
            <a:ext cx="2895600" cy="365125"/>
          </a:xfrm>
          <a:prstGeom prst="rect">
            <a:avLst/>
          </a:prstGeom>
        </p:spPr>
        <p:txBody>
          <a:bodyPr/>
          <a:lstStyle/>
          <a:p>
            <a:endParaRPr lang="en-US"/>
          </a:p>
        </p:txBody>
      </p:sp>
      <p:sp>
        <p:nvSpPr>
          <p:cNvPr id="5" name="Slide Number Placeholder 4"/>
          <p:cNvSpPr>
            <a:spLocks noGrp="1"/>
          </p:cNvSpPr>
          <p:nvPr>
            <p:ph type="sldNum" sz="quarter" idx="12"/>
          </p:nvPr>
        </p:nvSpPr>
        <p:spPr>
          <a:xfrm>
            <a:off x="6553200" y="6356356"/>
            <a:ext cx="2133600" cy="365125"/>
          </a:xfrm>
          <a:prstGeom prst="rect">
            <a:avLst/>
          </a:prstGeom>
        </p:spPr>
        <p:txBody>
          <a:bodyPr/>
          <a:lstStyle/>
          <a:p>
            <a:fld id="{9BFDDF01-778E-452B-8B20-5D91B426C8D1}" type="slidenum">
              <a:rPr lang="en-US" smtClean="0"/>
              <a:pPr/>
              <a:t>‹#›</a:t>
            </a:fld>
            <a:endParaRPr lang="en-US"/>
          </a:p>
        </p:txBody>
      </p: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rot="10800000">
            <a:off x="-11786" y="816265"/>
            <a:ext cx="3656686" cy="30175"/>
          </a:xfrm>
          <a:prstGeom prst="rect">
            <a:avLst/>
          </a:prstGeom>
        </p:spPr>
      </p:pic>
    </p:spTree>
    <p:extLst>
      <p:ext uri="{BB962C8B-B14F-4D97-AF65-F5344CB8AC3E}">
        <p14:creationId xmlns:p14="http://schemas.microsoft.com/office/powerpoint/2010/main" val="398870767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a:xfrm>
            <a:off x="457200" y="6356356"/>
            <a:ext cx="2133600" cy="365125"/>
          </a:xfrm>
          <a:prstGeom prst="rect">
            <a:avLst/>
          </a:prstGeom>
        </p:spPr>
        <p:txBody>
          <a:bodyPr/>
          <a:lstStyle/>
          <a:p>
            <a:endParaRPr lang="en-US"/>
          </a:p>
        </p:txBody>
      </p:sp>
      <p:sp>
        <p:nvSpPr>
          <p:cNvPr id="4" name="Footer Placeholder 3"/>
          <p:cNvSpPr>
            <a:spLocks noGrp="1"/>
          </p:cNvSpPr>
          <p:nvPr>
            <p:ph type="ftr" sz="quarter" idx="11"/>
          </p:nvPr>
        </p:nvSpPr>
        <p:spPr>
          <a:xfrm>
            <a:off x="3124200" y="6356356"/>
            <a:ext cx="2895600" cy="365125"/>
          </a:xfrm>
          <a:prstGeom prst="rect">
            <a:avLst/>
          </a:prstGeom>
        </p:spPr>
        <p:txBody>
          <a:bodyPr/>
          <a:lstStyle/>
          <a:p>
            <a:endParaRPr lang="en-US"/>
          </a:p>
        </p:txBody>
      </p:sp>
      <p:sp>
        <p:nvSpPr>
          <p:cNvPr id="5" name="Slide Number Placeholder 4"/>
          <p:cNvSpPr>
            <a:spLocks noGrp="1"/>
          </p:cNvSpPr>
          <p:nvPr>
            <p:ph type="sldNum" sz="quarter" idx="12"/>
          </p:nvPr>
        </p:nvSpPr>
        <p:spPr>
          <a:xfrm>
            <a:off x="6553200" y="6356356"/>
            <a:ext cx="2133600" cy="365125"/>
          </a:xfrm>
          <a:prstGeom prst="rect">
            <a:avLst/>
          </a:prstGeom>
        </p:spPr>
        <p:txBody>
          <a:bodyPr/>
          <a:lstStyle/>
          <a:p>
            <a:fld id="{9BFDDF01-778E-452B-8B20-5D91B426C8D1}" type="slidenum">
              <a:rPr lang="en-US" smtClean="0"/>
              <a:pPr/>
              <a:t>‹#›</a:t>
            </a:fld>
            <a:endParaRPr lang="en-US"/>
          </a:p>
        </p:txBody>
      </p: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rot="10800000">
            <a:off x="-11786" y="816265"/>
            <a:ext cx="3656686" cy="30175"/>
          </a:xfrm>
          <a:prstGeom prst="rect">
            <a:avLst/>
          </a:prstGeom>
        </p:spPr>
      </p:pic>
    </p:spTree>
    <p:extLst>
      <p:ext uri="{BB962C8B-B14F-4D97-AF65-F5344CB8AC3E}">
        <p14:creationId xmlns:p14="http://schemas.microsoft.com/office/powerpoint/2010/main" val="398870767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19077" y="-130467"/>
            <a:ext cx="8658225" cy="1143000"/>
          </a:xfrm>
        </p:spPr>
        <p:txBody>
          <a:bodyPr/>
          <a:lstStyle>
            <a:lvl1pPr>
              <a:defRPr>
                <a:solidFill>
                  <a:srgbClr val="FFC000"/>
                </a:solidFill>
              </a:defRPr>
            </a:lvl1pPr>
          </a:lstStyle>
          <a:p>
            <a:r>
              <a:rPr lang="en-US" dirty="0"/>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6" name="Picture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rot="10800000">
            <a:off x="-11786" y="816265"/>
            <a:ext cx="3656686" cy="30175"/>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454406"/>
            <a:ext cx="7772400" cy="1362075"/>
          </a:xfrm>
        </p:spPr>
        <p:txBody>
          <a:bodyPr anchor="t">
            <a:normAutofit/>
          </a:bodyPr>
          <a:lstStyle>
            <a:lvl1pPr algn="ctr">
              <a:defRPr sz="2000" b="0" cap="none">
                <a:solidFill>
                  <a:schemeClr val="bg1">
                    <a:lumMod val="65000"/>
                  </a:schemeClr>
                </a:solidFill>
                <a:latin typeface="Avenir Book"/>
                <a:cs typeface="Avenir Book"/>
              </a:defRPr>
            </a:lvl1pPr>
          </a:lstStyle>
          <a:p>
            <a:endParaRPr lang="en-US" dirty="0"/>
          </a:p>
        </p:txBody>
      </p:sp>
      <p:sp>
        <p:nvSpPr>
          <p:cNvPr id="3" name="Text Placeholder 2"/>
          <p:cNvSpPr>
            <a:spLocks noGrp="1"/>
          </p:cNvSpPr>
          <p:nvPr>
            <p:ph type="body" idx="1" hasCustomPrompt="1"/>
          </p:nvPr>
        </p:nvSpPr>
        <p:spPr>
          <a:xfrm>
            <a:off x="722313" y="1954218"/>
            <a:ext cx="7772400" cy="1500187"/>
          </a:xfrm>
        </p:spPr>
        <p:txBody>
          <a:bodyPr anchor="b">
            <a:noAutofit/>
          </a:bodyPr>
          <a:lstStyle>
            <a:lvl1pPr marL="0" indent="0" algn="ctr">
              <a:buNone/>
              <a:defRPr sz="6000">
                <a:solidFill>
                  <a:schemeClr val="accent4"/>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4" name="Date Placeholder 3"/>
          <p:cNvSpPr>
            <a:spLocks noGrp="1"/>
          </p:cNvSpPr>
          <p:nvPr>
            <p:ph type="dt" sz="half" idx="10"/>
          </p:nvPr>
        </p:nvSpPr>
        <p:spPr>
          <a:xfrm>
            <a:off x="457200" y="6356356"/>
            <a:ext cx="2133600" cy="365125"/>
          </a:xfrm>
          <a:prstGeom prst="rect">
            <a:avLst/>
          </a:prstGeom>
        </p:spPr>
        <p:txBody>
          <a:bodyPr/>
          <a:lstStyle/>
          <a:p>
            <a:endParaRPr lang="en-US"/>
          </a:p>
        </p:txBody>
      </p:sp>
      <p:sp>
        <p:nvSpPr>
          <p:cNvPr id="5" name="Footer Placeholder 4"/>
          <p:cNvSpPr>
            <a:spLocks noGrp="1"/>
          </p:cNvSpPr>
          <p:nvPr>
            <p:ph type="ftr" sz="quarter" idx="11"/>
          </p:nvPr>
        </p:nvSpPr>
        <p:spPr>
          <a:xfrm>
            <a:off x="3124200" y="6356356"/>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553200" y="6356356"/>
            <a:ext cx="2133600" cy="365125"/>
          </a:xfrm>
          <a:prstGeom prst="rect">
            <a:avLst/>
          </a:prstGeom>
        </p:spPr>
        <p:txBody>
          <a:bodyPr/>
          <a:lstStyle/>
          <a:p>
            <a:fld id="{9BFDDF01-778E-452B-8B20-5D91B426C8D1}" type="slidenum">
              <a:rPr lang="en-US" smtClean="0"/>
              <a:pPr/>
              <a:t>‹#›</a:t>
            </a:fld>
            <a:endParaRPr lang="en-US"/>
          </a:p>
        </p:txBody>
      </p:sp>
      <p:pic>
        <p:nvPicPr>
          <p:cNvPr id="13" name="Picture 12">
            <a:hlinkClick r:id="rId2"/>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b="74658"/>
          <a:stretch/>
        </p:blipFill>
        <p:spPr>
          <a:xfrm>
            <a:off x="132691" y="203200"/>
            <a:ext cx="2112264" cy="514338"/>
          </a:xfrm>
          <a:prstGeom prst="rect">
            <a:avLst/>
          </a:prstGeom>
        </p:spPr>
      </p:pic>
      <p:pic>
        <p:nvPicPr>
          <p:cNvPr id="14" name="Picture 13"/>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rot="10800000">
            <a:off x="-11786" y="816265"/>
            <a:ext cx="3656686" cy="30175"/>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sz="half" idx="1"/>
          </p:nvPr>
        </p:nvSpPr>
        <p:spPr>
          <a:xfrm>
            <a:off x="457200" y="1600206"/>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6"/>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457200" y="6356356"/>
            <a:ext cx="2133600" cy="365125"/>
          </a:xfrm>
          <a:prstGeom prst="rect">
            <a:avLst/>
          </a:prstGeom>
        </p:spPr>
        <p:txBody>
          <a:bodyPr/>
          <a:lstStyle/>
          <a:p>
            <a:endParaRPr lang="en-US"/>
          </a:p>
        </p:txBody>
      </p:sp>
      <p:sp>
        <p:nvSpPr>
          <p:cNvPr id="6" name="Footer Placeholder 5"/>
          <p:cNvSpPr>
            <a:spLocks noGrp="1"/>
          </p:cNvSpPr>
          <p:nvPr>
            <p:ph type="ftr" sz="quarter" idx="11"/>
          </p:nvPr>
        </p:nvSpPr>
        <p:spPr>
          <a:xfrm>
            <a:off x="3124200" y="6356356"/>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6553200" y="6356356"/>
            <a:ext cx="2133600" cy="365125"/>
          </a:xfrm>
          <a:prstGeom prst="rect">
            <a:avLst/>
          </a:prstGeom>
        </p:spPr>
        <p:txBody>
          <a:bodyPr/>
          <a:lstStyle/>
          <a:p>
            <a:fld id="{9BFDDF01-778E-452B-8B20-5D91B426C8D1}" type="slidenum">
              <a:rPr lang="en-US" smtClean="0"/>
              <a:pPr/>
              <a:t>‹#›</a:t>
            </a:fld>
            <a:endParaRPr lang="en-US"/>
          </a:p>
        </p:txBody>
      </p:sp>
      <p:pic>
        <p:nvPicPr>
          <p:cNvPr id="10" name="Picture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rot="10800000">
            <a:off x="-11786" y="816265"/>
            <a:ext cx="3656686" cy="30175"/>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8"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8"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457200" y="6356356"/>
            <a:ext cx="2133600" cy="365125"/>
          </a:xfrm>
          <a:prstGeom prst="rect">
            <a:avLst/>
          </a:prstGeom>
        </p:spPr>
        <p:txBody>
          <a:bodyPr/>
          <a:lstStyle/>
          <a:p>
            <a:endParaRPr lang="en-US"/>
          </a:p>
        </p:txBody>
      </p:sp>
      <p:sp>
        <p:nvSpPr>
          <p:cNvPr id="8" name="Footer Placeholder 7"/>
          <p:cNvSpPr>
            <a:spLocks noGrp="1"/>
          </p:cNvSpPr>
          <p:nvPr>
            <p:ph type="ftr" sz="quarter" idx="11"/>
          </p:nvPr>
        </p:nvSpPr>
        <p:spPr>
          <a:xfrm>
            <a:off x="3124200" y="6356356"/>
            <a:ext cx="2895600" cy="365125"/>
          </a:xfrm>
          <a:prstGeom prst="rect">
            <a:avLst/>
          </a:prstGeom>
        </p:spPr>
        <p:txBody>
          <a:bodyPr/>
          <a:lstStyle/>
          <a:p>
            <a:endParaRPr lang="en-US"/>
          </a:p>
        </p:txBody>
      </p:sp>
      <p:sp>
        <p:nvSpPr>
          <p:cNvPr id="9" name="Slide Number Placeholder 8"/>
          <p:cNvSpPr>
            <a:spLocks noGrp="1"/>
          </p:cNvSpPr>
          <p:nvPr>
            <p:ph type="sldNum" sz="quarter" idx="12"/>
          </p:nvPr>
        </p:nvSpPr>
        <p:spPr>
          <a:xfrm>
            <a:off x="6553200" y="6356356"/>
            <a:ext cx="2133600" cy="365125"/>
          </a:xfrm>
          <a:prstGeom prst="rect">
            <a:avLst/>
          </a:prstGeom>
        </p:spPr>
        <p:txBody>
          <a:bodyPr/>
          <a:lstStyle/>
          <a:p>
            <a:fld id="{9BFDDF01-778E-452B-8B20-5D91B426C8D1}" type="slidenum">
              <a:rPr lang="en-US" smtClean="0"/>
              <a:pPr/>
              <a:t>‹#›</a:t>
            </a:fld>
            <a:endParaRPr lang="en-US"/>
          </a:p>
        </p:txBody>
      </p:sp>
      <p:pic>
        <p:nvPicPr>
          <p:cNvPr id="11" name="Picture 1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rot="10800000">
            <a:off x="-11786" y="816265"/>
            <a:ext cx="3656686" cy="30175"/>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a:xfrm>
            <a:off x="457200" y="6356356"/>
            <a:ext cx="2133600" cy="365125"/>
          </a:xfrm>
          <a:prstGeom prst="rect">
            <a:avLst/>
          </a:prstGeom>
        </p:spPr>
        <p:txBody>
          <a:bodyPr/>
          <a:lstStyle/>
          <a:p>
            <a:endParaRPr lang="en-US"/>
          </a:p>
        </p:txBody>
      </p:sp>
      <p:sp>
        <p:nvSpPr>
          <p:cNvPr id="4" name="Footer Placeholder 3"/>
          <p:cNvSpPr>
            <a:spLocks noGrp="1"/>
          </p:cNvSpPr>
          <p:nvPr>
            <p:ph type="ftr" sz="quarter" idx="11"/>
          </p:nvPr>
        </p:nvSpPr>
        <p:spPr>
          <a:xfrm>
            <a:off x="3124200" y="6356356"/>
            <a:ext cx="2895600" cy="365125"/>
          </a:xfrm>
          <a:prstGeom prst="rect">
            <a:avLst/>
          </a:prstGeom>
        </p:spPr>
        <p:txBody>
          <a:bodyPr/>
          <a:lstStyle/>
          <a:p>
            <a:endParaRPr lang="en-US"/>
          </a:p>
        </p:txBody>
      </p:sp>
      <p:sp>
        <p:nvSpPr>
          <p:cNvPr id="5" name="Slide Number Placeholder 4"/>
          <p:cNvSpPr>
            <a:spLocks noGrp="1"/>
          </p:cNvSpPr>
          <p:nvPr>
            <p:ph type="sldNum" sz="quarter" idx="12"/>
          </p:nvPr>
        </p:nvSpPr>
        <p:spPr>
          <a:xfrm>
            <a:off x="6553200" y="6356356"/>
            <a:ext cx="2133600" cy="365125"/>
          </a:xfrm>
          <a:prstGeom prst="rect">
            <a:avLst/>
          </a:prstGeom>
        </p:spPr>
        <p:txBody>
          <a:bodyPr/>
          <a:lstStyle/>
          <a:p>
            <a:fld id="{9BFDDF01-778E-452B-8B20-5D91B426C8D1}" type="slidenum">
              <a:rPr lang="en-US" smtClean="0"/>
              <a:pPr/>
              <a:t>‹#›</a:t>
            </a:fld>
            <a:endParaRPr lang="en-US"/>
          </a:p>
        </p:txBody>
      </p: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rot="10800000">
            <a:off x="-11786" y="816265"/>
            <a:ext cx="3656686" cy="30175"/>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356356"/>
            <a:ext cx="2133600" cy="365125"/>
          </a:xfrm>
          <a:prstGeom prst="rect">
            <a:avLst/>
          </a:prstGeom>
        </p:spPr>
        <p:txBody>
          <a:bodyPr/>
          <a:lstStyle/>
          <a:p>
            <a:endParaRPr lang="en-US"/>
          </a:p>
        </p:txBody>
      </p:sp>
      <p:sp>
        <p:nvSpPr>
          <p:cNvPr id="3" name="Footer Placeholder 2"/>
          <p:cNvSpPr>
            <a:spLocks noGrp="1"/>
          </p:cNvSpPr>
          <p:nvPr>
            <p:ph type="ftr" sz="quarter" idx="11"/>
          </p:nvPr>
        </p:nvSpPr>
        <p:spPr>
          <a:xfrm>
            <a:off x="3124200" y="6356356"/>
            <a:ext cx="2895600" cy="365125"/>
          </a:xfrm>
          <a:prstGeom prst="rect">
            <a:avLst/>
          </a:prstGeom>
        </p:spPr>
        <p:txBody>
          <a:bodyPr/>
          <a:lstStyle/>
          <a:p>
            <a:endParaRPr lang="en-US"/>
          </a:p>
        </p:txBody>
      </p:sp>
      <p:sp>
        <p:nvSpPr>
          <p:cNvPr id="4" name="Slide Number Placeholder 3"/>
          <p:cNvSpPr>
            <a:spLocks noGrp="1"/>
          </p:cNvSpPr>
          <p:nvPr>
            <p:ph type="sldNum" sz="quarter" idx="12"/>
          </p:nvPr>
        </p:nvSpPr>
        <p:spPr>
          <a:xfrm>
            <a:off x="6553200" y="6356356"/>
            <a:ext cx="2133600" cy="365125"/>
          </a:xfrm>
          <a:prstGeom prst="rect">
            <a:avLst/>
          </a:prstGeom>
        </p:spPr>
        <p:txBody>
          <a:bodyPr/>
          <a:lstStyle/>
          <a:p>
            <a:fld id="{9BFDDF01-778E-452B-8B20-5D91B426C8D1}"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6"/>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2" y="1435103"/>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6356356"/>
            <a:ext cx="2133600" cy="365125"/>
          </a:xfrm>
          <a:prstGeom prst="rect">
            <a:avLst/>
          </a:prstGeom>
        </p:spPr>
        <p:txBody>
          <a:bodyPr/>
          <a:lstStyle/>
          <a:p>
            <a:endParaRPr lang="en-US"/>
          </a:p>
        </p:txBody>
      </p:sp>
      <p:sp>
        <p:nvSpPr>
          <p:cNvPr id="6" name="Footer Placeholder 5"/>
          <p:cNvSpPr>
            <a:spLocks noGrp="1"/>
          </p:cNvSpPr>
          <p:nvPr>
            <p:ph type="ftr" sz="quarter" idx="11"/>
          </p:nvPr>
        </p:nvSpPr>
        <p:spPr>
          <a:xfrm>
            <a:off x="3124200" y="6356356"/>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6553200" y="6356356"/>
            <a:ext cx="2133600" cy="365125"/>
          </a:xfrm>
          <a:prstGeom prst="rect">
            <a:avLst/>
          </a:prstGeom>
        </p:spPr>
        <p:txBody>
          <a:bodyPr/>
          <a:lstStyle/>
          <a:p>
            <a:fld id="{9BFDDF01-778E-452B-8B20-5D91B426C8D1}"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6356356"/>
            <a:ext cx="2133600" cy="365125"/>
          </a:xfrm>
          <a:prstGeom prst="rect">
            <a:avLst/>
          </a:prstGeom>
        </p:spPr>
        <p:txBody>
          <a:bodyPr/>
          <a:lstStyle/>
          <a:p>
            <a:endParaRPr lang="en-US"/>
          </a:p>
        </p:txBody>
      </p:sp>
      <p:sp>
        <p:nvSpPr>
          <p:cNvPr id="6" name="Footer Placeholder 5"/>
          <p:cNvSpPr>
            <a:spLocks noGrp="1"/>
          </p:cNvSpPr>
          <p:nvPr>
            <p:ph type="ftr" sz="quarter" idx="11"/>
          </p:nvPr>
        </p:nvSpPr>
        <p:spPr>
          <a:xfrm>
            <a:off x="3124200" y="6356356"/>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6553200" y="6356356"/>
            <a:ext cx="2133600" cy="365125"/>
          </a:xfrm>
          <a:prstGeom prst="rect">
            <a:avLst/>
          </a:prstGeom>
        </p:spPr>
        <p:txBody>
          <a:bodyPr/>
          <a:lstStyle/>
          <a:p>
            <a:fld id="{9BFDDF01-778E-452B-8B20-5D91B426C8D1}"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hyperlink" Target="http://bric.unc.edu/" TargetMode="Externa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2.png"/><Relationship Id="rId2" Type="http://schemas.openxmlformats.org/officeDocument/2006/relationships/slideLayout" Target="../slideLayouts/slideLayout2.xml"/><Relationship Id="rId16" Type="http://schemas.openxmlformats.org/officeDocument/2006/relationships/hyperlink" Target="https://www.med.unc.edu/bric/ideagroup" TargetMode="Externa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19" Type="http://schemas.openxmlformats.org/officeDocument/2006/relationships/image" Target="../media/image3.emf"/><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19077" y="-117767"/>
            <a:ext cx="8658225" cy="1143000"/>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457200" y="1358471"/>
            <a:ext cx="8229600" cy="4525963"/>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10" name="Picture 9"/>
          <p:cNvPicPr>
            <a:picLocks noChangeAspect="1"/>
          </p:cNvPicPr>
          <p:nvPr userDrawn="1"/>
        </p:nvPicPr>
        <p:blipFill>
          <a:blip r:embed="rId15" cstate="print">
            <a:extLst>
              <a:ext uri="{28A0092B-C50C-407E-A947-70E740481C1C}">
                <a14:useLocalDpi xmlns:a14="http://schemas.microsoft.com/office/drawing/2010/main" val="0"/>
              </a:ext>
            </a:extLst>
          </a:blip>
          <a:stretch>
            <a:fillRect/>
          </a:stretch>
        </p:blipFill>
        <p:spPr>
          <a:xfrm>
            <a:off x="5499072" y="6159507"/>
            <a:ext cx="3656686" cy="30175"/>
          </a:xfrm>
          <a:prstGeom prst="rect">
            <a:avLst/>
          </a:prstGeom>
        </p:spPr>
      </p:pic>
      <p:pic>
        <p:nvPicPr>
          <p:cNvPr id="7" name="Picture 6" descr="Logo1.png">
            <a:hlinkClick r:id="rId16"/>
          </p:cNvPr>
          <p:cNvPicPr>
            <a:picLocks noChangeAspect="1"/>
          </p:cNvPicPr>
          <p:nvPr userDrawn="1"/>
        </p:nvPicPr>
        <p:blipFill rotWithShape="1">
          <a:blip r:embed="rId17" cstate="print">
            <a:extLst>
              <a:ext uri="{28A0092B-C50C-407E-A947-70E740481C1C}">
                <a14:useLocalDpi xmlns:a14="http://schemas.microsoft.com/office/drawing/2010/main" val="0"/>
              </a:ext>
            </a:extLst>
          </a:blip>
          <a:srcRect t="5958" b="6806"/>
          <a:stretch/>
        </p:blipFill>
        <p:spPr>
          <a:xfrm>
            <a:off x="8115301" y="6285704"/>
            <a:ext cx="937544" cy="381796"/>
          </a:xfrm>
          <a:prstGeom prst="rect">
            <a:avLst/>
          </a:prstGeom>
        </p:spPr>
      </p:pic>
      <p:pic>
        <p:nvPicPr>
          <p:cNvPr id="8" name="Picture 7" descr="BRIC_White.pdf">
            <a:hlinkClick r:id="rId18"/>
          </p:cNvPr>
          <p:cNvPicPr>
            <a:picLocks noChangeAspect="1"/>
          </p:cNvPicPr>
          <p:nvPr userDrawn="1"/>
        </p:nvPicPr>
        <p:blipFill>
          <a:blip r:embed="rId19" cstate="print">
            <a:extLst>
              <a:ext uri="{28A0092B-C50C-407E-A947-70E740481C1C}">
                <a14:useLocalDpi xmlns:a14="http://schemas.microsoft.com/office/drawing/2010/main" val="0"/>
              </a:ext>
            </a:extLst>
          </a:blip>
          <a:stretch>
            <a:fillRect/>
          </a:stretch>
        </p:blipFill>
        <p:spPr>
          <a:xfrm>
            <a:off x="7198622" y="6311903"/>
            <a:ext cx="637281" cy="368299"/>
          </a:xfrm>
          <a:prstGeom prst="rect">
            <a:avLst/>
          </a:prstGeom>
        </p:spPr>
      </p:pic>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 id="2147483660" r:id="rId13"/>
  </p:sldLayoutIdLst>
  <p:hf hdr="0" ftr="0" dt="0"/>
  <p:txStyles>
    <p:titleStyle>
      <a:lvl1pPr algn="l" defTabSz="914400" rtl="0" eaLnBrk="1" latinLnBrk="0" hangingPunct="1">
        <a:spcBef>
          <a:spcPct val="0"/>
        </a:spcBef>
        <a:buNone/>
        <a:defRPr sz="2800" b="0" i="0" kern="1200">
          <a:solidFill>
            <a:schemeClr val="accent4"/>
          </a:solidFill>
          <a:effectLst>
            <a:outerShdw blurRad="38100" dist="38100" dir="2700000" algn="tl">
              <a:srgbClr val="000000">
                <a:alpha val="43137"/>
              </a:srgbClr>
            </a:outerShdw>
          </a:effectLst>
          <a:latin typeface="Avenir Book"/>
          <a:ea typeface="+mj-ea"/>
          <a:cs typeface="Avenir Book"/>
        </a:defRPr>
      </a:lvl1pPr>
    </p:titleStyle>
    <p:bodyStyle>
      <a:lvl1pPr marL="342900" indent="-342900" algn="l" defTabSz="914400" rtl="0" eaLnBrk="1" latinLnBrk="0" hangingPunct="1">
        <a:spcBef>
          <a:spcPct val="20000"/>
        </a:spcBef>
        <a:buFont typeface="Arial" pitchFamily="34" charset="0"/>
        <a:buChar char="•"/>
        <a:defRPr sz="3200" b="0" i="0" kern="1200">
          <a:solidFill>
            <a:schemeClr val="bg1"/>
          </a:solidFill>
          <a:latin typeface="Avenir Book"/>
          <a:ea typeface="+mn-ea"/>
          <a:cs typeface="Avenir Book"/>
        </a:defRPr>
      </a:lvl1pPr>
      <a:lvl2pPr marL="742950" indent="-285750" algn="l" defTabSz="914400" rtl="0" eaLnBrk="1" latinLnBrk="0" hangingPunct="1">
        <a:spcBef>
          <a:spcPct val="20000"/>
        </a:spcBef>
        <a:buFont typeface="Arial" pitchFamily="34" charset="0"/>
        <a:buChar char="–"/>
        <a:defRPr sz="2800" b="0" i="0" kern="1200">
          <a:solidFill>
            <a:schemeClr val="bg1"/>
          </a:solidFill>
          <a:latin typeface="Avenir Book"/>
          <a:ea typeface="+mn-ea"/>
          <a:cs typeface="Avenir Book"/>
        </a:defRPr>
      </a:lvl2pPr>
      <a:lvl3pPr marL="1143000" indent="-228600" algn="l" defTabSz="914400" rtl="0" eaLnBrk="1" latinLnBrk="0" hangingPunct="1">
        <a:spcBef>
          <a:spcPct val="20000"/>
        </a:spcBef>
        <a:buFont typeface="Arial" pitchFamily="34" charset="0"/>
        <a:buChar char="•"/>
        <a:defRPr sz="2400" b="0" i="0" kern="1200">
          <a:solidFill>
            <a:schemeClr val="bg1"/>
          </a:solidFill>
          <a:latin typeface="Avenir Book"/>
          <a:ea typeface="+mn-ea"/>
          <a:cs typeface="Avenir Book"/>
        </a:defRPr>
      </a:lvl3pPr>
      <a:lvl4pPr marL="1600200" indent="-228600" algn="l" defTabSz="914400" rtl="0" eaLnBrk="1" latinLnBrk="0" hangingPunct="1">
        <a:spcBef>
          <a:spcPct val="20000"/>
        </a:spcBef>
        <a:buFont typeface="Arial" pitchFamily="34" charset="0"/>
        <a:buChar char="–"/>
        <a:defRPr sz="2000" b="0" i="0" kern="1200">
          <a:solidFill>
            <a:schemeClr val="bg1"/>
          </a:solidFill>
          <a:latin typeface="Avenir Book"/>
          <a:ea typeface="+mn-ea"/>
          <a:cs typeface="Avenir Book"/>
        </a:defRPr>
      </a:lvl4pPr>
      <a:lvl5pPr marL="2057400" indent="-228600" algn="l" defTabSz="914400" rtl="0" eaLnBrk="1" latinLnBrk="0" hangingPunct="1">
        <a:spcBef>
          <a:spcPct val="20000"/>
        </a:spcBef>
        <a:buFont typeface="Arial" pitchFamily="34" charset="0"/>
        <a:buChar char="»"/>
        <a:defRPr sz="2000" b="0" i="0" kern="1200">
          <a:solidFill>
            <a:schemeClr val="bg1"/>
          </a:solidFill>
          <a:latin typeface="Avenir Book"/>
          <a:ea typeface="+mn-ea"/>
          <a:cs typeface="Avenir Book"/>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slideLayout" Target="../slideLayouts/slideLayout1.xml"/><Relationship Id="rId7" Type="http://schemas.openxmlformats.org/officeDocument/2006/relationships/image" Target="../media/image11.jpeg"/><Relationship Id="rId2" Type="http://schemas.openxmlformats.org/officeDocument/2006/relationships/audio" Target="../media/media1.m4a"/><Relationship Id="rId1" Type="http://schemas.microsoft.com/office/2007/relationships/media" Target="../media/media1.m4a"/><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notesSlide" Target="../notesSlides/notesSlide1.xml"/></Relationships>
</file>

<file path=ppt/slides/_rels/slide2.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slideLayout" Target="../slideLayouts/slideLayout2.xml"/><Relationship Id="rId7" Type="http://schemas.openxmlformats.org/officeDocument/2006/relationships/image" Target="../media/image15.png"/><Relationship Id="rId2" Type="http://schemas.openxmlformats.org/officeDocument/2006/relationships/audio" Target="../media/media2.m4a"/><Relationship Id="rId1" Type="http://schemas.microsoft.com/office/2007/relationships/media" Target="../media/media2.m4a"/><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notesSlide" Target="../notesSlides/notesSlide2.xml"/><Relationship Id="rId9" Type="http://schemas.openxmlformats.org/officeDocument/2006/relationships/image" Target="../media/image12.png"/></Relationships>
</file>

<file path=ppt/slides/_rels/slide3.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slideLayout" Target="../slideLayouts/slideLayout2.xml"/><Relationship Id="rId7" Type="http://schemas.openxmlformats.org/officeDocument/2006/relationships/image" Target="../media/image18.png"/><Relationship Id="rId2" Type="http://schemas.openxmlformats.org/officeDocument/2006/relationships/audio" Target="../media/media3.m4a"/><Relationship Id="rId1" Type="http://schemas.microsoft.com/office/2007/relationships/media" Target="../media/media3.m4a"/><Relationship Id="rId6" Type="http://schemas.openxmlformats.org/officeDocument/2006/relationships/image" Target="../media/image17.png"/><Relationship Id="rId5" Type="http://schemas.openxmlformats.org/officeDocument/2006/relationships/image" Target="../media/image14.png"/><Relationship Id="rId4" Type="http://schemas.openxmlformats.org/officeDocument/2006/relationships/notesSlide" Target="../notesSlides/notesSlide3.xml"/><Relationship Id="rId9" Type="http://schemas.openxmlformats.org/officeDocument/2006/relationships/image" Target="../media/image12.png"/></Relationships>
</file>

<file path=ppt/slides/_rels/slide4.xml.rels><?xml version="1.0" encoding="UTF-8" standalone="yes"?>
<Relationships xmlns="http://schemas.openxmlformats.org/package/2006/relationships"><Relationship Id="rId8" Type="http://schemas.microsoft.com/office/2007/relationships/hdphoto" Target="../media/hdphoto1.wdp"/><Relationship Id="rId3" Type="http://schemas.openxmlformats.org/officeDocument/2006/relationships/slideLayout" Target="../slideLayouts/slideLayout2.xml"/><Relationship Id="rId7" Type="http://schemas.openxmlformats.org/officeDocument/2006/relationships/image" Target="../media/image19.png"/><Relationship Id="rId2" Type="http://schemas.openxmlformats.org/officeDocument/2006/relationships/audio" Target="../media/media4.m4a"/><Relationship Id="rId1" Type="http://schemas.microsoft.com/office/2007/relationships/media" Target="../media/media4.m4a"/><Relationship Id="rId6" Type="http://schemas.openxmlformats.org/officeDocument/2006/relationships/image" Target="../media/image14.png"/><Relationship Id="rId5" Type="http://schemas.openxmlformats.org/officeDocument/2006/relationships/image" Target="../media/image15.png"/><Relationship Id="rId10" Type="http://schemas.openxmlformats.org/officeDocument/2006/relationships/image" Target="../media/image12.png"/><Relationship Id="rId4" Type="http://schemas.openxmlformats.org/officeDocument/2006/relationships/notesSlide" Target="../notesSlides/notesSlide4.xml"/><Relationship Id="rId9" Type="http://schemas.openxmlformats.org/officeDocument/2006/relationships/image" Target="../media/image16.png"/></Relationships>
</file>

<file path=ppt/slides/_rels/slide5.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slideLayout" Target="../slideLayouts/slideLayout2.xml"/><Relationship Id="rId7" Type="http://schemas.openxmlformats.org/officeDocument/2006/relationships/image" Target="../media/image17.png"/><Relationship Id="rId2" Type="http://schemas.openxmlformats.org/officeDocument/2006/relationships/audio" Target="../media/media5.m4a"/><Relationship Id="rId1" Type="http://schemas.microsoft.com/office/2007/relationships/media" Target="../media/media5.m4a"/><Relationship Id="rId6" Type="http://schemas.openxmlformats.org/officeDocument/2006/relationships/image" Target="../media/image20.png"/><Relationship Id="rId5" Type="http://schemas.openxmlformats.org/officeDocument/2006/relationships/image" Target="../media/image14.png"/><Relationship Id="rId4" Type="http://schemas.openxmlformats.org/officeDocument/2006/relationships/notesSlide" Target="../notesSlides/notesSlide5.xml"/><Relationship Id="rId9" Type="http://schemas.openxmlformats.org/officeDocument/2006/relationships/image" Target="../media/image12.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12.png"/><Relationship Id="rId2" Type="http://schemas.openxmlformats.org/officeDocument/2006/relationships/audio" Target="../media/media6.m4a"/><Relationship Id="rId1" Type="http://schemas.microsoft.com/office/2007/relationships/media" Target="../media/media6.m4a"/><Relationship Id="rId6" Type="http://schemas.openxmlformats.org/officeDocument/2006/relationships/image" Target="../media/image16.png"/><Relationship Id="rId5" Type="http://schemas.openxmlformats.org/officeDocument/2006/relationships/image" Target="../media/image14.png"/><Relationship Id="rId4"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slideLayout" Target="../slideLayouts/slideLayout1.xml"/><Relationship Id="rId7" Type="http://schemas.openxmlformats.org/officeDocument/2006/relationships/image" Target="../media/image11.jpeg"/><Relationship Id="rId2" Type="http://schemas.openxmlformats.org/officeDocument/2006/relationships/audio" Target="../media/media7.m4a"/><Relationship Id="rId1" Type="http://schemas.microsoft.com/office/2007/relationships/media" Target="../media/media7.m4a"/><Relationship Id="rId6" Type="http://schemas.openxmlformats.org/officeDocument/2006/relationships/image" Target="../media/image10.png"/><Relationship Id="rId5" Type="http://schemas.openxmlformats.org/officeDocument/2006/relationships/image" Target="../media/image9.png"/><Relationship Id="rId10" Type="http://schemas.openxmlformats.org/officeDocument/2006/relationships/image" Target="../media/image12.png"/><Relationship Id="rId4" Type="http://schemas.openxmlformats.org/officeDocument/2006/relationships/notesSlide" Target="../notesSlides/notesSlide7.xml"/><Relationship Id="rId9" Type="http://schemas.openxmlformats.org/officeDocument/2006/relationships/image" Target="../media/image16.pn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ctrTitle"/>
          </p:nvPr>
        </p:nvSpPr>
        <p:spPr>
          <a:xfrm>
            <a:off x="3034" y="1771883"/>
            <a:ext cx="9132746" cy="1922125"/>
          </a:xfrm>
        </p:spPr>
        <p:txBody>
          <a:bodyPr>
            <a:noAutofit/>
          </a:bodyPr>
          <a:lstStyle/>
          <a:p>
            <a:r>
              <a:rPr lang="en-US" sz="3200" dirty="0">
                <a:solidFill>
                  <a:schemeClr val="bg1"/>
                </a:solidFill>
                <a:effectLst/>
              </a:rPr>
              <a:t>Image Translation by Latent Union of Subspaces for Cross-Domain Plaque Detection</a:t>
            </a:r>
            <a:endParaRPr lang="en-US" altLang="en-US" sz="3200" b="1" dirty="0">
              <a:solidFill>
                <a:schemeClr val="bg1"/>
              </a:solidFill>
            </a:endParaRPr>
          </a:p>
        </p:txBody>
      </p:sp>
      <p:grpSp>
        <p:nvGrpSpPr>
          <p:cNvPr id="11" name="Group 10"/>
          <p:cNvGrpSpPr/>
          <p:nvPr/>
        </p:nvGrpSpPr>
        <p:grpSpPr>
          <a:xfrm>
            <a:off x="63361" y="127237"/>
            <a:ext cx="3987431" cy="1258617"/>
            <a:chOff x="63361" y="127237"/>
            <a:chExt cx="3987431" cy="1258617"/>
          </a:xfrm>
        </p:grpSpPr>
        <p:pic>
          <p:nvPicPr>
            <p:cNvPr id="1056" name="Picture 32" descr="Image result for nih logo black CC"/>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3361" y="127237"/>
              <a:ext cx="1600961" cy="1258617"/>
            </a:xfrm>
            <a:prstGeom prst="rect">
              <a:avLst/>
            </a:prstGeom>
            <a:noFill/>
            <a:extLst>
              <a:ext uri="{909E8E84-426E-40DD-AFC4-6F175D3DCCD1}">
                <a14:hiddenFill xmlns:a14="http://schemas.microsoft.com/office/drawing/2010/main">
                  <a:solidFill>
                    <a:srgbClr val="FFFFFF"/>
                  </a:solidFill>
                </a14:hiddenFill>
              </a:ext>
            </a:extLst>
          </p:spPr>
        </p:pic>
        <p:sp>
          <p:nvSpPr>
            <p:cNvPr id="23" name="Subtitle 6"/>
            <p:cNvSpPr>
              <a:spLocks/>
            </p:cNvSpPr>
            <p:nvPr/>
          </p:nvSpPr>
          <p:spPr bwMode="auto">
            <a:xfrm>
              <a:off x="1609458" y="235484"/>
              <a:ext cx="2441334" cy="9553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ct val="20000"/>
                </a:spcBef>
              </a:pPr>
              <a:endParaRPr lang="en-US" altLang="zh-CN" sz="1300" b="1" dirty="0">
                <a:solidFill>
                  <a:srgbClr val="FFFFFF"/>
                </a:solidFill>
                <a:latin typeface="Avenir Book"/>
                <a:ea typeface="黑体" pitchFamily="2" charset="-122"/>
                <a:cs typeface="Avenir Book"/>
              </a:endParaRPr>
            </a:p>
            <a:p>
              <a:pPr>
                <a:spcBef>
                  <a:spcPct val="20000"/>
                </a:spcBef>
              </a:pPr>
              <a:r>
                <a:rPr lang="en-US" altLang="zh-CN" sz="1300" b="1" dirty="0">
                  <a:solidFill>
                    <a:schemeClr val="bg1"/>
                  </a:solidFill>
                  <a:latin typeface="Avenir Book"/>
                  <a:ea typeface="黑体" pitchFamily="2" charset="-122"/>
                  <a:cs typeface="Avenir Book"/>
                </a:rPr>
                <a:t>National Institutes of Health</a:t>
              </a:r>
            </a:p>
            <a:p>
              <a:pPr>
                <a:spcBef>
                  <a:spcPct val="20000"/>
                </a:spcBef>
              </a:pPr>
              <a:r>
                <a:rPr lang="en-US" altLang="zh-CN" sz="1300" b="1" dirty="0">
                  <a:solidFill>
                    <a:schemeClr val="bg1"/>
                  </a:solidFill>
                  <a:latin typeface="Avenir Book"/>
                  <a:ea typeface="黑体" pitchFamily="2" charset="-122"/>
                  <a:cs typeface="Avenir Book"/>
                </a:rPr>
                <a:t>Clinical Center</a:t>
              </a:r>
              <a:endParaRPr lang="en-US" altLang="zh-CN" sz="1300" b="1" dirty="0">
                <a:solidFill>
                  <a:srgbClr val="FFFFFF"/>
                </a:solidFill>
                <a:latin typeface="Avenir Book"/>
                <a:ea typeface="黑体" pitchFamily="2" charset="-122"/>
                <a:cs typeface="Avenir Book"/>
              </a:endParaRPr>
            </a:p>
          </p:txBody>
        </p:sp>
      </p:grpSp>
      <p:sp>
        <p:nvSpPr>
          <p:cNvPr id="4" name="AutoShape 14" descr="Logos for Print â Brand and Visual Identity â UWâMadison"/>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6" name="Picture 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892524" y="0"/>
            <a:ext cx="2240222" cy="1493481"/>
          </a:xfrm>
          <a:prstGeom prst="rect">
            <a:avLst/>
          </a:prstGeom>
        </p:spPr>
      </p:pic>
      <p:pic>
        <p:nvPicPr>
          <p:cNvPr id="1026" name="Picture 2" descr="midl.conference (@midl_conference) | Twitte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925403" y="40095"/>
            <a:ext cx="1192867" cy="1192867"/>
          </a:xfrm>
          <a:prstGeom prst="rect">
            <a:avLst/>
          </a:prstGeom>
          <a:noFill/>
          <a:extLst>
            <a:ext uri="{909E8E84-426E-40DD-AFC4-6F175D3DCCD1}">
              <a14:hiddenFill xmlns:a14="http://schemas.microsoft.com/office/drawing/2010/main">
                <a:solidFill>
                  <a:srgbClr val="FFFFFF"/>
                </a:solidFill>
              </a14:hiddenFill>
            </a:ext>
          </a:extLst>
        </p:spPr>
      </p:pic>
      <p:sp>
        <p:nvSpPr>
          <p:cNvPr id="20" name="Title 1"/>
          <p:cNvSpPr txBox="1">
            <a:spLocks/>
          </p:cNvSpPr>
          <p:nvPr/>
        </p:nvSpPr>
        <p:spPr>
          <a:xfrm>
            <a:off x="-11254" y="3331086"/>
            <a:ext cx="9132746" cy="1922125"/>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6000" b="0" i="0" kern="1200">
                <a:solidFill>
                  <a:srgbClr val="FFC000"/>
                </a:solidFill>
                <a:effectLst>
                  <a:outerShdw blurRad="38100" dist="38100" dir="2700000" algn="tl">
                    <a:srgbClr val="000000">
                      <a:alpha val="43137"/>
                    </a:srgbClr>
                  </a:outerShdw>
                </a:effectLst>
                <a:latin typeface="Avenir Book"/>
                <a:ea typeface="+mj-ea"/>
                <a:cs typeface="Avenir Book"/>
              </a:defRPr>
            </a:lvl1pPr>
          </a:lstStyle>
          <a:p>
            <a:r>
              <a:rPr lang="en-US" sz="1800" dirty="0" err="1">
                <a:solidFill>
                  <a:schemeClr val="bg1"/>
                </a:solidFill>
                <a:effectLst/>
              </a:rPr>
              <a:t>Yingying</a:t>
            </a:r>
            <a:r>
              <a:rPr lang="en-US" sz="1800" dirty="0">
                <a:solidFill>
                  <a:schemeClr val="bg1"/>
                </a:solidFill>
                <a:effectLst/>
              </a:rPr>
              <a:t> Zhu</a:t>
            </a:r>
            <a:r>
              <a:rPr lang="en-US" sz="1800" baseline="30000" dirty="0">
                <a:solidFill>
                  <a:schemeClr val="bg1"/>
                </a:solidFill>
                <a:effectLst/>
              </a:rPr>
              <a:t>1</a:t>
            </a:r>
            <a:r>
              <a:rPr lang="en-US" sz="1800" dirty="0">
                <a:solidFill>
                  <a:schemeClr val="bg1"/>
                </a:solidFill>
                <a:effectLst/>
              </a:rPr>
              <a:t>, Daniel C. Delton</a:t>
            </a:r>
            <a:r>
              <a:rPr lang="en-US" sz="1800" baseline="30000" dirty="0">
                <a:solidFill>
                  <a:schemeClr val="bg1"/>
                </a:solidFill>
                <a:effectLst/>
              </a:rPr>
              <a:t>1</a:t>
            </a:r>
            <a:r>
              <a:rPr lang="en-US" sz="1800" dirty="0">
                <a:solidFill>
                  <a:schemeClr val="bg1"/>
                </a:solidFill>
                <a:effectLst/>
              </a:rPr>
              <a:t>, </a:t>
            </a:r>
            <a:r>
              <a:rPr lang="en-US" sz="1800" dirty="0" err="1">
                <a:solidFill>
                  <a:schemeClr val="bg1"/>
                </a:solidFill>
                <a:effectLst/>
              </a:rPr>
              <a:t>Sungwon</a:t>
            </a:r>
            <a:r>
              <a:rPr lang="en-US" sz="1800" dirty="0">
                <a:solidFill>
                  <a:schemeClr val="bg1"/>
                </a:solidFill>
                <a:effectLst/>
              </a:rPr>
              <a:t> Lee</a:t>
            </a:r>
            <a:r>
              <a:rPr lang="en-US" sz="1800" baseline="30000" dirty="0">
                <a:solidFill>
                  <a:schemeClr val="bg1"/>
                </a:solidFill>
                <a:effectLst/>
              </a:rPr>
              <a:t>1</a:t>
            </a:r>
            <a:r>
              <a:rPr lang="en-US" sz="1800" dirty="0">
                <a:solidFill>
                  <a:schemeClr val="bg1"/>
                </a:solidFill>
                <a:effectLst/>
              </a:rPr>
              <a:t>, Perry J. Pickhardt</a:t>
            </a:r>
            <a:r>
              <a:rPr lang="en-US" sz="1800" baseline="30000" dirty="0">
                <a:solidFill>
                  <a:schemeClr val="bg1"/>
                </a:solidFill>
                <a:effectLst/>
              </a:rPr>
              <a:t>2</a:t>
            </a:r>
            <a:r>
              <a:rPr lang="en-US" sz="1800" dirty="0">
                <a:solidFill>
                  <a:schemeClr val="bg1"/>
                </a:solidFill>
                <a:effectLst/>
              </a:rPr>
              <a:t>, Ronald M. Summers</a:t>
            </a:r>
            <a:r>
              <a:rPr lang="en-US" sz="1800" baseline="30000" dirty="0">
                <a:solidFill>
                  <a:schemeClr val="bg1"/>
                </a:solidFill>
                <a:effectLst/>
              </a:rPr>
              <a:t>1</a:t>
            </a:r>
            <a:br>
              <a:rPr lang="en-US" sz="1800" dirty="0"/>
            </a:br>
            <a:endParaRPr lang="en-US" altLang="en-US" sz="1800" b="1" dirty="0">
              <a:solidFill>
                <a:schemeClr val="bg1"/>
              </a:solidFill>
            </a:endParaRPr>
          </a:p>
        </p:txBody>
      </p:sp>
      <p:sp>
        <p:nvSpPr>
          <p:cNvPr id="21" name="Title 1"/>
          <p:cNvSpPr txBox="1">
            <a:spLocks/>
          </p:cNvSpPr>
          <p:nvPr/>
        </p:nvSpPr>
        <p:spPr>
          <a:xfrm>
            <a:off x="-11254" y="4491950"/>
            <a:ext cx="9155254" cy="1922125"/>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6000" b="0" i="0" kern="1200">
                <a:solidFill>
                  <a:srgbClr val="FFC000"/>
                </a:solidFill>
                <a:effectLst>
                  <a:outerShdw blurRad="38100" dist="38100" dir="2700000" algn="tl">
                    <a:srgbClr val="000000">
                      <a:alpha val="43137"/>
                    </a:srgbClr>
                  </a:outerShdw>
                </a:effectLst>
                <a:latin typeface="Avenir Book"/>
                <a:ea typeface="+mj-ea"/>
                <a:cs typeface="Avenir Book"/>
              </a:defRPr>
            </a:lvl1pPr>
          </a:lstStyle>
          <a:p>
            <a:r>
              <a:rPr lang="en-US" sz="1600" i="1" dirty="0">
                <a:solidFill>
                  <a:schemeClr val="bg1"/>
                </a:solidFill>
                <a:effectLst/>
              </a:rPr>
              <a:t>1 Imaging Biomarkers and Computer-Aided Diagnosis Laboratory, Radiology and Imaging Sciences, National Institutes of Health Clinical Center, Bethesda, MD 20892, USA</a:t>
            </a:r>
          </a:p>
          <a:p>
            <a:endParaRPr lang="en-US" sz="1600" i="1" dirty="0">
              <a:solidFill>
                <a:schemeClr val="bg1"/>
              </a:solidFill>
              <a:effectLst/>
            </a:endParaRPr>
          </a:p>
          <a:p>
            <a:r>
              <a:rPr lang="en-US" sz="1600" i="1" dirty="0">
                <a:solidFill>
                  <a:schemeClr val="bg1"/>
                </a:solidFill>
                <a:effectLst/>
              </a:rPr>
              <a:t>2 School of Medicine and Public Health, University of Wisconsin, Madison, WI 53706, US</a:t>
            </a:r>
            <a:endParaRPr lang="en-US" altLang="en-US" sz="1600" b="1" i="1" dirty="0">
              <a:solidFill>
                <a:schemeClr val="bg1"/>
              </a:solidFill>
            </a:endParaRPr>
          </a:p>
        </p:txBody>
      </p:sp>
      <p:pic>
        <p:nvPicPr>
          <p:cNvPr id="9" name="Audio 8">
            <a:hlinkClick r:id="" action="ppaction://media"/>
            <a:extLst>
              <a:ext uri="{FF2B5EF4-FFF2-40B4-BE49-F238E27FC236}">
                <a16:creationId xmlns:a16="http://schemas.microsoft.com/office/drawing/2014/main" id="{D3E64773-4866-BD4E-A8FE-9B2F3D6873F7}"/>
              </a:ext>
            </a:extLst>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8178800" y="5892800"/>
            <a:ext cx="812800" cy="812800"/>
          </a:xfrm>
          <a:prstGeom prst="rect">
            <a:avLst/>
          </a:prstGeom>
        </p:spPr>
      </p:pic>
    </p:spTree>
    <p:extLst>
      <p:ext uri="{BB962C8B-B14F-4D97-AF65-F5344CB8AC3E}">
        <p14:creationId xmlns:p14="http://schemas.microsoft.com/office/powerpoint/2010/main" val="4028201562"/>
      </p:ext>
    </p:extLst>
  </p:cSld>
  <p:clrMapOvr>
    <a:masterClrMapping/>
  </p:clrMapOvr>
  <mc:AlternateContent xmlns:mc="http://schemas.openxmlformats.org/markup-compatibility/2006">
    <mc:Choice xmlns:p14="http://schemas.microsoft.com/office/powerpoint/2010/main" Requires="p14">
      <p:transition spd="med" p14:dur="700" advTm="16042">
        <p:fade/>
      </p:transition>
    </mc:Choice>
    <mc:Fallback>
      <p:transition spd="med" advTm="16042">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Picture 30"/>
          <p:cNvPicPr>
            <a:picLocks noChangeAspect="1"/>
          </p:cNvPicPr>
          <p:nvPr/>
        </p:nvPicPr>
        <p:blipFill rotWithShape="1">
          <a:blip r:embed="rId5">
            <a:extLst>
              <a:ext uri="{28A0092B-C50C-407E-A947-70E740481C1C}">
                <a14:useLocalDpi xmlns:a14="http://schemas.microsoft.com/office/drawing/2010/main" val="0"/>
              </a:ext>
            </a:extLst>
          </a:blip>
          <a:srcRect t="20221" b="12473"/>
          <a:stretch/>
        </p:blipFill>
        <p:spPr>
          <a:xfrm>
            <a:off x="4524974" y="2365309"/>
            <a:ext cx="4619026" cy="3108960"/>
          </a:xfrm>
          <a:prstGeom prst="rect">
            <a:avLst/>
          </a:prstGeom>
        </p:spPr>
      </p:pic>
      <p:sp>
        <p:nvSpPr>
          <p:cNvPr id="130" name="Title 1"/>
          <p:cNvSpPr>
            <a:spLocks noGrp="1"/>
          </p:cNvSpPr>
          <p:nvPr>
            <p:ph type="title"/>
          </p:nvPr>
        </p:nvSpPr>
        <p:spPr/>
        <p:txBody>
          <a:bodyPr/>
          <a:lstStyle/>
          <a:p>
            <a:r>
              <a:rPr lang="en-US" dirty="0">
                <a:solidFill>
                  <a:schemeClr val="bg1"/>
                </a:solidFill>
                <a:effectLst/>
              </a:rPr>
              <a:t>Challenges</a:t>
            </a:r>
          </a:p>
        </p:txBody>
      </p:sp>
      <p:sp>
        <p:nvSpPr>
          <p:cNvPr id="133" name="Content Placeholder 2"/>
          <p:cNvSpPr txBox="1">
            <a:spLocks/>
          </p:cNvSpPr>
          <p:nvPr/>
        </p:nvSpPr>
        <p:spPr>
          <a:xfrm>
            <a:off x="325497" y="846626"/>
            <a:ext cx="8633308" cy="1356426"/>
          </a:xfrm>
          <a:prstGeom prst="rect">
            <a:avLst/>
          </a:prstGeom>
          <a:noFill/>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b="0" i="0" kern="1200">
                <a:solidFill>
                  <a:schemeClr val="bg1"/>
                </a:solidFill>
                <a:latin typeface="Avenir Book"/>
                <a:ea typeface="+mn-ea"/>
                <a:cs typeface="Avenir Book"/>
              </a:defRPr>
            </a:lvl1pPr>
            <a:lvl2pPr marL="742950" indent="-285750" algn="l" defTabSz="914400" rtl="0" eaLnBrk="1" latinLnBrk="0" hangingPunct="1">
              <a:spcBef>
                <a:spcPct val="20000"/>
              </a:spcBef>
              <a:buFont typeface="Arial" pitchFamily="34" charset="0"/>
              <a:buChar char="–"/>
              <a:defRPr sz="2800" b="0" i="0" kern="1200">
                <a:solidFill>
                  <a:schemeClr val="bg1"/>
                </a:solidFill>
                <a:latin typeface="Avenir Book"/>
                <a:ea typeface="+mn-ea"/>
                <a:cs typeface="Avenir Book"/>
              </a:defRPr>
            </a:lvl2pPr>
            <a:lvl3pPr marL="1143000" indent="-228600" algn="l" defTabSz="914400" rtl="0" eaLnBrk="1" latinLnBrk="0" hangingPunct="1">
              <a:spcBef>
                <a:spcPct val="20000"/>
              </a:spcBef>
              <a:buFont typeface="Arial" pitchFamily="34" charset="0"/>
              <a:buChar char="•"/>
              <a:defRPr sz="2400" b="0" i="0" kern="1200">
                <a:solidFill>
                  <a:schemeClr val="bg1"/>
                </a:solidFill>
                <a:latin typeface="Avenir Book"/>
                <a:ea typeface="+mn-ea"/>
                <a:cs typeface="Avenir Book"/>
              </a:defRPr>
            </a:lvl3pPr>
            <a:lvl4pPr marL="1600200" indent="-228600" algn="l" defTabSz="914400" rtl="0" eaLnBrk="1" latinLnBrk="0" hangingPunct="1">
              <a:spcBef>
                <a:spcPct val="20000"/>
              </a:spcBef>
              <a:buFont typeface="Arial" pitchFamily="34" charset="0"/>
              <a:buChar char="–"/>
              <a:defRPr sz="2000" b="0" i="0" kern="1200">
                <a:solidFill>
                  <a:schemeClr val="bg1"/>
                </a:solidFill>
                <a:latin typeface="Avenir Book"/>
                <a:ea typeface="+mn-ea"/>
                <a:cs typeface="Avenir Book"/>
              </a:defRPr>
            </a:lvl4pPr>
            <a:lvl5pPr marL="2057400" indent="-228600" algn="l" defTabSz="914400" rtl="0" eaLnBrk="1" latinLnBrk="0" hangingPunct="1">
              <a:spcBef>
                <a:spcPct val="20000"/>
              </a:spcBef>
              <a:buFont typeface="Arial" pitchFamily="34" charset="0"/>
              <a:buChar char="»"/>
              <a:defRPr sz="2000" b="0" i="0" kern="1200">
                <a:solidFill>
                  <a:schemeClr val="bg1"/>
                </a:solidFill>
                <a:latin typeface="Avenir Book"/>
                <a:ea typeface="+mn-ea"/>
                <a:cs typeface="Avenir Book"/>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2400" dirty="0">
                <a:ea typeface="Verdana" panose="020B0604030504040204" pitchFamily="34" charset="0"/>
                <a:cs typeface="Verdana" panose="020B0604030504040204" pitchFamily="34" charset="0"/>
              </a:rPr>
              <a:t>Generalization of calcified </a:t>
            </a:r>
            <a:r>
              <a:rPr lang="en-US" altLang="zh-CN" sz="2400" dirty="0">
                <a:ea typeface="Verdana" panose="020B0604030504040204" pitchFamily="34" charset="0"/>
                <a:cs typeface="Verdana" panose="020B0604030504040204" pitchFamily="34" charset="0"/>
              </a:rPr>
              <a:t>plaque detection </a:t>
            </a:r>
            <a:r>
              <a:rPr lang="en-US" sz="2400" dirty="0">
                <a:ea typeface="Verdana" panose="020B0604030504040204" pitchFamily="34" charset="0"/>
                <a:cs typeface="Verdana" panose="020B0604030504040204" pitchFamily="34" charset="0"/>
              </a:rPr>
              <a:t>model on different domains</a:t>
            </a:r>
            <a:endParaRPr lang="en-US" sz="2200" dirty="0"/>
          </a:p>
        </p:txBody>
      </p:sp>
      <p:sp>
        <p:nvSpPr>
          <p:cNvPr id="2" name="AutoShape 2" descr="Image result for question sign"/>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nvGrpSpPr>
          <p:cNvPr id="19" name="Group 18"/>
          <p:cNvGrpSpPr/>
          <p:nvPr/>
        </p:nvGrpSpPr>
        <p:grpSpPr>
          <a:xfrm>
            <a:off x="6739128" y="6208776"/>
            <a:ext cx="3456432" cy="955369"/>
            <a:chOff x="6739128" y="6208776"/>
            <a:chExt cx="3456432" cy="955369"/>
          </a:xfrm>
        </p:grpSpPr>
        <p:sp>
          <p:nvSpPr>
            <p:cNvPr id="20" name="Rectangle 19"/>
            <p:cNvSpPr/>
            <p:nvPr/>
          </p:nvSpPr>
          <p:spPr>
            <a:xfrm>
              <a:off x="6739128" y="6208776"/>
              <a:ext cx="2404872" cy="64922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1" name="Group 20"/>
            <p:cNvGrpSpPr/>
            <p:nvPr/>
          </p:nvGrpSpPr>
          <p:grpSpPr>
            <a:xfrm>
              <a:off x="7164691" y="6208776"/>
              <a:ext cx="3030869" cy="955369"/>
              <a:chOff x="1019923" y="235484"/>
              <a:chExt cx="3030869" cy="955369"/>
            </a:xfrm>
          </p:grpSpPr>
          <p:pic>
            <p:nvPicPr>
              <p:cNvPr id="22" name="Picture 32" descr="Image result for nih logo black CC"/>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019923" y="309320"/>
                <a:ext cx="589535" cy="463471"/>
              </a:xfrm>
              <a:prstGeom prst="rect">
                <a:avLst/>
              </a:prstGeom>
              <a:noFill/>
              <a:extLst>
                <a:ext uri="{909E8E84-426E-40DD-AFC4-6F175D3DCCD1}">
                  <a14:hiddenFill xmlns:a14="http://schemas.microsoft.com/office/drawing/2010/main">
                    <a:solidFill>
                      <a:srgbClr val="FFFFFF"/>
                    </a:solidFill>
                  </a14:hiddenFill>
                </a:ext>
              </a:extLst>
            </p:spPr>
          </p:pic>
          <p:sp>
            <p:nvSpPr>
              <p:cNvPr id="23" name="Subtitle 6"/>
              <p:cNvSpPr>
                <a:spLocks/>
              </p:cNvSpPr>
              <p:nvPr/>
            </p:nvSpPr>
            <p:spPr bwMode="auto">
              <a:xfrm>
                <a:off x="1609458" y="235484"/>
                <a:ext cx="2441334" cy="9553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ct val="20000"/>
                  </a:spcBef>
                </a:pPr>
                <a:endParaRPr lang="en-US" altLang="zh-CN" sz="700" b="1" dirty="0">
                  <a:solidFill>
                    <a:srgbClr val="FFFFFF"/>
                  </a:solidFill>
                  <a:latin typeface="Avenir Book"/>
                  <a:ea typeface="黑体" pitchFamily="2" charset="-122"/>
                  <a:cs typeface="Avenir Book"/>
                </a:endParaRPr>
              </a:p>
              <a:p>
                <a:pPr>
                  <a:spcBef>
                    <a:spcPct val="20000"/>
                  </a:spcBef>
                </a:pPr>
                <a:r>
                  <a:rPr lang="en-US" altLang="zh-CN" sz="700" b="1" dirty="0">
                    <a:solidFill>
                      <a:schemeClr val="bg1"/>
                    </a:solidFill>
                    <a:latin typeface="Avenir Book"/>
                    <a:ea typeface="黑体" pitchFamily="2" charset="-122"/>
                    <a:cs typeface="Avenir Book"/>
                  </a:rPr>
                  <a:t>National Institutes of Health</a:t>
                </a:r>
              </a:p>
              <a:p>
                <a:pPr>
                  <a:spcBef>
                    <a:spcPct val="20000"/>
                  </a:spcBef>
                </a:pPr>
                <a:r>
                  <a:rPr lang="en-US" altLang="zh-CN" sz="700" b="1" dirty="0">
                    <a:solidFill>
                      <a:schemeClr val="bg1"/>
                    </a:solidFill>
                    <a:latin typeface="Avenir Book"/>
                    <a:ea typeface="黑体" pitchFamily="2" charset="-122"/>
                    <a:cs typeface="Avenir Book"/>
                  </a:rPr>
                  <a:t>Clinical Center</a:t>
                </a:r>
                <a:endParaRPr lang="en-US" altLang="zh-CN" sz="700" b="1" dirty="0">
                  <a:solidFill>
                    <a:srgbClr val="FFFFFF"/>
                  </a:solidFill>
                  <a:latin typeface="Avenir Book"/>
                  <a:ea typeface="黑体" pitchFamily="2" charset="-122"/>
                  <a:cs typeface="Avenir Book"/>
                </a:endParaRPr>
              </a:p>
            </p:txBody>
          </p:sp>
        </p:grpSp>
      </p:grpSp>
      <p:pic>
        <p:nvPicPr>
          <p:cNvPr id="27" name="Picture 26"/>
          <p:cNvPicPr>
            <a:picLocks noChangeAspect="1"/>
          </p:cNvPicPr>
          <p:nvPr/>
        </p:nvPicPr>
        <p:blipFill rotWithShape="1">
          <a:blip r:embed="rId7">
            <a:extLst>
              <a:ext uri="{28A0092B-C50C-407E-A947-70E740481C1C}">
                <a14:useLocalDpi xmlns:a14="http://schemas.microsoft.com/office/drawing/2010/main" val="0"/>
              </a:ext>
            </a:extLst>
          </a:blip>
          <a:srcRect t="20219" b="12471"/>
          <a:stretch/>
        </p:blipFill>
        <p:spPr>
          <a:xfrm>
            <a:off x="-744" y="2420581"/>
            <a:ext cx="4619026" cy="3108960"/>
          </a:xfrm>
          <a:prstGeom prst="rect">
            <a:avLst/>
          </a:prstGeom>
        </p:spPr>
      </p:pic>
      <p:sp>
        <p:nvSpPr>
          <p:cNvPr id="29" name="TextBox 28"/>
          <p:cNvSpPr txBox="1"/>
          <p:nvPr/>
        </p:nvSpPr>
        <p:spPr>
          <a:xfrm>
            <a:off x="927999" y="2057532"/>
            <a:ext cx="2913368" cy="523220"/>
          </a:xfrm>
          <a:prstGeom prst="rect">
            <a:avLst/>
          </a:prstGeom>
          <a:noFill/>
        </p:spPr>
        <p:txBody>
          <a:bodyPr wrap="square" rtlCol="0">
            <a:spAutoFit/>
          </a:bodyPr>
          <a:lstStyle/>
          <a:p>
            <a:pPr marL="342900" marR="0" lvl="0" indent="-342900" algn="ctr" defTabSz="914400" eaLnBrk="1" fontAlgn="auto" latinLnBrk="0" hangingPunct="1">
              <a:lnSpc>
                <a:spcPct val="100000"/>
              </a:lnSpc>
              <a:spcBef>
                <a:spcPts val="0"/>
              </a:spcBef>
              <a:spcAft>
                <a:spcPts val="0"/>
              </a:spcAft>
              <a:buClrTx/>
              <a:buSzTx/>
              <a:buFontTx/>
              <a:buNone/>
              <a:tabLst/>
              <a:defRPr/>
            </a:pPr>
            <a:r>
              <a:rPr lang="de-DE" sz="1400" b="1" dirty="0">
                <a:solidFill>
                  <a:schemeClr val="bg1"/>
                </a:solidFill>
                <a:latin typeface="Avenir Book" charset="0"/>
                <a:ea typeface="Avenir Book" charset="0"/>
                <a:cs typeface="Avenir Book" charset="0"/>
              </a:rPr>
              <a:t>Non</a:t>
            </a:r>
            <a:r>
              <a:rPr lang="en-US" sz="1400" b="1" dirty="0">
                <a:solidFill>
                  <a:schemeClr val="bg1"/>
                </a:solidFill>
                <a:latin typeface="Avenir Book" charset="0"/>
                <a:ea typeface="Avenir Book" charset="0"/>
                <a:cs typeface="Avenir Book" charset="0"/>
              </a:rPr>
              <a:t>-</a:t>
            </a:r>
            <a:r>
              <a:rPr lang="de-DE" sz="1400" b="1" dirty="0">
                <a:solidFill>
                  <a:schemeClr val="bg1"/>
                </a:solidFill>
                <a:latin typeface="Avenir Book" charset="0"/>
                <a:ea typeface="Avenir Book" charset="0"/>
                <a:cs typeface="Avenir Book" charset="0"/>
              </a:rPr>
              <a:t>Contrast CT (NCCT) </a:t>
            </a:r>
          </a:p>
          <a:p>
            <a:pPr marL="342900" marR="0" lvl="0" indent="-342900" algn="ctr" defTabSz="914400" eaLnBrk="1" fontAlgn="auto" latinLnBrk="0" hangingPunct="1">
              <a:lnSpc>
                <a:spcPct val="100000"/>
              </a:lnSpc>
              <a:spcBef>
                <a:spcPts val="0"/>
              </a:spcBef>
              <a:spcAft>
                <a:spcPts val="0"/>
              </a:spcAft>
              <a:buClrTx/>
              <a:buSzTx/>
              <a:buFontTx/>
              <a:buNone/>
              <a:tabLst/>
              <a:defRPr/>
            </a:pPr>
            <a:r>
              <a:rPr lang="de-DE" sz="1400" b="1" dirty="0">
                <a:solidFill>
                  <a:srgbClr val="FFFF00"/>
                </a:solidFill>
                <a:latin typeface="Avenir Book" charset="0"/>
                <a:ea typeface="Avenir Book" charset="0"/>
                <a:cs typeface="Avenir Book" charset="0"/>
              </a:rPr>
              <a:t>Hand </a:t>
            </a:r>
            <a:r>
              <a:rPr lang="de-DE" sz="1400" b="1" dirty="0" err="1">
                <a:solidFill>
                  <a:srgbClr val="FFFF00"/>
                </a:solidFill>
                <a:latin typeface="Avenir Book" charset="0"/>
                <a:ea typeface="Avenir Book" charset="0"/>
                <a:cs typeface="Avenir Book" charset="0"/>
              </a:rPr>
              <a:t>Labelled</a:t>
            </a:r>
            <a:r>
              <a:rPr lang="de-DE" sz="1400" b="1" dirty="0">
                <a:solidFill>
                  <a:srgbClr val="FFFF00"/>
                </a:solidFill>
                <a:latin typeface="Avenir Book" charset="0"/>
                <a:ea typeface="Avenir Book" charset="0"/>
                <a:cs typeface="Avenir Book" charset="0"/>
              </a:rPr>
              <a:t> Plaque </a:t>
            </a:r>
            <a:endParaRPr lang="en-US" sz="1400" b="1" dirty="0">
              <a:solidFill>
                <a:srgbClr val="FFFF00"/>
              </a:solidFill>
              <a:latin typeface="Avenir Book" charset="0"/>
              <a:ea typeface="Avenir Book" charset="0"/>
              <a:cs typeface="Avenir Book" charset="0"/>
            </a:endParaRPr>
          </a:p>
        </p:txBody>
      </p:sp>
      <p:cxnSp>
        <p:nvCxnSpPr>
          <p:cNvPr id="15" name="Straight Arrow Connector 14"/>
          <p:cNvCxnSpPr/>
          <p:nvPr/>
        </p:nvCxnSpPr>
        <p:spPr>
          <a:xfrm flipV="1">
            <a:off x="4400755" y="4002157"/>
            <a:ext cx="294819" cy="1"/>
          </a:xfrm>
          <a:prstGeom prst="straightConnector1">
            <a:avLst/>
          </a:prstGeom>
          <a:ln>
            <a:headEnd type="triangle"/>
            <a:tailEnd type="triangle"/>
          </a:ln>
        </p:spPr>
        <p:style>
          <a:lnRef idx="3">
            <a:schemeClr val="accent4"/>
          </a:lnRef>
          <a:fillRef idx="0">
            <a:schemeClr val="accent4"/>
          </a:fillRef>
          <a:effectRef idx="2">
            <a:schemeClr val="accent4"/>
          </a:effectRef>
          <a:fontRef idx="minor">
            <a:schemeClr val="tx1"/>
          </a:fontRef>
        </p:style>
      </p:cxnSp>
      <p:cxnSp>
        <p:nvCxnSpPr>
          <p:cNvPr id="24" name="Straight Arrow Connector 23"/>
          <p:cNvCxnSpPr/>
          <p:nvPr/>
        </p:nvCxnSpPr>
        <p:spPr>
          <a:xfrm flipH="1">
            <a:off x="2474700" y="3463724"/>
            <a:ext cx="301213" cy="242047"/>
          </a:xfrm>
          <a:prstGeom prst="straightConnector1">
            <a:avLst/>
          </a:prstGeom>
          <a:ln w="25400">
            <a:solidFill>
              <a:schemeClr val="bg1"/>
            </a:solidFill>
            <a:headEnd type="none" w="lg" len="med"/>
            <a:tailEnd type="triangle" w="lg" len="med"/>
          </a:ln>
        </p:spPr>
        <p:style>
          <a:lnRef idx="1">
            <a:schemeClr val="accent1"/>
          </a:lnRef>
          <a:fillRef idx="0">
            <a:schemeClr val="accent1"/>
          </a:fillRef>
          <a:effectRef idx="0">
            <a:schemeClr val="accent1"/>
          </a:effectRef>
          <a:fontRef idx="minor">
            <a:schemeClr val="tx1"/>
          </a:fontRef>
        </p:style>
      </p:cxnSp>
      <p:sp>
        <p:nvSpPr>
          <p:cNvPr id="25" name="Rectangle 24"/>
          <p:cNvSpPr/>
          <p:nvPr/>
        </p:nvSpPr>
        <p:spPr>
          <a:xfrm>
            <a:off x="1962110" y="3219699"/>
            <a:ext cx="2409392" cy="307777"/>
          </a:xfrm>
          <a:prstGeom prst="rect">
            <a:avLst/>
          </a:prstGeom>
        </p:spPr>
        <p:txBody>
          <a:bodyPr wrap="square">
            <a:spAutoFit/>
          </a:bodyPr>
          <a:lstStyle/>
          <a:p>
            <a:pPr lvl="1" algn="ctr"/>
            <a:r>
              <a:rPr lang="en-US" sz="1400" dirty="0">
                <a:solidFill>
                  <a:schemeClr val="bg1"/>
                </a:solidFill>
                <a:latin typeface="Avenir Book"/>
                <a:ea typeface="Arial" charset="0"/>
                <a:cs typeface="Arial" charset="0"/>
              </a:rPr>
              <a:t>Calcified plaque</a:t>
            </a:r>
          </a:p>
        </p:txBody>
      </p:sp>
      <p:pic>
        <p:nvPicPr>
          <p:cNvPr id="30" name="Picture 29"/>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264323" y="6210522"/>
            <a:ext cx="897503" cy="598336"/>
          </a:xfrm>
          <a:prstGeom prst="rect">
            <a:avLst/>
          </a:prstGeom>
        </p:spPr>
      </p:pic>
      <p:sp>
        <p:nvSpPr>
          <p:cNvPr id="32" name="TextBox 31"/>
          <p:cNvSpPr txBox="1"/>
          <p:nvPr/>
        </p:nvSpPr>
        <p:spPr>
          <a:xfrm>
            <a:off x="5395319" y="1934674"/>
            <a:ext cx="2820003" cy="307777"/>
          </a:xfrm>
          <a:prstGeom prst="rect">
            <a:avLst/>
          </a:prstGeom>
          <a:noFill/>
        </p:spPr>
        <p:txBody>
          <a:bodyPr wrap="none" rtlCol="0">
            <a:spAutoFit/>
          </a:bodyPr>
          <a:lstStyle/>
          <a:p>
            <a:pPr algn="ctr"/>
            <a:r>
              <a:rPr lang="en-US" sz="1400" b="1" dirty="0">
                <a:solidFill>
                  <a:schemeClr val="bg1"/>
                </a:solidFill>
                <a:latin typeface="Avenir Book" charset="0"/>
                <a:ea typeface="Avenir Book" charset="0"/>
                <a:cs typeface="Avenir Book" charset="0"/>
              </a:rPr>
              <a:t>Contrast Enhanced CT (CECT) </a:t>
            </a:r>
          </a:p>
        </p:txBody>
      </p:sp>
      <p:cxnSp>
        <p:nvCxnSpPr>
          <p:cNvPr id="33" name="Straight Arrow Connector 32"/>
          <p:cNvCxnSpPr/>
          <p:nvPr/>
        </p:nvCxnSpPr>
        <p:spPr>
          <a:xfrm flipH="1">
            <a:off x="7000418" y="3408452"/>
            <a:ext cx="301213" cy="242047"/>
          </a:xfrm>
          <a:prstGeom prst="straightConnector1">
            <a:avLst/>
          </a:prstGeom>
          <a:ln w="25400">
            <a:solidFill>
              <a:schemeClr val="bg1"/>
            </a:solidFill>
            <a:headEnd type="none" w="lg" len="med"/>
            <a:tailEnd type="triangle" w="lg" len="med"/>
          </a:ln>
        </p:spPr>
        <p:style>
          <a:lnRef idx="1">
            <a:schemeClr val="accent1"/>
          </a:lnRef>
          <a:fillRef idx="0">
            <a:schemeClr val="accent1"/>
          </a:fillRef>
          <a:effectRef idx="0">
            <a:schemeClr val="accent1"/>
          </a:effectRef>
          <a:fontRef idx="minor">
            <a:schemeClr val="tx1"/>
          </a:fontRef>
        </p:style>
      </p:cxnSp>
      <p:sp>
        <p:nvSpPr>
          <p:cNvPr id="34" name="Rectangle 33"/>
          <p:cNvSpPr/>
          <p:nvPr/>
        </p:nvSpPr>
        <p:spPr>
          <a:xfrm>
            <a:off x="6487828" y="3164427"/>
            <a:ext cx="2409392" cy="307777"/>
          </a:xfrm>
          <a:prstGeom prst="rect">
            <a:avLst/>
          </a:prstGeom>
        </p:spPr>
        <p:txBody>
          <a:bodyPr wrap="square">
            <a:spAutoFit/>
          </a:bodyPr>
          <a:lstStyle/>
          <a:p>
            <a:pPr lvl="1" algn="ctr"/>
            <a:r>
              <a:rPr lang="en-US" sz="1400" dirty="0">
                <a:solidFill>
                  <a:schemeClr val="bg1"/>
                </a:solidFill>
                <a:latin typeface="Avenir Book"/>
                <a:ea typeface="Arial" charset="0"/>
                <a:cs typeface="Arial" charset="0"/>
              </a:rPr>
              <a:t>Calcified plaque</a:t>
            </a:r>
          </a:p>
        </p:txBody>
      </p:sp>
      <p:sp>
        <p:nvSpPr>
          <p:cNvPr id="35" name="Content Placeholder 2"/>
          <p:cNvSpPr txBox="1">
            <a:spLocks/>
          </p:cNvSpPr>
          <p:nvPr/>
        </p:nvSpPr>
        <p:spPr>
          <a:xfrm>
            <a:off x="325497" y="5662317"/>
            <a:ext cx="8633308" cy="666342"/>
          </a:xfrm>
          <a:prstGeom prst="rect">
            <a:avLst/>
          </a:prstGeom>
          <a:noFill/>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b="0" i="0" kern="1200">
                <a:solidFill>
                  <a:schemeClr val="bg1"/>
                </a:solidFill>
                <a:latin typeface="Avenir Book"/>
                <a:ea typeface="+mn-ea"/>
                <a:cs typeface="Avenir Book"/>
              </a:defRPr>
            </a:lvl1pPr>
            <a:lvl2pPr marL="742950" indent="-285750" algn="l" defTabSz="914400" rtl="0" eaLnBrk="1" latinLnBrk="0" hangingPunct="1">
              <a:spcBef>
                <a:spcPct val="20000"/>
              </a:spcBef>
              <a:buFont typeface="Arial" pitchFamily="34" charset="0"/>
              <a:buChar char="–"/>
              <a:defRPr sz="2800" b="0" i="0" kern="1200">
                <a:solidFill>
                  <a:schemeClr val="bg1"/>
                </a:solidFill>
                <a:latin typeface="Avenir Book"/>
                <a:ea typeface="+mn-ea"/>
                <a:cs typeface="Avenir Book"/>
              </a:defRPr>
            </a:lvl2pPr>
            <a:lvl3pPr marL="1143000" indent="-228600" algn="l" defTabSz="914400" rtl="0" eaLnBrk="1" latinLnBrk="0" hangingPunct="1">
              <a:spcBef>
                <a:spcPct val="20000"/>
              </a:spcBef>
              <a:buFont typeface="Arial" pitchFamily="34" charset="0"/>
              <a:buChar char="•"/>
              <a:defRPr sz="2400" b="0" i="0" kern="1200">
                <a:solidFill>
                  <a:schemeClr val="bg1"/>
                </a:solidFill>
                <a:latin typeface="Avenir Book"/>
                <a:ea typeface="+mn-ea"/>
                <a:cs typeface="Avenir Book"/>
              </a:defRPr>
            </a:lvl3pPr>
            <a:lvl4pPr marL="1600200" indent="-228600" algn="l" defTabSz="914400" rtl="0" eaLnBrk="1" latinLnBrk="0" hangingPunct="1">
              <a:spcBef>
                <a:spcPct val="20000"/>
              </a:spcBef>
              <a:buFont typeface="Arial" pitchFamily="34" charset="0"/>
              <a:buChar char="–"/>
              <a:defRPr sz="2000" b="0" i="0" kern="1200">
                <a:solidFill>
                  <a:schemeClr val="bg1"/>
                </a:solidFill>
                <a:latin typeface="Avenir Book"/>
                <a:ea typeface="+mn-ea"/>
                <a:cs typeface="Avenir Book"/>
              </a:defRPr>
            </a:lvl4pPr>
            <a:lvl5pPr marL="2057400" indent="-228600" algn="l" defTabSz="914400" rtl="0" eaLnBrk="1" latinLnBrk="0" hangingPunct="1">
              <a:spcBef>
                <a:spcPct val="20000"/>
              </a:spcBef>
              <a:buFont typeface="Arial" pitchFamily="34" charset="0"/>
              <a:buChar char="»"/>
              <a:defRPr sz="2000" b="0" i="0" kern="1200">
                <a:solidFill>
                  <a:schemeClr val="bg1"/>
                </a:solidFill>
                <a:latin typeface="Avenir Book"/>
                <a:ea typeface="+mn-ea"/>
                <a:cs typeface="Avenir Book"/>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2400" dirty="0">
                <a:solidFill>
                  <a:srgbClr val="FFFF00"/>
                </a:solidFill>
                <a:ea typeface="Verdana" panose="020B0604030504040204" pitchFamily="34" charset="0"/>
                <a:cs typeface="Verdana" panose="020B0604030504040204" pitchFamily="34" charset="0"/>
              </a:rPr>
              <a:t>Can we translate image across domains?</a:t>
            </a:r>
            <a:endParaRPr lang="en-US" sz="2200" dirty="0">
              <a:solidFill>
                <a:srgbClr val="FFFF00"/>
              </a:solidFill>
            </a:endParaRPr>
          </a:p>
        </p:txBody>
      </p:sp>
      <p:pic>
        <p:nvPicPr>
          <p:cNvPr id="4" name="Audio 3">
            <a:hlinkClick r:id="" action="ppaction://media"/>
            <a:extLst>
              <a:ext uri="{FF2B5EF4-FFF2-40B4-BE49-F238E27FC236}">
                <a16:creationId xmlns:a16="http://schemas.microsoft.com/office/drawing/2014/main" id="{249C4413-2DA0-E54D-B74D-E4E48C3AFEF6}"/>
              </a:ext>
            </a:extLst>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8178800" y="5892800"/>
            <a:ext cx="812800" cy="812800"/>
          </a:xfrm>
          <a:prstGeom prst="rect">
            <a:avLst/>
          </a:prstGeom>
        </p:spPr>
      </p:pic>
    </p:spTree>
    <p:extLst>
      <p:ext uri="{BB962C8B-B14F-4D97-AF65-F5344CB8AC3E}">
        <p14:creationId xmlns:p14="http://schemas.microsoft.com/office/powerpoint/2010/main" val="3196646476"/>
      </p:ext>
    </p:extLst>
  </p:cSld>
  <p:clrMapOvr>
    <a:masterClrMapping/>
  </p:clrMapOvr>
  <mc:AlternateContent xmlns:mc="http://schemas.openxmlformats.org/markup-compatibility/2006">
    <mc:Choice xmlns:p14="http://schemas.microsoft.com/office/powerpoint/2010/main" Requires="p14">
      <p:transition spd="med" p14:dur="700" advTm="27845">
        <p:fade/>
      </p:transition>
    </mc:Choice>
    <mc:Fallback>
      <p:transition spd="med" advTm="27845">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79" name="Group 78"/>
          <p:cNvGrpSpPr/>
          <p:nvPr/>
        </p:nvGrpSpPr>
        <p:grpSpPr>
          <a:xfrm>
            <a:off x="6725059" y="6203427"/>
            <a:ext cx="3456432" cy="955369"/>
            <a:chOff x="6739128" y="6208776"/>
            <a:chExt cx="3456432" cy="955369"/>
          </a:xfrm>
        </p:grpSpPr>
        <p:sp>
          <p:nvSpPr>
            <p:cNvPr id="80" name="Rectangle 79"/>
            <p:cNvSpPr/>
            <p:nvPr/>
          </p:nvSpPr>
          <p:spPr>
            <a:xfrm>
              <a:off x="6739128" y="6208776"/>
              <a:ext cx="2404872" cy="64922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1" name="Group 80"/>
            <p:cNvGrpSpPr/>
            <p:nvPr/>
          </p:nvGrpSpPr>
          <p:grpSpPr>
            <a:xfrm>
              <a:off x="7164691" y="6208776"/>
              <a:ext cx="3030869" cy="955369"/>
              <a:chOff x="1019923" y="235484"/>
              <a:chExt cx="3030869" cy="955369"/>
            </a:xfrm>
          </p:grpSpPr>
          <p:pic>
            <p:nvPicPr>
              <p:cNvPr id="82" name="Picture 32" descr="Image result for nih logo black CC"/>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019923" y="309320"/>
                <a:ext cx="589535" cy="463471"/>
              </a:xfrm>
              <a:prstGeom prst="rect">
                <a:avLst/>
              </a:prstGeom>
              <a:noFill/>
              <a:extLst>
                <a:ext uri="{909E8E84-426E-40DD-AFC4-6F175D3DCCD1}">
                  <a14:hiddenFill xmlns:a14="http://schemas.microsoft.com/office/drawing/2010/main">
                    <a:solidFill>
                      <a:srgbClr val="FFFFFF"/>
                    </a:solidFill>
                  </a14:hiddenFill>
                </a:ext>
              </a:extLst>
            </p:spPr>
          </p:pic>
          <p:sp>
            <p:nvSpPr>
              <p:cNvPr id="83" name="Subtitle 6"/>
              <p:cNvSpPr>
                <a:spLocks/>
              </p:cNvSpPr>
              <p:nvPr/>
            </p:nvSpPr>
            <p:spPr bwMode="auto">
              <a:xfrm>
                <a:off x="1609458" y="235484"/>
                <a:ext cx="2441334" cy="9553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ct val="20000"/>
                  </a:spcBef>
                </a:pPr>
                <a:endParaRPr lang="en-US" altLang="zh-CN" sz="700" b="1" dirty="0">
                  <a:solidFill>
                    <a:srgbClr val="FFFFFF"/>
                  </a:solidFill>
                  <a:latin typeface="Avenir Book"/>
                  <a:ea typeface="黑体" pitchFamily="2" charset="-122"/>
                  <a:cs typeface="Avenir Book"/>
                </a:endParaRPr>
              </a:p>
              <a:p>
                <a:pPr>
                  <a:spcBef>
                    <a:spcPct val="20000"/>
                  </a:spcBef>
                </a:pPr>
                <a:r>
                  <a:rPr lang="en-US" altLang="zh-CN" sz="700" b="1" dirty="0">
                    <a:solidFill>
                      <a:schemeClr val="bg1"/>
                    </a:solidFill>
                    <a:latin typeface="Avenir Book"/>
                    <a:ea typeface="黑体" pitchFamily="2" charset="-122"/>
                    <a:cs typeface="Avenir Book"/>
                  </a:rPr>
                  <a:t>National Institutes of Health</a:t>
                </a:r>
              </a:p>
              <a:p>
                <a:pPr>
                  <a:spcBef>
                    <a:spcPct val="20000"/>
                  </a:spcBef>
                </a:pPr>
                <a:r>
                  <a:rPr lang="en-US" altLang="zh-CN" sz="700" b="1" dirty="0">
                    <a:solidFill>
                      <a:schemeClr val="bg1"/>
                    </a:solidFill>
                    <a:latin typeface="Avenir Book"/>
                    <a:ea typeface="黑体" pitchFamily="2" charset="-122"/>
                    <a:cs typeface="Avenir Book"/>
                  </a:rPr>
                  <a:t>Clinical Center</a:t>
                </a:r>
                <a:endParaRPr lang="en-US" altLang="zh-CN" sz="700" b="1" dirty="0">
                  <a:solidFill>
                    <a:srgbClr val="FFFFFF"/>
                  </a:solidFill>
                  <a:latin typeface="Avenir Book"/>
                  <a:ea typeface="黑体" pitchFamily="2" charset="-122"/>
                  <a:cs typeface="Avenir Book"/>
                </a:endParaRPr>
              </a:p>
            </p:txBody>
          </p:sp>
        </p:grpSp>
      </p:grpSp>
      <p:sp>
        <p:nvSpPr>
          <p:cNvPr id="130" name="Title 1"/>
          <p:cNvSpPr>
            <a:spLocks noGrp="1"/>
          </p:cNvSpPr>
          <p:nvPr>
            <p:ph type="title"/>
          </p:nvPr>
        </p:nvSpPr>
        <p:spPr/>
        <p:txBody>
          <a:bodyPr/>
          <a:lstStyle/>
          <a:p>
            <a:r>
              <a:rPr lang="en-US" dirty="0">
                <a:solidFill>
                  <a:schemeClr val="bg1"/>
                </a:solidFill>
                <a:effectLst/>
              </a:rPr>
              <a:t>Current Cross-Domain Image Translation Method</a:t>
            </a:r>
          </a:p>
        </p:txBody>
      </p:sp>
      <p:sp>
        <p:nvSpPr>
          <p:cNvPr id="2" name="AutoShape 2" descr="Image result for question sign"/>
          <p:cNvSpPr>
            <a:spLocks noChangeAspect="1" noChangeArrowheads="1"/>
          </p:cNvSpPr>
          <p:nvPr/>
        </p:nvSpPr>
        <p:spPr bwMode="auto">
          <a:xfrm>
            <a:off x="155575" y="-480638"/>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20" name="Picture 19"/>
          <p:cNvPicPr>
            <a:picLocks noChangeAspect="1"/>
          </p:cNvPicPr>
          <p:nvPr/>
        </p:nvPicPr>
        <p:blipFill rotWithShape="1">
          <a:blip r:embed="rId6">
            <a:extLst>
              <a:ext uri="{28A0092B-C50C-407E-A947-70E740481C1C}">
                <a14:useLocalDpi xmlns:a14="http://schemas.microsoft.com/office/drawing/2010/main" val="0"/>
              </a:ext>
            </a:extLst>
          </a:blip>
          <a:srcRect t="1" b="12812"/>
          <a:stretch/>
        </p:blipFill>
        <p:spPr>
          <a:xfrm>
            <a:off x="0" y="907307"/>
            <a:ext cx="4090220" cy="3566160"/>
          </a:xfrm>
          <a:prstGeom prst="rect">
            <a:avLst/>
          </a:prstGeom>
        </p:spPr>
      </p:pic>
      <p:pic>
        <p:nvPicPr>
          <p:cNvPr id="21" name="Picture 20"/>
          <p:cNvPicPr>
            <a:picLocks noChangeAspect="1"/>
          </p:cNvPicPr>
          <p:nvPr/>
        </p:nvPicPr>
        <p:blipFill rotWithShape="1">
          <a:blip r:embed="rId7">
            <a:extLst>
              <a:ext uri="{28A0092B-C50C-407E-A947-70E740481C1C}">
                <a14:useLocalDpi xmlns:a14="http://schemas.microsoft.com/office/drawing/2010/main" val="0"/>
              </a:ext>
            </a:extLst>
          </a:blip>
          <a:srcRect t="1" b="12812"/>
          <a:stretch/>
        </p:blipFill>
        <p:spPr>
          <a:xfrm>
            <a:off x="4654875" y="1017019"/>
            <a:ext cx="4090216" cy="3566160"/>
          </a:xfrm>
          <a:prstGeom prst="rect">
            <a:avLst/>
          </a:prstGeom>
        </p:spPr>
      </p:pic>
      <p:sp>
        <p:nvSpPr>
          <p:cNvPr id="22" name="TextBox 21"/>
          <p:cNvSpPr txBox="1"/>
          <p:nvPr/>
        </p:nvSpPr>
        <p:spPr>
          <a:xfrm>
            <a:off x="473195" y="968965"/>
            <a:ext cx="3122058" cy="307777"/>
          </a:xfrm>
          <a:prstGeom prst="rect">
            <a:avLst/>
          </a:prstGeom>
          <a:noFill/>
        </p:spPr>
        <p:txBody>
          <a:bodyPr wrap="square" rtlCol="0">
            <a:spAutoFit/>
          </a:bodyPr>
          <a:lstStyle/>
          <a:p>
            <a:pPr algn="ctr"/>
            <a:r>
              <a:rPr lang="en-US" sz="1400" b="1" dirty="0">
                <a:solidFill>
                  <a:schemeClr val="bg1"/>
                </a:solidFill>
                <a:latin typeface="Avenir Book"/>
                <a:cs typeface="Arabic Typesetting" panose="03020402040406030203" pitchFamily="66" charset="-78"/>
              </a:rPr>
              <a:t>Contrast-Enhanced CT</a:t>
            </a:r>
          </a:p>
        </p:txBody>
      </p:sp>
      <p:pic>
        <p:nvPicPr>
          <p:cNvPr id="23" name="Picture 22"/>
          <p:cNvPicPr>
            <a:picLocks noChangeAspect="1"/>
          </p:cNvPicPr>
          <p:nvPr/>
        </p:nvPicPr>
        <p:blipFill rotWithShape="1">
          <a:blip r:embed="rId6">
            <a:extLst>
              <a:ext uri="{28A0092B-C50C-407E-A947-70E740481C1C}">
                <a14:useLocalDpi xmlns:a14="http://schemas.microsoft.com/office/drawing/2010/main" val="0"/>
              </a:ext>
            </a:extLst>
          </a:blip>
          <a:srcRect l="51787" t="39401" r="39657" b="52044"/>
          <a:stretch/>
        </p:blipFill>
        <p:spPr>
          <a:xfrm>
            <a:off x="189475" y="3770298"/>
            <a:ext cx="1828800" cy="1828800"/>
          </a:xfrm>
          <a:prstGeom prst="rect">
            <a:avLst/>
          </a:prstGeom>
          <a:ln w="25400">
            <a:solidFill>
              <a:srgbClr val="FF0000"/>
            </a:solidFill>
          </a:ln>
        </p:spPr>
      </p:pic>
      <p:pic>
        <p:nvPicPr>
          <p:cNvPr id="24" name="Picture 23"/>
          <p:cNvPicPr>
            <a:picLocks noChangeAspect="1"/>
          </p:cNvPicPr>
          <p:nvPr/>
        </p:nvPicPr>
        <p:blipFill rotWithShape="1">
          <a:blip r:embed="rId7">
            <a:extLst>
              <a:ext uri="{28A0092B-C50C-407E-A947-70E740481C1C}">
                <a14:useLocalDpi xmlns:a14="http://schemas.microsoft.com/office/drawing/2010/main" val="0"/>
              </a:ext>
            </a:extLst>
          </a:blip>
          <a:srcRect l="51538" t="39397" r="39927" b="52068"/>
          <a:stretch/>
        </p:blipFill>
        <p:spPr>
          <a:xfrm>
            <a:off x="7121263" y="3770298"/>
            <a:ext cx="1828800" cy="1828800"/>
          </a:xfrm>
          <a:prstGeom prst="rect">
            <a:avLst/>
          </a:prstGeom>
          <a:ln w="25400">
            <a:solidFill>
              <a:srgbClr val="FF0000"/>
            </a:solidFill>
          </a:ln>
        </p:spPr>
      </p:pic>
      <p:cxnSp>
        <p:nvCxnSpPr>
          <p:cNvPr id="26" name="Straight Arrow Connector 25"/>
          <p:cNvCxnSpPr>
            <a:stCxn id="23" idx="0"/>
          </p:cNvCxnSpPr>
          <p:nvPr/>
        </p:nvCxnSpPr>
        <p:spPr>
          <a:xfrm flipV="1">
            <a:off x="1103875" y="2800100"/>
            <a:ext cx="1229676" cy="970198"/>
          </a:xfrm>
          <a:prstGeom prst="straightConnector1">
            <a:avLst/>
          </a:prstGeom>
          <a:ln w="254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72" name="TextBox 71"/>
          <p:cNvSpPr txBox="1"/>
          <p:nvPr/>
        </p:nvSpPr>
        <p:spPr>
          <a:xfrm>
            <a:off x="4912895" y="1082969"/>
            <a:ext cx="3829324" cy="307777"/>
          </a:xfrm>
          <a:prstGeom prst="rect">
            <a:avLst/>
          </a:prstGeom>
          <a:noFill/>
        </p:spPr>
        <p:txBody>
          <a:bodyPr wrap="square" rtlCol="0">
            <a:spAutoFit/>
          </a:bodyPr>
          <a:lstStyle/>
          <a:p>
            <a:pPr marL="342900" marR="0" lvl="0" indent="-342900" algn="ctr" defTabSz="914400" eaLnBrk="1" fontAlgn="auto" latinLnBrk="0" hangingPunct="1">
              <a:lnSpc>
                <a:spcPct val="100000"/>
              </a:lnSpc>
              <a:spcBef>
                <a:spcPts val="0"/>
              </a:spcBef>
              <a:spcAft>
                <a:spcPts val="0"/>
              </a:spcAft>
              <a:buClrTx/>
              <a:buSzTx/>
              <a:buFontTx/>
              <a:buNone/>
              <a:tabLst/>
              <a:defRPr/>
            </a:pPr>
            <a:r>
              <a:rPr lang="de-DE" sz="1400" b="1" dirty="0">
                <a:solidFill>
                  <a:srgbClr val="FFFF00"/>
                </a:solidFill>
                <a:latin typeface="Avenir Book"/>
                <a:cs typeface="Arabic Typesetting" panose="03020402040406030203" pitchFamily="66" charset="-78"/>
              </a:rPr>
              <a:t>Synthetic </a:t>
            </a:r>
            <a:r>
              <a:rPr lang="de-DE" sz="1400" b="1" dirty="0">
                <a:solidFill>
                  <a:schemeClr val="bg1"/>
                </a:solidFill>
                <a:latin typeface="Avenir Book"/>
                <a:cs typeface="Arabic Typesetting" panose="03020402040406030203" pitchFamily="66" charset="-78"/>
              </a:rPr>
              <a:t>Non-Contrast CT (Liu et al. 2018)</a:t>
            </a:r>
            <a:endParaRPr lang="en-US" sz="1400" b="1" dirty="0">
              <a:solidFill>
                <a:schemeClr val="bg1"/>
              </a:solidFill>
              <a:latin typeface="Avenir Book"/>
              <a:cs typeface="Arabic Typesetting" panose="03020402040406030203" pitchFamily="66" charset="-78"/>
            </a:endParaRPr>
          </a:p>
        </p:txBody>
      </p:sp>
      <p:cxnSp>
        <p:nvCxnSpPr>
          <p:cNvPr id="78" name="Straight Arrow Connector 77"/>
          <p:cNvCxnSpPr>
            <a:stCxn id="24" idx="0"/>
          </p:cNvCxnSpPr>
          <p:nvPr/>
        </p:nvCxnSpPr>
        <p:spPr>
          <a:xfrm flipH="1" flipV="1">
            <a:off x="6989053" y="2864220"/>
            <a:ext cx="1046610" cy="906078"/>
          </a:xfrm>
          <a:prstGeom prst="straightConnector1">
            <a:avLst/>
          </a:prstGeom>
          <a:ln w="254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9" name="Rectangle 18"/>
          <p:cNvSpPr/>
          <p:nvPr/>
        </p:nvSpPr>
        <p:spPr>
          <a:xfrm>
            <a:off x="1643534" y="2556443"/>
            <a:ext cx="2409392" cy="307777"/>
          </a:xfrm>
          <a:prstGeom prst="rect">
            <a:avLst/>
          </a:prstGeom>
        </p:spPr>
        <p:txBody>
          <a:bodyPr wrap="square">
            <a:spAutoFit/>
          </a:bodyPr>
          <a:lstStyle/>
          <a:p>
            <a:pPr lvl="1" algn="ctr"/>
            <a:r>
              <a:rPr lang="en-US" sz="1400" dirty="0">
                <a:solidFill>
                  <a:schemeClr val="bg1"/>
                </a:solidFill>
                <a:latin typeface="Avenir Book"/>
                <a:ea typeface="Arial" charset="0"/>
                <a:cs typeface="Arial" charset="0"/>
              </a:rPr>
              <a:t>Calcified plaque</a:t>
            </a:r>
          </a:p>
        </p:txBody>
      </p:sp>
      <p:sp>
        <p:nvSpPr>
          <p:cNvPr id="25" name="Rectangle 24"/>
          <p:cNvSpPr/>
          <p:nvPr/>
        </p:nvSpPr>
        <p:spPr>
          <a:xfrm>
            <a:off x="6332827" y="2662831"/>
            <a:ext cx="2409392" cy="307777"/>
          </a:xfrm>
          <a:prstGeom prst="rect">
            <a:avLst/>
          </a:prstGeom>
        </p:spPr>
        <p:txBody>
          <a:bodyPr wrap="square">
            <a:spAutoFit/>
          </a:bodyPr>
          <a:lstStyle/>
          <a:p>
            <a:pPr lvl="1" algn="ctr"/>
            <a:r>
              <a:rPr lang="en-US" sz="1400" dirty="0">
                <a:solidFill>
                  <a:schemeClr val="bg1"/>
                </a:solidFill>
                <a:latin typeface="Avenir Book"/>
                <a:ea typeface="Arial" charset="0"/>
                <a:cs typeface="Arial" charset="0"/>
              </a:rPr>
              <a:t>Calcified plaque</a:t>
            </a:r>
          </a:p>
        </p:txBody>
      </p:sp>
      <p:sp>
        <p:nvSpPr>
          <p:cNvPr id="28" name="TextBox 27"/>
          <p:cNvSpPr txBox="1"/>
          <p:nvPr/>
        </p:nvSpPr>
        <p:spPr>
          <a:xfrm>
            <a:off x="2153838" y="5689197"/>
            <a:ext cx="4546763" cy="646331"/>
          </a:xfrm>
          <a:prstGeom prst="rect">
            <a:avLst/>
          </a:prstGeom>
          <a:noFill/>
        </p:spPr>
        <p:txBody>
          <a:bodyPr wrap="square" rtlCol="0">
            <a:spAutoFit/>
          </a:bodyPr>
          <a:lstStyle/>
          <a:p>
            <a:pPr algn="ctr"/>
            <a:r>
              <a:rPr lang="en-US" b="1" dirty="0">
                <a:solidFill>
                  <a:srgbClr val="FFFF00"/>
                </a:solidFill>
                <a:latin typeface="Avenir Book"/>
                <a:cs typeface="Arabic Typesetting" panose="03020402040406030203" pitchFamily="66" charset="-78"/>
              </a:rPr>
              <a:t>Calcified plaques are not preserved after image translation</a:t>
            </a:r>
          </a:p>
        </p:txBody>
      </p:sp>
      <p:pic>
        <p:nvPicPr>
          <p:cNvPr id="27" name="Picture 26"/>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264323" y="6210522"/>
            <a:ext cx="897503" cy="598336"/>
          </a:xfrm>
          <a:prstGeom prst="rect">
            <a:avLst/>
          </a:prstGeom>
        </p:spPr>
      </p:pic>
      <p:pic>
        <p:nvPicPr>
          <p:cNvPr id="5" name="Audio 4">
            <a:hlinkClick r:id="" action="ppaction://media"/>
            <a:extLst>
              <a:ext uri="{FF2B5EF4-FFF2-40B4-BE49-F238E27FC236}">
                <a16:creationId xmlns:a16="http://schemas.microsoft.com/office/drawing/2014/main" id="{A6C58A54-13F3-E84E-B77D-7DC3499B8EA2}"/>
              </a:ext>
            </a:extLst>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8178800" y="5892800"/>
            <a:ext cx="812800" cy="812800"/>
          </a:xfrm>
          <a:prstGeom prst="rect">
            <a:avLst/>
          </a:prstGeom>
        </p:spPr>
      </p:pic>
    </p:spTree>
    <p:extLst>
      <p:ext uri="{BB962C8B-B14F-4D97-AF65-F5344CB8AC3E}">
        <p14:creationId xmlns:p14="http://schemas.microsoft.com/office/powerpoint/2010/main" val="1433426703"/>
      </p:ext>
    </p:extLst>
  </p:cSld>
  <p:clrMapOvr>
    <a:masterClrMapping/>
  </p:clrMapOvr>
  <mc:AlternateContent xmlns:mc="http://schemas.openxmlformats.org/markup-compatibility/2006">
    <mc:Choice xmlns:p14="http://schemas.microsoft.com/office/powerpoint/2010/main" Requires="p14">
      <p:transition spd="med" p14:dur="700" advTm="28308">
        <p:fade/>
      </p:transition>
    </mc:Choice>
    <mc:Fallback>
      <p:transition spd="med" advTm="28308">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5"/>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5" name="Picture 84"/>
          <p:cNvPicPr>
            <a:picLocks noChangeAspect="1"/>
          </p:cNvPicPr>
          <p:nvPr/>
        </p:nvPicPr>
        <p:blipFill rotWithShape="1">
          <a:blip r:embed="rId5">
            <a:extLst>
              <a:ext uri="{28A0092B-C50C-407E-A947-70E740481C1C}">
                <a14:useLocalDpi xmlns:a14="http://schemas.microsoft.com/office/drawing/2010/main" val="0"/>
              </a:ext>
            </a:extLst>
          </a:blip>
          <a:srcRect t="20219" b="12471"/>
          <a:stretch/>
        </p:blipFill>
        <p:spPr>
          <a:xfrm>
            <a:off x="1011813" y="1657650"/>
            <a:ext cx="4758490" cy="3202828"/>
          </a:xfrm>
          <a:prstGeom prst="rect">
            <a:avLst/>
          </a:prstGeom>
        </p:spPr>
      </p:pic>
      <p:grpSp>
        <p:nvGrpSpPr>
          <p:cNvPr id="79" name="Group 78"/>
          <p:cNvGrpSpPr/>
          <p:nvPr/>
        </p:nvGrpSpPr>
        <p:grpSpPr>
          <a:xfrm>
            <a:off x="6739128" y="6208776"/>
            <a:ext cx="3456432" cy="955369"/>
            <a:chOff x="6739128" y="6208776"/>
            <a:chExt cx="3456432" cy="955369"/>
          </a:xfrm>
        </p:grpSpPr>
        <p:sp>
          <p:nvSpPr>
            <p:cNvPr id="80" name="Rectangle 79"/>
            <p:cNvSpPr/>
            <p:nvPr/>
          </p:nvSpPr>
          <p:spPr>
            <a:xfrm>
              <a:off x="6739128" y="6208776"/>
              <a:ext cx="2404872" cy="64922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1" name="Group 80"/>
            <p:cNvGrpSpPr/>
            <p:nvPr/>
          </p:nvGrpSpPr>
          <p:grpSpPr>
            <a:xfrm>
              <a:off x="7164691" y="6208776"/>
              <a:ext cx="3030869" cy="955369"/>
              <a:chOff x="1019923" y="235484"/>
              <a:chExt cx="3030869" cy="955369"/>
            </a:xfrm>
          </p:grpSpPr>
          <p:pic>
            <p:nvPicPr>
              <p:cNvPr id="82" name="Picture 32" descr="Image result for nih logo black CC"/>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019923" y="309320"/>
                <a:ext cx="589535" cy="463471"/>
              </a:xfrm>
              <a:prstGeom prst="rect">
                <a:avLst/>
              </a:prstGeom>
              <a:noFill/>
              <a:extLst>
                <a:ext uri="{909E8E84-426E-40DD-AFC4-6F175D3DCCD1}">
                  <a14:hiddenFill xmlns:a14="http://schemas.microsoft.com/office/drawing/2010/main">
                    <a:solidFill>
                      <a:srgbClr val="FFFFFF"/>
                    </a:solidFill>
                  </a14:hiddenFill>
                </a:ext>
              </a:extLst>
            </p:spPr>
          </p:pic>
          <p:sp>
            <p:nvSpPr>
              <p:cNvPr id="83" name="Subtitle 6"/>
              <p:cNvSpPr>
                <a:spLocks/>
              </p:cNvSpPr>
              <p:nvPr/>
            </p:nvSpPr>
            <p:spPr bwMode="auto">
              <a:xfrm>
                <a:off x="1609458" y="235484"/>
                <a:ext cx="2441334" cy="9553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ct val="20000"/>
                  </a:spcBef>
                </a:pPr>
                <a:endParaRPr lang="en-US" altLang="zh-CN" sz="700" b="1" dirty="0">
                  <a:solidFill>
                    <a:srgbClr val="FFFFFF"/>
                  </a:solidFill>
                  <a:latin typeface="Avenir Book"/>
                  <a:ea typeface="黑体" pitchFamily="2" charset="-122"/>
                  <a:cs typeface="Avenir Book"/>
                </a:endParaRPr>
              </a:p>
              <a:p>
                <a:pPr>
                  <a:spcBef>
                    <a:spcPct val="20000"/>
                  </a:spcBef>
                </a:pPr>
                <a:r>
                  <a:rPr lang="en-US" altLang="zh-CN" sz="700" b="1" dirty="0">
                    <a:solidFill>
                      <a:schemeClr val="bg1"/>
                    </a:solidFill>
                    <a:latin typeface="Avenir Book"/>
                    <a:ea typeface="黑体" pitchFamily="2" charset="-122"/>
                    <a:cs typeface="Avenir Book"/>
                  </a:rPr>
                  <a:t>National Institutes of Health</a:t>
                </a:r>
              </a:p>
              <a:p>
                <a:pPr>
                  <a:spcBef>
                    <a:spcPct val="20000"/>
                  </a:spcBef>
                </a:pPr>
                <a:r>
                  <a:rPr lang="en-US" altLang="zh-CN" sz="700" b="1" dirty="0">
                    <a:solidFill>
                      <a:schemeClr val="bg1"/>
                    </a:solidFill>
                    <a:latin typeface="Avenir Book"/>
                    <a:ea typeface="黑体" pitchFamily="2" charset="-122"/>
                    <a:cs typeface="Avenir Book"/>
                  </a:rPr>
                  <a:t>Clinical Center</a:t>
                </a:r>
                <a:endParaRPr lang="en-US" altLang="zh-CN" sz="700" b="1" dirty="0">
                  <a:solidFill>
                    <a:srgbClr val="FFFFFF"/>
                  </a:solidFill>
                  <a:latin typeface="Avenir Book"/>
                  <a:ea typeface="黑体" pitchFamily="2" charset="-122"/>
                  <a:cs typeface="Avenir Book"/>
                </a:endParaRPr>
              </a:p>
            </p:txBody>
          </p:sp>
        </p:grpSp>
      </p:grpSp>
      <p:sp>
        <p:nvSpPr>
          <p:cNvPr id="130" name="Title 1"/>
          <p:cNvSpPr>
            <a:spLocks noGrp="1"/>
          </p:cNvSpPr>
          <p:nvPr>
            <p:ph type="title"/>
          </p:nvPr>
        </p:nvSpPr>
        <p:spPr/>
        <p:txBody>
          <a:bodyPr/>
          <a:lstStyle/>
          <a:p>
            <a:r>
              <a:rPr lang="en-US" dirty="0">
                <a:solidFill>
                  <a:schemeClr val="bg1"/>
                </a:solidFill>
                <a:effectLst/>
              </a:rPr>
              <a:t>Extract Small Patches to Union of Subspaces</a:t>
            </a:r>
          </a:p>
        </p:txBody>
      </p:sp>
      <p:sp>
        <p:nvSpPr>
          <p:cNvPr id="2" name="AutoShape 2" descr="Image result for question sign"/>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cxnSp>
        <p:nvCxnSpPr>
          <p:cNvPr id="50" name="Straight Arrow Connector 49"/>
          <p:cNvCxnSpPr>
            <a:endCxn id="89" idx="3"/>
          </p:cNvCxnSpPr>
          <p:nvPr/>
        </p:nvCxnSpPr>
        <p:spPr>
          <a:xfrm flipH="1">
            <a:off x="3655299" y="2539460"/>
            <a:ext cx="490486" cy="487799"/>
          </a:xfrm>
          <a:prstGeom prst="straightConnector1">
            <a:avLst/>
          </a:prstGeom>
          <a:ln w="12700">
            <a:solidFill>
              <a:schemeClr val="bg1"/>
            </a:solidFill>
            <a:tailEnd type="triangle"/>
          </a:ln>
        </p:spPr>
        <p:style>
          <a:lnRef idx="1">
            <a:schemeClr val="accent1"/>
          </a:lnRef>
          <a:fillRef idx="0">
            <a:schemeClr val="accent1"/>
          </a:fillRef>
          <a:effectRef idx="0">
            <a:schemeClr val="accent1"/>
          </a:effectRef>
          <a:fontRef idx="minor">
            <a:schemeClr val="tx1"/>
          </a:fontRef>
        </p:style>
      </p:cxnSp>
      <p:sp>
        <p:nvSpPr>
          <p:cNvPr id="74" name="Rectangle 73"/>
          <p:cNvSpPr>
            <a:spLocks noChangeAspect="1"/>
          </p:cNvSpPr>
          <p:nvPr/>
        </p:nvSpPr>
        <p:spPr>
          <a:xfrm>
            <a:off x="3019901" y="3333173"/>
            <a:ext cx="185572" cy="184135"/>
          </a:xfrm>
          <a:prstGeom prst="rect">
            <a:avLst/>
          </a:prstGeom>
          <a:noFill/>
          <a:ln w="12700">
            <a:solidFill>
              <a:srgbClr val="92D05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9" name="Rectangle 88"/>
          <p:cNvSpPr>
            <a:spLocks noChangeAspect="1"/>
          </p:cNvSpPr>
          <p:nvPr/>
        </p:nvSpPr>
        <p:spPr>
          <a:xfrm>
            <a:off x="3469727" y="2935191"/>
            <a:ext cx="185572" cy="184135"/>
          </a:xfrm>
          <a:prstGeom prst="rect">
            <a:avLst/>
          </a:prstGeom>
          <a:noFill/>
          <a:ln w="12700">
            <a:solidFill>
              <a:srgbClr val="FF99FF"/>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00FF"/>
              </a:solidFill>
            </a:endParaRPr>
          </a:p>
        </p:txBody>
      </p:sp>
      <p:sp>
        <p:nvSpPr>
          <p:cNvPr id="95" name="Rectangle 94"/>
          <p:cNvSpPr/>
          <p:nvPr/>
        </p:nvSpPr>
        <p:spPr>
          <a:xfrm>
            <a:off x="2939103" y="2253032"/>
            <a:ext cx="3082168" cy="307777"/>
          </a:xfrm>
          <a:prstGeom prst="rect">
            <a:avLst/>
          </a:prstGeom>
        </p:spPr>
        <p:txBody>
          <a:bodyPr wrap="square">
            <a:spAutoFit/>
          </a:bodyPr>
          <a:lstStyle/>
          <a:p>
            <a:pPr lvl="1" algn="ctr"/>
            <a:r>
              <a:rPr lang="en-US" sz="1400" dirty="0">
                <a:solidFill>
                  <a:schemeClr val="bg1"/>
                </a:solidFill>
                <a:latin typeface="Avenir Book"/>
                <a:ea typeface="Arial" charset="0"/>
                <a:cs typeface="Arial" charset="0"/>
              </a:rPr>
              <a:t>Calcified plaque</a:t>
            </a:r>
          </a:p>
        </p:txBody>
      </p:sp>
      <p:sp>
        <p:nvSpPr>
          <p:cNvPr id="93" name="Camera Matrix"/>
          <p:cNvSpPr/>
          <p:nvPr/>
        </p:nvSpPr>
        <p:spPr>
          <a:xfrm>
            <a:off x="1328242" y="5166624"/>
            <a:ext cx="6631420" cy="410369"/>
          </a:xfrm>
          <a:prstGeom prst="rect">
            <a:avLst/>
          </a:prstGeom>
          <a:noFill/>
          <a:ln w="12700">
            <a:noFill/>
            <a:miter lim="400000"/>
          </a:ln>
          <a:extLst>
            <a:ext uri="{C572A759-6A51-4108-AA02-DFA0A04FC94B}">
              <ma14:wrappingTextBoxFlag xmlns="" xmlns:ma14="http://schemas.microsoft.com/office/mac/drawingml/2011/main" val="1"/>
            </a:ext>
          </a:extLst>
        </p:spPr>
        <p:txBody>
          <a:bodyPr wrap="square" lIns="50800" tIns="50800" rIns="50800" bIns="50800">
            <a:spAutoFit/>
          </a:bodyPr>
          <a:lstStyle>
            <a:lvl1pPr marL="57799" marR="57799" algn="l" defTabSz="1295400">
              <a:defRPr sz="3000">
                <a:solidFill>
                  <a:srgbClr val="831100"/>
                </a:solidFill>
                <a:uFill>
                  <a:solidFill>
                    <a:srgbClr val="831100"/>
                  </a:solidFill>
                </a:uFill>
              </a:defRPr>
            </a:lvl1pPr>
          </a:lstStyle>
          <a:p>
            <a:pPr algn="ctr"/>
            <a:r>
              <a:rPr lang="en-US" sz="2000" b="1" dirty="0">
                <a:solidFill>
                  <a:srgbClr val="FFFF00"/>
                </a:solidFill>
                <a:latin typeface="Avenir Book"/>
              </a:rPr>
              <a:t>Different image patch lies in different clusters</a:t>
            </a:r>
            <a:endParaRPr sz="2000" b="1" dirty="0">
              <a:solidFill>
                <a:srgbClr val="FFFF00"/>
              </a:solidFill>
              <a:latin typeface="Avenir Book"/>
            </a:endParaRPr>
          </a:p>
        </p:txBody>
      </p:sp>
      <p:sp>
        <p:nvSpPr>
          <p:cNvPr id="64" name="Rectangle 63"/>
          <p:cNvSpPr>
            <a:spLocks noChangeAspect="1"/>
          </p:cNvSpPr>
          <p:nvPr/>
        </p:nvSpPr>
        <p:spPr>
          <a:xfrm>
            <a:off x="3309541" y="2526160"/>
            <a:ext cx="185572" cy="184135"/>
          </a:xfrm>
          <a:prstGeom prst="rect">
            <a:avLst/>
          </a:prstGeom>
          <a:noFill/>
          <a:ln w="12700">
            <a:solidFill>
              <a:srgbClr val="FFFF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5" name="Rectangle 74"/>
          <p:cNvSpPr>
            <a:spLocks noChangeAspect="1"/>
          </p:cNvSpPr>
          <p:nvPr/>
        </p:nvSpPr>
        <p:spPr>
          <a:xfrm>
            <a:off x="3214820" y="3007735"/>
            <a:ext cx="185572" cy="184135"/>
          </a:xfrm>
          <a:prstGeom prst="rect">
            <a:avLst/>
          </a:prstGeom>
          <a:noFill/>
          <a:ln w="12700">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B050"/>
              </a:solidFill>
            </a:endParaRPr>
          </a:p>
        </p:txBody>
      </p:sp>
      <p:sp>
        <p:nvSpPr>
          <p:cNvPr id="94" name="Rectangle 93"/>
          <p:cNvSpPr>
            <a:spLocks noChangeAspect="1"/>
          </p:cNvSpPr>
          <p:nvPr/>
        </p:nvSpPr>
        <p:spPr>
          <a:xfrm>
            <a:off x="3622127" y="3087591"/>
            <a:ext cx="185572" cy="184135"/>
          </a:xfrm>
          <a:prstGeom prst="rect">
            <a:avLst/>
          </a:prstGeom>
          <a:noFill/>
          <a:ln w="12700">
            <a:solidFill>
              <a:srgbClr val="FFC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9" name="Picture 2" descr="Figure 1: Computation graph of a Deep Latent Gaussian Mixture Model (DLGMM). The inference network computes the parameters of K mixture components. The decoder network receives a sample from each and computes the reconstruction. The recursive process by which the mixture weights Ïk are generated is omitted."/>
          <p:cNvPicPr>
            <a:picLocks noChangeAspect="1" noChangeArrowheads="1"/>
          </p:cNvPicPr>
          <p:nvPr/>
        </p:nvPicPr>
        <p:blipFill rotWithShape="1">
          <a:blip r:embed="rId7" cstate="print">
            <a:extLst>
              <a:ext uri="{BEBA8EAE-BF5A-486C-A8C5-ECC9F3942E4B}">
                <a14:imgProps xmlns:a14="http://schemas.microsoft.com/office/drawing/2010/main">
                  <a14:imgLayer r:embed="rId8">
                    <a14:imgEffect>
                      <a14:colorTemperature colorTemp="5900"/>
                    </a14:imgEffect>
                    <a14:imgEffect>
                      <a14:saturation sat="300000"/>
                    </a14:imgEffect>
                  </a14:imgLayer>
                </a14:imgProps>
              </a:ext>
              <a:ext uri="{28A0092B-C50C-407E-A947-70E740481C1C}">
                <a14:useLocalDpi xmlns:a14="http://schemas.microsoft.com/office/drawing/2010/main" val="0"/>
              </a:ext>
            </a:extLst>
          </a:blip>
          <a:srcRect l="75193" t="45984" r="1282" b="14727"/>
          <a:stretch/>
        </p:blipFill>
        <p:spPr bwMode="auto">
          <a:xfrm>
            <a:off x="5737131" y="2199018"/>
            <a:ext cx="2742054" cy="2335823"/>
          </a:xfrm>
          <a:prstGeom prst="rect">
            <a:avLst/>
          </a:prstGeom>
          <a:noFill/>
          <a:extLst>
            <a:ext uri="{909E8E84-426E-40DD-AFC4-6F175D3DCCD1}">
              <a14:hiddenFill xmlns:a14="http://schemas.microsoft.com/office/drawing/2010/main">
                <a:solidFill>
                  <a:srgbClr val="FFFFFF"/>
                </a:solidFill>
              </a14:hiddenFill>
            </a:ext>
          </a:extLst>
        </p:spPr>
      </p:pic>
      <p:sp>
        <p:nvSpPr>
          <p:cNvPr id="21" name="Rectangle 20"/>
          <p:cNvSpPr>
            <a:spLocks noChangeAspect="1"/>
          </p:cNvSpPr>
          <p:nvPr/>
        </p:nvSpPr>
        <p:spPr>
          <a:xfrm>
            <a:off x="3517766" y="2877565"/>
            <a:ext cx="185572" cy="184135"/>
          </a:xfrm>
          <a:prstGeom prst="rect">
            <a:avLst/>
          </a:prstGeom>
          <a:noFill/>
          <a:ln w="12700">
            <a:solidFill>
              <a:srgbClr val="FF99FF"/>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00FF"/>
              </a:solidFill>
            </a:endParaRPr>
          </a:p>
        </p:txBody>
      </p:sp>
      <p:sp>
        <p:nvSpPr>
          <p:cNvPr id="22" name="Rectangle 21"/>
          <p:cNvSpPr>
            <a:spLocks noChangeAspect="1"/>
          </p:cNvSpPr>
          <p:nvPr/>
        </p:nvSpPr>
        <p:spPr>
          <a:xfrm>
            <a:off x="3438672" y="2810047"/>
            <a:ext cx="185572" cy="184135"/>
          </a:xfrm>
          <a:prstGeom prst="rect">
            <a:avLst/>
          </a:prstGeom>
          <a:noFill/>
          <a:ln w="12700">
            <a:solidFill>
              <a:srgbClr val="FF99FF"/>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00FF"/>
              </a:solidFill>
            </a:endParaRPr>
          </a:p>
        </p:txBody>
      </p:sp>
      <p:sp>
        <p:nvSpPr>
          <p:cNvPr id="23" name="Rectangle 22"/>
          <p:cNvSpPr>
            <a:spLocks noChangeAspect="1"/>
          </p:cNvSpPr>
          <p:nvPr/>
        </p:nvSpPr>
        <p:spPr>
          <a:xfrm>
            <a:off x="3380920" y="2481787"/>
            <a:ext cx="185572" cy="184135"/>
          </a:xfrm>
          <a:prstGeom prst="rect">
            <a:avLst/>
          </a:prstGeom>
          <a:noFill/>
          <a:ln w="12700">
            <a:solidFill>
              <a:srgbClr val="FFFF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p:cNvSpPr>
            <a:spLocks noChangeAspect="1"/>
          </p:cNvSpPr>
          <p:nvPr/>
        </p:nvSpPr>
        <p:spPr>
          <a:xfrm>
            <a:off x="3175093" y="2994182"/>
            <a:ext cx="185572" cy="184135"/>
          </a:xfrm>
          <a:prstGeom prst="rect">
            <a:avLst/>
          </a:prstGeom>
          <a:noFill/>
          <a:ln w="12700">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p:cNvSpPr>
            <a:spLocks noChangeAspect="1"/>
          </p:cNvSpPr>
          <p:nvPr/>
        </p:nvSpPr>
        <p:spPr>
          <a:xfrm>
            <a:off x="3705079" y="3043219"/>
            <a:ext cx="185572" cy="184135"/>
          </a:xfrm>
          <a:prstGeom prst="rect">
            <a:avLst/>
          </a:prstGeom>
          <a:noFill/>
          <a:ln w="12700">
            <a:solidFill>
              <a:srgbClr val="FFC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p:cNvSpPr>
            <a:spLocks noChangeAspect="1"/>
          </p:cNvSpPr>
          <p:nvPr/>
        </p:nvSpPr>
        <p:spPr>
          <a:xfrm>
            <a:off x="2931161" y="3313881"/>
            <a:ext cx="185572" cy="184135"/>
          </a:xfrm>
          <a:prstGeom prst="rect">
            <a:avLst/>
          </a:prstGeom>
          <a:noFill/>
          <a:ln w="12700">
            <a:solidFill>
              <a:srgbClr val="92D05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p:cNvSpPr>
            <a:spLocks noChangeAspect="1"/>
          </p:cNvSpPr>
          <p:nvPr/>
        </p:nvSpPr>
        <p:spPr>
          <a:xfrm>
            <a:off x="3060411" y="3246362"/>
            <a:ext cx="185572" cy="184135"/>
          </a:xfrm>
          <a:prstGeom prst="rect">
            <a:avLst/>
          </a:prstGeom>
          <a:noFill/>
          <a:ln w="12700">
            <a:solidFill>
              <a:srgbClr val="92D05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8" name="Picture 27"/>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6264323" y="6210522"/>
            <a:ext cx="897503" cy="598336"/>
          </a:xfrm>
          <a:prstGeom prst="rect">
            <a:avLst/>
          </a:prstGeom>
        </p:spPr>
      </p:pic>
      <p:pic>
        <p:nvPicPr>
          <p:cNvPr id="6" name="Audio 5">
            <a:hlinkClick r:id="" action="ppaction://media"/>
            <a:extLst>
              <a:ext uri="{FF2B5EF4-FFF2-40B4-BE49-F238E27FC236}">
                <a16:creationId xmlns:a16="http://schemas.microsoft.com/office/drawing/2014/main" id="{AE71CE95-13F2-5847-90C1-C271062ADC7A}"/>
              </a:ext>
            </a:extLst>
          </p:cNvPr>
          <p:cNvPicPr>
            <a:picLocks noChangeAspect="1"/>
          </p:cNvPicPr>
          <p:nvPr>
            <a:audioFile r:link="rId2"/>
            <p:extLst>
              <p:ext uri="{DAA4B4D4-6D71-4841-9C94-3DE7FCFB9230}">
                <p14:media xmlns:p14="http://schemas.microsoft.com/office/powerpoint/2010/main" r:embed="rId1"/>
              </p:ext>
            </p:extLst>
          </p:nvPr>
        </p:nvPicPr>
        <p:blipFill>
          <a:blip r:embed="rId10"/>
          <a:stretch>
            <a:fillRect/>
          </a:stretch>
        </p:blipFill>
        <p:spPr>
          <a:xfrm>
            <a:off x="8178800" y="5892800"/>
            <a:ext cx="812800" cy="812800"/>
          </a:xfrm>
          <a:prstGeom prst="rect">
            <a:avLst/>
          </a:prstGeom>
        </p:spPr>
      </p:pic>
    </p:spTree>
    <p:extLst>
      <p:ext uri="{BB962C8B-B14F-4D97-AF65-F5344CB8AC3E}">
        <p14:creationId xmlns:p14="http://schemas.microsoft.com/office/powerpoint/2010/main" val="248479062"/>
      </p:ext>
    </p:extLst>
  </p:cSld>
  <p:clrMapOvr>
    <a:masterClrMapping/>
  </p:clrMapOvr>
  <mc:AlternateContent xmlns:mc="http://schemas.openxmlformats.org/markup-compatibility/2006">
    <mc:Choice xmlns:p14="http://schemas.microsoft.com/office/powerpoint/2010/main" Requires="p14">
      <p:transition spd="med" p14:dur="700" advTm="28542">
        <p:fade/>
      </p:transition>
    </mc:Choice>
    <mc:Fallback>
      <p:transition spd="med" advTm="28542">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6"/>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79" name="Group 78"/>
          <p:cNvGrpSpPr/>
          <p:nvPr/>
        </p:nvGrpSpPr>
        <p:grpSpPr>
          <a:xfrm>
            <a:off x="6725059" y="6203427"/>
            <a:ext cx="3456432" cy="955369"/>
            <a:chOff x="6739128" y="6208776"/>
            <a:chExt cx="3456432" cy="955369"/>
          </a:xfrm>
        </p:grpSpPr>
        <p:sp>
          <p:nvSpPr>
            <p:cNvPr id="80" name="Rectangle 79"/>
            <p:cNvSpPr/>
            <p:nvPr/>
          </p:nvSpPr>
          <p:spPr>
            <a:xfrm>
              <a:off x="6739128" y="6208776"/>
              <a:ext cx="2404872" cy="64922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1" name="Group 80"/>
            <p:cNvGrpSpPr/>
            <p:nvPr/>
          </p:nvGrpSpPr>
          <p:grpSpPr>
            <a:xfrm>
              <a:off x="7164691" y="6208776"/>
              <a:ext cx="3030869" cy="955369"/>
              <a:chOff x="1019923" y="235484"/>
              <a:chExt cx="3030869" cy="955369"/>
            </a:xfrm>
          </p:grpSpPr>
          <p:pic>
            <p:nvPicPr>
              <p:cNvPr id="82" name="Picture 32" descr="Image result for nih logo black CC"/>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019923" y="309320"/>
                <a:ext cx="589535" cy="463471"/>
              </a:xfrm>
              <a:prstGeom prst="rect">
                <a:avLst/>
              </a:prstGeom>
              <a:noFill/>
              <a:extLst>
                <a:ext uri="{909E8E84-426E-40DD-AFC4-6F175D3DCCD1}">
                  <a14:hiddenFill xmlns:a14="http://schemas.microsoft.com/office/drawing/2010/main">
                    <a:solidFill>
                      <a:srgbClr val="FFFFFF"/>
                    </a:solidFill>
                  </a14:hiddenFill>
                </a:ext>
              </a:extLst>
            </p:spPr>
          </p:pic>
          <p:sp>
            <p:nvSpPr>
              <p:cNvPr id="83" name="Subtitle 6"/>
              <p:cNvSpPr>
                <a:spLocks/>
              </p:cNvSpPr>
              <p:nvPr/>
            </p:nvSpPr>
            <p:spPr bwMode="auto">
              <a:xfrm>
                <a:off x="1609458" y="235484"/>
                <a:ext cx="2441334" cy="9553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ct val="20000"/>
                  </a:spcBef>
                </a:pPr>
                <a:endParaRPr lang="en-US" altLang="zh-CN" sz="700" b="1" dirty="0">
                  <a:solidFill>
                    <a:srgbClr val="FFFFFF"/>
                  </a:solidFill>
                  <a:latin typeface="Avenir Book"/>
                  <a:ea typeface="黑体" pitchFamily="2" charset="-122"/>
                  <a:cs typeface="Avenir Book"/>
                </a:endParaRPr>
              </a:p>
              <a:p>
                <a:pPr>
                  <a:spcBef>
                    <a:spcPct val="20000"/>
                  </a:spcBef>
                </a:pPr>
                <a:r>
                  <a:rPr lang="en-US" altLang="zh-CN" sz="700" b="1" dirty="0">
                    <a:solidFill>
                      <a:schemeClr val="bg1"/>
                    </a:solidFill>
                    <a:latin typeface="Avenir Book"/>
                    <a:ea typeface="黑体" pitchFamily="2" charset="-122"/>
                    <a:cs typeface="Avenir Book"/>
                  </a:rPr>
                  <a:t>National Institutes of Health</a:t>
                </a:r>
              </a:p>
              <a:p>
                <a:pPr>
                  <a:spcBef>
                    <a:spcPct val="20000"/>
                  </a:spcBef>
                </a:pPr>
                <a:r>
                  <a:rPr lang="en-US" altLang="zh-CN" sz="700" b="1" dirty="0">
                    <a:solidFill>
                      <a:schemeClr val="bg1"/>
                    </a:solidFill>
                    <a:latin typeface="Avenir Book"/>
                    <a:ea typeface="黑体" pitchFamily="2" charset="-122"/>
                    <a:cs typeface="Avenir Book"/>
                  </a:rPr>
                  <a:t>Clinical Center</a:t>
                </a:r>
                <a:endParaRPr lang="en-US" altLang="zh-CN" sz="700" b="1" dirty="0">
                  <a:solidFill>
                    <a:srgbClr val="FFFFFF"/>
                  </a:solidFill>
                  <a:latin typeface="Avenir Book"/>
                  <a:ea typeface="黑体" pitchFamily="2" charset="-122"/>
                  <a:cs typeface="Avenir Book"/>
                </a:endParaRPr>
              </a:p>
            </p:txBody>
          </p:sp>
        </p:grpSp>
      </p:grpSp>
      <p:sp>
        <p:nvSpPr>
          <p:cNvPr id="130" name="Title 1"/>
          <p:cNvSpPr>
            <a:spLocks noGrp="1"/>
          </p:cNvSpPr>
          <p:nvPr>
            <p:ph type="title"/>
          </p:nvPr>
        </p:nvSpPr>
        <p:spPr/>
        <p:txBody>
          <a:bodyPr>
            <a:normAutofit/>
          </a:bodyPr>
          <a:lstStyle/>
          <a:p>
            <a:r>
              <a:rPr lang="en-US" sz="2400" dirty="0">
                <a:solidFill>
                  <a:schemeClr val="bg1"/>
                </a:solidFill>
                <a:effectLst/>
              </a:rPr>
              <a:t>Cross-Domain Image Translation by Shared Union of Subspaces</a:t>
            </a:r>
          </a:p>
        </p:txBody>
      </p:sp>
      <p:sp>
        <p:nvSpPr>
          <p:cNvPr id="2" name="AutoShape 2" descr="Image result for question sign"/>
          <p:cNvSpPr>
            <a:spLocks noChangeAspect="1" noChangeArrowheads="1"/>
          </p:cNvSpPr>
          <p:nvPr/>
        </p:nvSpPr>
        <p:spPr bwMode="auto">
          <a:xfrm>
            <a:off x="155575" y="-480638"/>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19" name="Picture 18"/>
          <p:cNvPicPr>
            <a:picLocks noChangeAspect="1"/>
          </p:cNvPicPr>
          <p:nvPr/>
        </p:nvPicPr>
        <p:blipFill rotWithShape="1">
          <a:blip r:embed="rId6">
            <a:extLst>
              <a:ext uri="{28A0092B-C50C-407E-A947-70E740481C1C}">
                <a14:useLocalDpi xmlns:a14="http://schemas.microsoft.com/office/drawing/2010/main" val="0"/>
              </a:ext>
            </a:extLst>
          </a:blip>
          <a:srcRect t="62" b="12858"/>
          <a:stretch/>
        </p:blipFill>
        <p:spPr>
          <a:xfrm>
            <a:off x="5039712" y="1112266"/>
            <a:ext cx="4090219" cy="3566160"/>
          </a:xfrm>
          <a:prstGeom prst="rect">
            <a:avLst/>
          </a:prstGeom>
        </p:spPr>
      </p:pic>
      <p:pic>
        <p:nvPicPr>
          <p:cNvPr id="20" name="Picture 19"/>
          <p:cNvPicPr>
            <a:picLocks noChangeAspect="1"/>
          </p:cNvPicPr>
          <p:nvPr/>
        </p:nvPicPr>
        <p:blipFill rotWithShape="1">
          <a:blip r:embed="rId7">
            <a:extLst>
              <a:ext uri="{28A0092B-C50C-407E-A947-70E740481C1C}">
                <a14:useLocalDpi xmlns:a14="http://schemas.microsoft.com/office/drawing/2010/main" val="0"/>
              </a:ext>
            </a:extLst>
          </a:blip>
          <a:srcRect t="1" b="12812"/>
          <a:stretch/>
        </p:blipFill>
        <p:spPr>
          <a:xfrm>
            <a:off x="16531" y="1112266"/>
            <a:ext cx="4090219" cy="3566160"/>
          </a:xfrm>
          <a:prstGeom prst="rect">
            <a:avLst/>
          </a:prstGeom>
        </p:spPr>
      </p:pic>
      <p:sp>
        <p:nvSpPr>
          <p:cNvPr id="22" name="TextBox 21"/>
          <p:cNvSpPr txBox="1"/>
          <p:nvPr/>
        </p:nvSpPr>
        <p:spPr>
          <a:xfrm>
            <a:off x="1239393" y="1146253"/>
            <a:ext cx="1803379" cy="307777"/>
          </a:xfrm>
          <a:prstGeom prst="rect">
            <a:avLst/>
          </a:prstGeom>
          <a:noFill/>
        </p:spPr>
        <p:txBody>
          <a:bodyPr wrap="none" rtlCol="0">
            <a:spAutoFit/>
          </a:bodyPr>
          <a:lstStyle/>
          <a:p>
            <a:r>
              <a:rPr lang="en-US" sz="1400" b="1" dirty="0">
                <a:solidFill>
                  <a:schemeClr val="bg1"/>
                </a:solidFill>
                <a:cs typeface="Arabic Typesetting" panose="03020402040406030203" pitchFamily="66" charset="-78"/>
              </a:rPr>
              <a:t>Contrast Enhanced CT</a:t>
            </a:r>
          </a:p>
        </p:txBody>
      </p:sp>
      <p:pic>
        <p:nvPicPr>
          <p:cNvPr id="23" name="Picture 22"/>
          <p:cNvPicPr>
            <a:picLocks noChangeAspect="1"/>
          </p:cNvPicPr>
          <p:nvPr/>
        </p:nvPicPr>
        <p:blipFill rotWithShape="1">
          <a:blip r:embed="rId7">
            <a:extLst>
              <a:ext uri="{28A0092B-C50C-407E-A947-70E740481C1C}">
                <a14:useLocalDpi xmlns:a14="http://schemas.microsoft.com/office/drawing/2010/main" val="0"/>
              </a:ext>
            </a:extLst>
          </a:blip>
          <a:srcRect l="51787" t="39401" r="39657" b="52044"/>
          <a:stretch/>
        </p:blipFill>
        <p:spPr>
          <a:xfrm>
            <a:off x="462216" y="4204863"/>
            <a:ext cx="1828800" cy="1828800"/>
          </a:xfrm>
          <a:prstGeom prst="rect">
            <a:avLst/>
          </a:prstGeom>
          <a:ln w="25400">
            <a:solidFill>
              <a:srgbClr val="FF0000"/>
            </a:solidFill>
          </a:ln>
        </p:spPr>
      </p:pic>
      <p:pic>
        <p:nvPicPr>
          <p:cNvPr id="25" name="Picture 24"/>
          <p:cNvPicPr>
            <a:picLocks noChangeAspect="1"/>
          </p:cNvPicPr>
          <p:nvPr/>
        </p:nvPicPr>
        <p:blipFill rotWithShape="1">
          <a:blip r:embed="rId6">
            <a:extLst>
              <a:ext uri="{28A0092B-C50C-407E-A947-70E740481C1C}">
                <a14:useLocalDpi xmlns:a14="http://schemas.microsoft.com/office/drawing/2010/main" val="0"/>
              </a:ext>
            </a:extLst>
          </a:blip>
          <a:srcRect l="51703" t="39234" r="39742" b="52210"/>
          <a:stretch/>
        </p:blipFill>
        <p:spPr>
          <a:xfrm>
            <a:off x="6992146" y="4204863"/>
            <a:ext cx="1828800" cy="1828800"/>
          </a:xfrm>
          <a:prstGeom prst="rect">
            <a:avLst/>
          </a:prstGeom>
          <a:ln w="25400">
            <a:solidFill>
              <a:srgbClr val="FF0000"/>
            </a:solidFill>
          </a:ln>
        </p:spPr>
      </p:pic>
      <p:cxnSp>
        <p:nvCxnSpPr>
          <p:cNvPr id="26" name="Straight Arrow Connector 25"/>
          <p:cNvCxnSpPr>
            <a:stCxn id="23" idx="0"/>
          </p:cNvCxnSpPr>
          <p:nvPr/>
        </p:nvCxnSpPr>
        <p:spPr>
          <a:xfrm flipV="1">
            <a:off x="1376616" y="2991394"/>
            <a:ext cx="914400" cy="1213469"/>
          </a:xfrm>
          <a:prstGeom prst="straightConnector1">
            <a:avLst/>
          </a:prstGeom>
          <a:ln w="254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50" name="Straight Arrow Connector 49"/>
          <p:cNvCxnSpPr>
            <a:stCxn id="25" idx="0"/>
          </p:cNvCxnSpPr>
          <p:nvPr/>
        </p:nvCxnSpPr>
        <p:spPr>
          <a:xfrm flipH="1" flipV="1">
            <a:off x="7419703" y="2991394"/>
            <a:ext cx="486843" cy="1213469"/>
          </a:xfrm>
          <a:prstGeom prst="straightConnector1">
            <a:avLst/>
          </a:prstGeom>
          <a:ln w="254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71" name="TextBox 70"/>
          <p:cNvSpPr txBox="1"/>
          <p:nvPr/>
        </p:nvSpPr>
        <p:spPr>
          <a:xfrm>
            <a:off x="5460255" y="1126742"/>
            <a:ext cx="3541502" cy="307777"/>
          </a:xfrm>
          <a:prstGeom prst="rect">
            <a:avLst/>
          </a:prstGeom>
          <a:noFill/>
        </p:spPr>
        <p:txBody>
          <a:bodyPr wrap="square" rtlCol="0">
            <a:spAutoFit/>
          </a:bodyPr>
          <a:lstStyle/>
          <a:p>
            <a:pPr marL="342900" lvl="0" indent="-342900" algn="ctr">
              <a:defRPr/>
            </a:pPr>
            <a:r>
              <a:rPr lang="de-DE" sz="1400" b="1" dirty="0">
                <a:solidFill>
                  <a:srgbClr val="FFFF00"/>
                </a:solidFill>
                <a:latin typeface="Avenir Book"/>
                <a:cs typeface="Arabic Typesetting" panose="03020402040406030203" pitchFamily="66" charset="-78"/>
              </a:rPr>
              <a:t>Synthetic</a:t>
            </a:r>
            <a:r>
              <a:rPr lang="de-DE" sz="1400" b="1" dirty="0">
                <a:solidFill>
                  <a:schemeClr val="bg1"/>
                </a:solidFill>
                <a:cs typeface="Arabic Typesetting" panose="03020402040406030203" pitchFamily="66" charset="-78"/>
              </a:rPr>
              <a:t> Non-Contrast CT (our model)</a:t>
            </a:r>
            <a:endParaRPr lang="en-US" sz="1400" b="1" dirty="0">
              <a:solidFill>
                <a:schemeClr val="bg1"/>
              </a:solidFill>
              <a:cs typeface="Arabic Typesetting" panose="03020402040406030203" pitchFamily="66" charset="-78"/>
            </a:endParaRPr>
          </a:p>
        </p:txBody>
      </p:sp>
      <p:sp>
        <p:nvSpPr>
          <p:cNvPr id="18" name="TextBox 17"/>
          <p:cNvSpPr txBox="1"/>
          <p:nvPr/>
        </p:nvSpPr>
        <p:spPr>
          <a:xfrm>
            <a:off x="2340904" y="5730677"/>
            <a:ext cx="4546763" cy="646331"/>
          </a:xfrm>
          <a:prstGeom prst="rect">
            <a:avLst/>
          </a:prstGeom>
          <a:noFill/>
        </p:spPr>
        <p:txBody>
          <a:bodyPr wrap="square" rtlCol="0">
            <a:spAutoFit/>
          </a:bodyPr>
          <a:lstStyle/>
          <a:p>
            <a:pPr algn="ctr"/>
            <a:r>
              <a:rPr lang="en-US" b="1" dirty="0">
                <a:solidFill>
                  <a:srgbClr val="FFFF00"/>
                </a:solidFill>
                <a:latin typeface="Avenir Book"/>
                <a:cs typeface="Arabic Typesetting" panose="03020402040406030203" pitchFamily="66" charset="-78"/>
              </a:rPr>
              <a:t>Calcified plaques are preserved much better after image translation</a:t>
            </a:r>
          </a:p>
        </p:txBody>
      </p:sp>
      <p:pic>
        <p:nvPicPr>
          <p:cNvPr id="24" name="Picture 23"/>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264323" y="6210522"/>
            <a:ext cx="897503" cy="598336"/>
          </a:xfrm>
          <a:prstGeom prst="rect">
            <a:avLst/>
          </a:prstGeom>
        </p:spPr>
      </p:pic>
      <p:pic>
        <p:nvPicPr>
          <p:cNvPr id="6" name="Audio 5">
            <a:hlinkClick r:id="" action="ppaction://media"/>
            <a:extLst>
              <a:ext uri="{FF2B5EF4-FFF2-40B4-BE49-F238E27FC236}">
                <a16:creationId xmlns:a16="http://schemas.microsoft.com/office/drawing/2014/main" id="{7A67341C-5D8C-EE4C-851E-CFB80CB9E4F0}"/>
              </a:ext>
            </a:extLst>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8178800" y="5892800"/>
            <a:ext cx="812800" cy="812800"/>
          </a:xfrm>
          <a:prstGeom prst="rect">
            <a:avLst/>
          </a:prstGeom>
        </p:spPr>
      </p:pic>
    </p:spTree>
    <p:extLst>
      <p:ext uri="{BB962C8B-B14F-4D97-AF65-F5344CB8AC3E}">
        <p14:creationId xmlns:p14="http://schemas.microsoft.com/office/powerpoint/2010/main" val="1488957244"/>
      </p:ext>
    </p:extLst>
  </p:cSld>
  <p:clrMapOvr>
    <a:masterClrMapping/>
  </p:clrMapOvr>
  <mc:AlternateContent xmlns:mc="http://schemas.openxmlformats.org/markup-compatibility/2006">
    <mc:Choice xmlns:p14="http://schemas.microsoft.com/office/powerpoint/2010/main" Requires="p14">
      <p:transition spd="med" p14:dur="700" advTm="29873">
        <p:fade/>
      </p:transition>
    </mc:Choice>
    <mc:Fallback>
      <p:transition spd="med" advTm="29873">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6"/>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 name="Title 1"/>
          <p:cNvSpPr>
            <a:spLocks noGrp="1"/>
          </p:cNvSpPr>
          <p:nvPr>
            <p:ph type="title"/>
          </p:nvPr>
        </p:nvSpPr>
        <p:spPr/>
        <p:txBody>
          <a:bodyPr/>
          <a:lstStyle/>
          <a:p>
            <a:r>
              <a:rPr lang="en-US" dirty="0">
                <a:solidFill>
                  <a:schemeClr val="bg1"/>
                </a:solidFill>
                <a:effectLst/>
              </a:rPr>
              <a:t>Results</a:t>
            </a:r>
          </a:p>
        </p:txBody>
      </p:sp>
      <p:sp>
        <p:nvSpPr>
          <p:cNvPr id="133" name="Content Placeholder 2"/>
          <p:cNvSpPr txBox="1">
            <a:spLocks/>
          </p:cNvSpPr>
          <p:nvPr/>
        </p:nvSpPr>
        <p:spPr>
          <a:xfrm>
            <a:off x="325497" y="846626"/>
            <a:ext cx="8633308" cy="1356426"/>
          </a:xfrm>
          <a:prstGeom prst="rect">
            <a:avLst/>
          </a:prstGeom>
          <a:noFill/>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b="0" i="0" kern="1200">
                <a:solidFill>
                  <a:schemeClr val="bg1"/>
                </a:solidFill>
                <a:latin typeface="Avenir Book"/>
                <a:ea typeface="+mn-ea"/>
                <a:cs typeface="Avenir Book"/>
              </a:defRPr>
            </a:lvl1pPr>
            <a:lvl2pPr marL="742950" indent="-285750" algn="l" defTabSz="914400" rtl="0" eaLnBrk="1" latinLnBrk="0" hangingPunct="1">
              <a:spcBef>
                <a:spcPct val="20000"/>
              </a:spcBef>
              <a:buFont typeface="Arial" pitchFamily="34" charset="0"/>
              <a:buChar char="–"/>
              <a:defRPr sz="2800" b="0" i="0" kern="1200">
                <a:solidFill>
                  <a:schemeClr val="bg1"/>
                </a:solidFill>
                <a:latin typeface="Avenir Book"/>
                <a:ea typeface="+mn-ea"/>
                <a:cs typeface="Avenir Book"/>
              </a:defRPr>
            </a:lvl2pPr>
            <a:lvl3pPr marL="1143000" indent="-228600" algn="l" defTabSz="914400" rtl="0" eaLnBrk="1" latinLnBrk="0" hangingPunct="1">
              <a:spcBef>
                <a:spcPct val="20000"/>
              </a:spcBef>
              <a:buFont typeface="Arial" pitchFamily="34" charset="0"/>
              <a:buChar char="•"/>
              <a:defRPr sz="2400" b="0" i="0" kern="1200">
                <a:solidFill>
                  <a:schemeClr val="bg1"/>
                </a:solidFill>
                <a:latin typeface="Avenir Book"/>
                <a:ea typeface="+mn-ea"/>
                <a:cs typeface="Avenir Book"/>
              </a:defRPr>
            </a:lvl3pPr>
            <a:lvl4pPr marL="1600200" indent="-228600" algn="l" defTabSz="914400" rtl="0" eaLnBrk="1" latinLnBrk="0" hangingPunct="1">
              <a:spcBef>
                <a:spcPct val="20000"/>
              </a:spcBef>
              <a:buFont typeface="Arial" pitchFamily="34" charset="0"/>
              <a:buChar char="–"/>
              <a:defRPr sz="2000" b="0" i="0" kern="1200">
                <a:solidFill>
                  <a:schemeClr val="bg1"/>
                </a:solidFill>
                <a:latin typeface="Avenir Book"/>
                <a:ea typeface="+mn-ea"/>
                <a:cs typeface="Avenir Book"/>
              </a:defRPr>
            </a:lvl4pPr>
            <a:lvl5pPr marL="2057400" indent="-228600" algn="l" defTabSz="914400" rtl="0" eaLnBrk="1" latinLnBrk="0" hangingPunct="1">
              <a:spcBef>
                <a:spcPct val="20000"/>
              </a:spcBef>
              <a:buFont typeface="Arial" pitchFamily="34" charset="0"/>
              <a:buChar char="»"/>
              <a:defRPr sz="2000" b="0" i="0" kern="1200">
                <a:solidFill>
                  <a:schemeClr val="bg1"/>
                </a:solidFill>
                <a:latin typeface="Avenir Book"/>
                <a:ea typeface="+mn-ea"/>
                <a:cs typeface="Avenir Book"/>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altLang="zh-CN" sz="2400" dirty="0">
                <a:ea typeface="Verdana" panose="020B0604030504040204" pitchFamily="34" charset="0"/>
                <a:cs typeface="Verdana" panose="020B0604030504040204" pitchFamily="34" charset="0"/>
              </a:rPr>
              <a:t>Contrast Enhanced </a:t>
            </a:r>
            <a:r>
              <a:rPr lang="en-US" sz="2400" dirty="0">
                <a:ea typeface="Verdana" panose="020B0604030504040204" pitchFamily="34" charset="0"/>
                <a:cs typeface="Verdana" panose="020B0604030504040204" pitchFamily="34" charset="0"/>
              </a:rPr>
              <a:t>CT </a:t>
            </a:r>
            <a:r>
              <a:rPr lang="en-US" sz="2400" dirty="0">
                <a:solidFill>
                  <a:srgbClr val="83FF50"/>
                </a:solidFill>
                <a:ea typeface="Verdana" panose="020B0604030504040204" pitchFamily="34" charset="0"/>
                <a:cs typeface="Verdana" panose="020B0604030504040204" pitchFamily="34" charset="0"/>
              </a:rPr>
              <a:t>(</a:t>
            </a:r>
            <a:r>
              <a:rPr lang="en-US" altLang="zh-CN" sz="2400" dirty="0">
                <a:solidFill>
                  <a:srgbClr val="83FF50"/>
                </a:solidFill>
                <a:ea typeface="Verdana" panose="020B0604030504040204" pitchFamily="34" charset="0"/>
                <a:cs typeface="Verdana" panose="020B0604030504040204" pitchFamily="34" charset="0"/>
              </a:rPr>
              <a:t>CE</a:t>
            </a:r>
            <a:r>
              <a:rPr lang="en-US" sz="2400" dirty="0">
                <a:solidFill>
                  <a:srgbClr val="83FF50"/>
                </a:solidFill>
                <a:ea typeface="Verdana" panose="020B0604030504040204" pitchFamily="34" charset="0"/>
                <a:cs typeface="Verdana" panose="020B0604030504040204" pitchFamily="34" charset="0"/>
              </a:rPr>
              <a:t>CT) </a:t>
            </a:r>
            <a:r>
              <a:rPr lang="en-US" sz="2400" dirty="0">
                <a:ea typeface="Verdana" panose="020B0604030504040204" pitchFamily="34" charset="0"/>
                <a:cs typeface="Verdana" panose="020B0604030504040204" pitchFamily="34" charset="0"/>
              </a:rPr>
              <a:t>calcified plaque detection &amp; segmentation by Mask-RCNN</a:t>
            </a:r>
            <a:endParaRPr lang="en-US" sz="2200" dirty="0"/>
          </a:p>
        </p:txBody>
      </p:sp>
      <p:sp>
        <p:nvSpPr>
          <p:cNvPr id="2" name="AutoShape 2" descr="Image result for question sign"/>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nvGrpSpPr>
          <p:cNvPr id="28" name="Group 27"/>
          <p:cNvGrpSpPr/>
          <p:nvPr/>
        </p:nvGrpSpPr>
        <p:grpSpPr>
          <a:xfrm>
            <a:off x="6739128" y="6208776"/>
            <a:ext cx="3456432" cy="955369"/>
            <a:chOff x="6739128" y="6208776"/>
            <a:chExt cx="3456432" cy="955369"/>
          </a:xfrm>
        </p:grpSpPr>
        <p:sp>
          <p:nvSpPr>
            <p:cNvPr id="29" name="Rectangle 28"/>
            <p:cNvSpPr/>
            <p:nvPr/>
          </p:nvSpPr>
          <p:spPr>
            <a:xfrm>
              <a:off x="6739128" y="6208776"/>
              <a:ext cx="2404872" cy="64922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0" name="Group 29"/>
            <p:cNvGrpSpPr/>
            <p:nvPr/>
          </p:nvGrpSpPr>
          <p:grpSpPr>
            <a:xfrm>
              <a:off x="7164691" y="6208776"/>
              <a:ext cx="3030869" cy="955369"/>
              <a:chOff x="1019923" y="235484"/>
              <a:chExt cx="3030869" cy="955369"/>
            </a:xfrm>
          </p:grpSpPr>
          <p:pic>
            <p:nvPicPr>
              <p:cNvPr id="31" name="Picture 32" descr="Image result for nih logo black CC"/>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019923" y="309320"/>
                <a:ext cx="589535" cy="463471"/>
              </a:xfrm>
              <a:prstGeom prst="rect">
                <a:avLst/>
              </a:prstGeom>
              <a:noFill/>
              <a:extLst>
                <a:ext uri="{909E8E84-426E-40DD-AFC4-6F175D3DCCD1}">
                  <a14:hiddenFill xmlns:a14="http://schemas.microsoft.com/office/drawing/2010/main">
                    <a:solidFill>
                      <a:srgbClr val="FFFFFF"/>
                    </a:solidFill>
                  </a14:hiddenFill>
                </a:ext>
              </a:extLst>
            </p:spPr>
          </p:pic>
          <p:sp>
            <p:nvSpPr>
              <p:cNvPr id="32" name="Subtitle 6"/>
              <p:cNvSpPr>
                <a:spLocks/>
              </p:cNvSpPr>
              <p:nvPr/>
            </p:nvSpPr>
            <p:spPr bwMode="auto">
              <a:xfrm>
                <a:off x="1609458" y="235484"/>
                <a:ext cx="2441334" cy="9553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ct val="20000"/>
                  </a:spcBef>
                </a:pPr>
                <a:endParaRPr lang="en-US" altLang="zh-CN" sz="700" b="1" dirty="0">
                  <a:solidFill>
                    <a:srgbClr val="FFFFFF"/>
                  </a:solidFill>
                  <a:latin typeface="Avenir Book"/>
                  <a:ea typeface="黑体" pitchFamily="2" charset="-122"/>
                  <a:cs typeface="Avenir Book"/>
                </a:endParaRPr>
              </a:p>
              <a:p>
                <a:pPr>
                  <a:spcBef>
                    <a:spcPct val="20000"/>
                  </a:spcBef>
                </a:pPr>
                <a:r>
                  <a:rPr lang="en-US" altLang="zh-CN" sz="700" b="1" dirty="0">
                    <a:solidFill>
                      <a:schemeClr val="bg1"/>
                    </a:solidFill>
                    <a:latin typeface="Avenir Book"/>
                    <a:ea typeface="黑体" pitchFamily="2" charset="-122"/>
                    <a:cs typeface="Avenir Book"/>
                  </a:rPr>
                  <a:t>National Institutes of Health</a:t>
                </a:r>
              </a:p>
              <a:p>
                <a:pPr>
                  <a:spcBef>
                    <a:spcPct val="20000"/>
                  </a:spcBef>
                </a:pPr>
                <a:r>
                  <a:rPr lang="en-US" altLang="zh-CN" sz="700" b="1" dirty="0">
                    <a:solidFill>
                      <a:schemeClr val="bg1"/>
                    </a:solidFill>
                    <a:latin typeface="Avenir Book"/>
                    <a:ea typeface="黑体" pitchFamily="2" charset="-122"/>
                    <a:cs typeface="Avenir Book"/>
                  </a:rPr>
                  <a:t>Clinical Center</a:t>
                </a:r>
                <a:endParaRPr lang="en-US" altLang="zh-CN" sz="700" b="1" dirty="0">
                  <a:solidFill>
                    <a:srgbClr val="FFFFFF"/>
                  </a:solidFill>
                  <a:latin typeface="Avenir Book"/>
                  <a:ea typeface="黑体" pitchFamily="2" charset="-122"/>
                  <a:cs typeface="Avenir Book"/>
                </a:endParaRPr>
              </a:p>
            </p:txBody>
          </p:sp>
        </p:grpSp>
      </p:grpSp>
      <p:pic>
        <p:nvPicPr>
          <p:cNvPr id="12" name="Picture 1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264323" y="6210522"/>
            <a:ext cx="897503" cy="598336"/>
          </a:xfrm>
          <a:prstGeom prst="rect">
            <a:avLst/>
          </a:prstGeom>
        </p:spPr>
      </p:pic>
      <p:sp>
        <p:nvSpPr>
          <p:cNvPr id="4" name="Rectangle 3"/>
          <p:cNvSpPr/>
          <p:nvPr/>
        </p:nvSpPr>
        <p:spPr>
          <a:xfrm>
            <a:off x="486785" y="1764390"/>
            <a:ext cx="8417813" cy="276999"/>
          </a:xfrm>
          <a:prstGeom prst="rect">
            <a:avLst/>
          </a:prstGeom>
        </p:spPr>
        <p:txBody>
          <a:bodyPr wrap="square">
            <a:spAutoFit/>
          </a:bodyPr>
          <a:lstStyle/>
          <a:p>
            <a:r>
              <a:rPr lang="en-US" sz="1200" dirty="0">
                <a:solidFill>
                  <a:schemeClr val="bg1"/>
                </a:solidFill>
                <a:latin typeface="Roboto"/>
              </a:rPr>
              <a:t>He, </a:t>
            </a:r>
            <a:r>
              <a:rPr lang="en-US" sz="1200" dirty="0" err="1">
                <a:solidFill>
                  <a:schemeClr val="bg1"/>
                </a:solidFill>
                <a:latin typeface="Roboto"/>
              </a:rPr>
              <a:t>Kaiming</a:t>
            </a:r>
            <a:r>
              <a:rPr lang="en-US" sz="1200" dirty="0">
                <a:solidFill>
                  <a:schemeClr val="bg1"/>
                </a:solidFill>
                <a:latin typeface="Roboto"/>
              </a:rPr>
              <a:t> et al. “Mask R-CNN.” </a:t>
            </a:r>
            <a:r>
              <a:rPr lang="en-US" sz="1200" i="1" dirty="0">
                <a:solidFill>
                  <a:schemeClr val="bg1"/>
                </a:solidFill>
                <a:latin typeface="Roboto"/>
              </a:rPr>
              <a:t>2017 IEEE International Conference on Computer Vision (ICCV)</a:t>
            </a:r>
            <a:r>
              <a:rPr lang="en-US" sz="1200" dirty="0">
                <a:solidFill>
                  <a:schemeClr val="bg1"/>
                </a:solidFill>
                <a:latin typeface="Roboto"/>
              </a:rPr>
              <a:t> (2017): 2980-2988.</a:t>
            </a:r>
            <a:endParaRPr lang="en-US" sz="1200" dirty="0">
              <a:solidFill>
                <a:schemeClr val="bg1"/>
              </a:solidFill>
            </a:endParaRPr>
          </a:p>
        </p:txBody>
      </p:sp>
      <p:graphicFrame>
        <p:nvGraphicFramePr>
          <p:cNvPr id="3" name="Table 2"/>
          <p:cNvGraphicFramePr>
            <a:graphicFrameLocks noGrp="1"/>
          </p:cNvGraphicFramePr>
          <p:nvPr>
            <p:extLst>
              <p:ext uri="{D42A27DB-BD31-4B8C-83A1-F6EECF244321}">
                <p14:modId xmlns:p14="http://schemas.microsoft.com/office/powerpoint/2010/main" val="1395808258"/>
              </p:ext>
            </p:extLst>
          </p:nvPr>
        </p:nvGraphicFramePr>
        <p:xfrm>
          <a:off x="723555" y="2181987"/>
          <a:ext cx="7911160" cy="3788093"/>
        </p:xfrm>
        <a:graphic>
          <a:graphicData uri="http://schemas.openxmlformats.org/drawingml/2006/table">
            <a:tbl>
              <a:tblPr firstRow="1" bandRow="1">
                <a:tableStyleId>{93296810-A885-4BE3-A3E7-6D5BEEA58F35}</a:tableStyleId>
              </a:tblPr>
              <a:tblGrid>
                <a:gridCol w="1748076">
                  <a:extLst>
                    <a:ext uri="{9D8B030D-6E8A-4147-A177-3AD203B41FA5}">
                      <a16:colId xmlns:a16="http://schemas.microsoft.com/office/drawing/2014/main" val="20000"/>
                    </a:ext>
                  </a:extLst>
                </a:gridCol>
                <a:gridCol w="2095306">
                  <a:extLst>
                    <a:ext uri="{9D8B030D-6E8A-4147-A177-3AD203B41FA5}">
                      <a16:colId xmlns:a16="http://schemas.microsoft.com/office/drawing/2014/main" val="20002"/>
                    </a:ext>
                  </a:extLst>
                </a:gridCol>
                <a:gridCol w="2109941">
                  <a:extLst>
                    <a:ext uri="{9D8B030D-6E8A-4147-A177-3AD203B41FA5}">
                      <a16:colId xmlns:a16="http://schemas.microsoft.com/office/drawing/2014/main" val="20003"/>
                    </a:ext>
                  </a:extLst>
                </a:gridCol>
                <a:gridCol w="1957837">
                  <a:extLst>
                    <a:ext uri="{9D8B030D-6E8A-4147-A177-3AD203B41FA5}">
                      <a16:colId xmlns:a16="http://schemas.microsoft.com/office/drawing/2014/main" val="20004"/>
                    </a:ext>
                  </a:extLst>
                </a:gridCol>
              </a:tblGrid>
              <a:tr h="757983">
                <a:tc>
                  <a:txBody>
                    <a:bodyPr/>
                    <a:lstStyle/>
                    <a:p>
                      <a:pPr algn="ctr"/>
                      <a:r>
                        <a:rPr lang="en-US" dirty="0">
                          <a:solidFill>
                            <a:schemeClr val="bg1"/>
                          </a:solidFill>
                          <a:latin typeface="Avenir Book"/>
                        </a:rPr>
                        <a:t>Training Data</a:t>
                      </a:r>
                    </a:p>
                  </a:txBody>
                  <a:tcP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pPr algn="ctr"/>
                      <a:r>
                        <a:rPr lang="en-US" altLang="zh-CN" dirty="0">
                          <a:solidFill>
                            <a:schemeClr val="bg1"/>
                          </a:solidFill>
                          <a:latin typeface="Avenir Book"/>
                        </a:rPr>
                        <a:t>Non-Contrast</a:t>
                      </a:r>
                      <a:r>
                        <a:rPr lang="en-US" altLang="zh-CN" baseline="0" dirty="0">
                          <a:solidFill>
                            <a:schemeClr val="bg1"/>
                          </a:solidFill>
                          <a:latin typeface="Avenir Book"/>
                        </a:rPr>
                        <a:t> </a:t>
                      </a:r>
                      <a:r>
                        <a:rPr lang="en-US" altLang="zh-CN" dirty="0">
                          <a:solidFill>
                            <a:schemeClr val="bg1"/>
                          </a:solidFill>
                          <a:latin typeface="Avenir Book"/>
                        </a:rPr>
                        <a:t>CT (NCCT)</a:t>
                      </a:r>
                    </a:p>
                    <a:p>
                      <a:pPr algn="ctr"/>
                      <a:endParaRPr lang="en-US" dirty="0">
                        <a:solidFill>
                          <a:schemeClr val="bg1"/>
                        </a:solidFill>
                        <a:latin typeface="Avenir Book"/>
                      </a:endParaRPr>
                    </a:p>
                  </a:txBody>
                  <a:tcP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pPr algn="ctr"/>
                      <a:r>
                        <a:rPr lang="en-US" altLang="zh-CN" dirty="0">
                          <a:solidFill>
                            <a:schemeClr val="bg1"/>
                          </a:solidFill>
                          <a:latin typeface="Avenir Book"/>
                        </a:rPr>
                        <a:t>Non-Contrast</a:t>
                      </a:r>
                      <a:r>
                        <a:rPr lang="en-US" altLang="zh-CN" baseline="0" dirty="0">
                          <a:solidFill>
                            <a:schemeClr val="bg1"/>
                          </a:solidFill>
                          <a:latin typeface="Avenir Book"/>
                        </a:rPr>
                        <a:t> </a:t>
                      </a:r>
                      <a:r>
                        <a:rPr lang="en-US" altLang="zh-CN" dirty="0">
                          <a:solidFill>
                            <a:schemeClr val="bg1"/>
                          </a:solidFill>
                          <a:latin typeface="Avenir Book"/>
                        </a:rPr>
                        <a:t>CT (NCCT)</a:t>
                      </a:r>
                    </a:p>
                    <a:p>
                      <a:pPr algn="ctr"/>
                      <a:endParaRPr lang="en-US" dirty="0">
                        <a:solidFill>
                          <a:schemeClr val="bg1"/>
                        </a:solidFill>
                        <a:latin typeface="Avenir Book"/>
                      </a:endParaRPr>
                    </a:p>
                  </a:txBody>
                  <a:tcP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pPr algn="ctr"/>
                      <a:r>
                        <a:rPr lang="en-US" altLang="zh-CN" dirty="0">
                          <a:solidFill>
                            <a:schemeClr val="bg1"/>
                          </a:solidFill>
                          <a:latin typeface="Avenir Book"/>
                        </a:rPr>
                        <a:t>Non-Contrast</a:t>
                      </a:r>
                      <a:r>
                        <a:rPr lang="en-US" altLang="zh-CN" baseline="0" dirty="0">
                          <a:solidFill>
                            <a:schemeClr val="bg1"/>
                          </a:solidFill>
                          <a:latin typeface="Avenir Book"/>
                        </a:rPr>
                        <a:t> </a:t>
                      </a:r>
                      <a:r>
                        <a:rPr lang="en-US" altLang="zh-CN" dirty="0">
                          <a:solidFill>
                            <a:schemeClr val="bg1"/>
                          </a:solidFill>
                          <a:latin typeface="Avenir Book"/>
                        </a:rPr>
                        <a:t>CT (NCCT)</a:t>
                      </a:r>
                    </a:p>
                    <a:p>
                      <a:pPr algn="ctr"/>
                      <a:endParaRPr lang="en-US" dirty="0">
                        <a:solidFill>
                          <a:schemeClr val="bg1"/>
                        </a:solidFill>
                        <a:latin typeface="Avenir Book"/>
                      </a:endParaRPr>
                    </a:p>
                  </a:txBody>
                  <a:tcP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extLst>
                  <a:ext uri="{0D108BD9-81ED-4DB2-BD59-A6C34878D82A}">
                    <a16:rowId xmlns:a16="http://schemas.microsoft.com/office/drawing/2014/main" val="10000"/>
                  </a:ext>
                </a:extLst>
              </a:tr>
              <a:tr h="1057352">
                <a:tc>
                  <a:txBody>
                    <a:bodyPr/>
                    <a:lstStyle/>
                    <a:p>
                      <a:pPr algn="ctr"/>
                      <a:r>
                        <a:rPr lang="en-US" b="1" dirty="0">
                          <a:solidFill>
                            <a:srgbClr val="83FF50"/>
                          </a:solidFill>
                          <a:latin typeface="Avenir Book"/>
                        </a:rPr>
                        <a:t>Testing data</a:t>
                      </a:r>
                    </a:p>
                  </a:txBody>
                  <a:tcP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dirty="0">
                          <a:solidFill>
                            <a:schemeClr val="bg1"/>
                          </a:solidFill>
                          <a:latin typeface="Avenir Book"/>
                        </a:rPr>
                        <a:t>Synthetic</a:t>
                      </a:r>
                      <a:r>
                        <a:rPr lang="en-US" baseline="0" dirty="0">
                          <a:solidFill>
                            <a:schemeClr val="bg1"/>
                          </a:solidFill>
                          <a:latin typeface="Avenir Book"/>
                        </a:rPr>
                        <a:t> NC</a:t>
                      </a:r>
                      <a:r>
                        <a:rPr lang="en-US" dirty="0">
                          <a:solidFill>
                            <a:schemeClr val="bg1"/>
                          </a:solidFill>
                          <a:latin typeface="Avenir Book"/>
                        </a:rPr>
                        <a:t>CT by</a:t>
                      </a:r>
                      <a:r>
                        <a:rPr lang="en-US" baseline="0" dirty="0">
                          <a:solidFill>
                            <a:schemeClr val="bg1"/>
                          </a:solidFill>
                          <a:latin typeface="Avenir Book"/>
                        </a:rPr>
                        <a:t> Cycle GANS Zhu et. al</a:t>
                      </a:r>
                      <a:endParaRPr lang="en-US" b="1" dirty="0">
                        <a:solidFill>
                          <a:srgbClr val="83FF50"/>
                        </a:solidFill>
                        <a:latin typeface="Avenir Book"/>
                      </a:endParaRPr>
                    </a:p>
                  </a:txBody>
                  <a:tcP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dirty="0">
                          <a:solidFill>
                            <a:schemeClr val="bg1"/>
                          </a:solidFill>
                          <a:latin typeface="Avenir Book"/>
                        </a:rPr>
                        <a:t>Synthetic</a:t>
                      </a:r>
                      <a:r>
                        <a:rPr lang="en-US" baseline="0" dirty="0">
                          <a:solidFill>
                            <a:schemeClr val="bg1"/>
                          </a:solidFill>
                          <a:latin typeface="Avenir Book"/>
                        </a:rPr>
                        <a:t> NC</a:t>
                      </a:r>
                      <a:r>
                        <a:rPr lang="en-US" dirty="0">
                          <a:solidFill>
                            <a:schemeClr val="bg1"/>
                          </a:solidFill>
                          <a:latin typeface="Avenir Book"/>
                        </a:rPr>
                        <a:t>CT by UNIT Liu</a:t>
                      </a:r>
                      <a:r>
                        <a:rPr lang="en-US" baseline="0" dirty="0">
                          <a:solidFill>
                            <a:schemeClr val="bg1"/>
                          </a:solidFill>
                          <a:latin typeface="Avenir Book"/>
                        </a:rPr>
                        <a:t> et. al</a:t>
                      </a:r>
                      <a:endParaRPr lang="en-US" dirty="0">
                        <a:solidFill>
                          <a:schemeClr val="bg1"/>
                        </a:solidFill>
                        <a:latin typeface="Avenir Book"/>
                      </a:endParaRPr>
                    </a:p>
                  </a:txBody>
                  <a:tcP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pPr algn="ctr"/>
                      <a:r>
                        <a:rPr lang="en-US" dirty="0">
                          <a:solidFill>
                            <a:schemeClr val="bg1"/>
                          </a:solidFill>
                          <a:latin typeface="Avenir Book"/>
                        </a:rPr>
                        <a:t>Synthetic NCCT</a:t>
                      </a:r>
                      <a:r>
                        <a:rPr lang="en-US" baseline="0" dirty="0">
                          <a:solidFill>
                            <a:schemeClr val="bg1"/>
                          </a:solidFill>
                          <a:latin typeface="Avenir Book"/>
                        </a:rPr>
                        <a:t> by </a:t>
                      </a:r>
                      <a:r>
                        <a:rPr lang="en-US" baseline="0" dirty="0">
                          <a:solidFill>
                            <a:srgbClr val="FFFF00"/>
                          </a:solidFill>
                          <a:latin typeface="Avenir Book"/>
                        </a:rPr>
                        <a:t>our model</a:t>
                      </a:r>
                      <a:endParaRPr lang="en-US" dirty="0">
                        <a:solidFill>
                          <a:srgbClr val="FFFF00"/>
                        </a:solidFill>
                        <a:latin typeface="Avenir Book"/>
                      </a:endParaRPr>
                    </a:p>
                  </a:txBody>
                  <a:tcP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extLst>
                  <a:ext uri="{0D108BD9-81ED-4DB2-BD59-A6C34878D82A}">
                    <a16:rowId xmlns:a16="http://schemas.microsoft.com/office/drawing/2014/main" val="10001"/>
                  </a:ext>
                </a:extLst>
              </a:tr>
              <a:tr h="604571">
                <a:tc>
                  <a:txBody>
                    <a:bodyPr/>
                    <a:lstStyle/>
                    <a:p>
                      <a:pPr algn="ctr"/>
                      <a:r>
                        <a:rPr lang="en-US" altLang="zh-CN" i="0" dirty="0">
                          <a:solidFill>
                            <a:schemeClr val="bg1"/>
                          </a:solidFill>
                          <a:latin typeface="Avenir Book"/>
                        </a:rPr>
                        <a:t>Precision</a:t>
                      </a:r>
                      <a:endParaRPr lang="en-US" i="0" dirty="0">
                        <a:solidFill>
                          <a:schemeClr val="bg1"/>
                        </a:solidFill>
                        <a:latin typeface="Avenir Book"/>
                      </a:endParaRPr>
                    </a:p>
                  </a:txBody>
                  <a:tcP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pPr algn="ctr"/>
                      <a:r>
                        <a:rPr lang="en-US" dirty="0">
                          <a:solidFill>
                            <a:schemeClr val="bg1"/>
                          </a:solidFill>
                          <a:latin typeface="Avenir Book"/>
                        </a:rPr>
                        <a:t>60.5</a:t>
                      </a:r>
                      <a:r>
                        <a:rPr lang="en-US" sz="1800" b="0" i="0" kern="1200" dirty="0">
                          <a:solidFill>
                            <a:schemeClr val="bg1"/>
                          </a:solidFill>
                          <a:effectLst/>
                          <a:latin typeface="Avenir Book"/>
                          <a:ea typeface="+mn-ea"/>
                          <a:cs typeface="+mn-cs"/>
                        </a:rPr>
                        <a:t>±2.87</a:t>
                      </a:r>
                      <a:r>
                        <a:rPr lang="en-US" dirty="0">
                          <a:solidFill>
                            <a:schemeClr val="bg1"/>
                          </a:solidFill>
                          <a:latin typeface="Avenir Book"/>
                        </a:rPr>
                        <a:t>%</a:t>
                      </a:r>
                    </a:p>
                  </a:txBody>
                  <a:tcP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pPr algn="ctr"/>
                      <a:r>
                        <a:rPr lang="en-US" sz="1800" b="0" i="0" kern="1200" dirty="0">
                          <a:solidFill>
                            <a:schemeClr val="bg1"/>
                          </a:solidFill>
                          <a:effectLst/>
                          <a:latin typeface="Avenir Book"/>
                          <a:ea typeface="+mn-ea"/>
                          <a:cs typeface="+mn-cs"/>
                        </a:rPr>
                        <a:t>63.2±2.64%</a:t>
                      </a:r>
                      <a:endParaRPr lang="en-US" dirty="0">
                        <a:solidFill>
                          <a:schemeClr val="bg1"/>
                        </a:solidFill>
                        <a:latin typeface="Avenir Book"/>
                      </a:endParaRPr>
                    </a:p>
                  </a:txBody>
                  <a:tcP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pPr algn="ctr"/>
                      <a:r>
                        <a:rPr lang="en-US" b="1" dirty="0">
                          <a:solidFill>
                            <a:srgbClr val="FFFF00"/>
                          </a:solidFill>
                          <a:latin typeface="Avenir Book"/>
                        </a:rPr>
                        <a:t>77.5</a:t>
                      </a:r>
                      <a:r>
                        <a:rPr lang="en-US" sz="1800" b="1" i="0" kern="1200" dirty="0">
                          <a:solidFill>
                            <a:srgbClr val="FFFF00"/>
                          </a:solidFill>
                          <a:effectLst/>
                          <a:latin typeface="Avenir Book"/>
                          <a:ea typeface="+mn-ea"/>
                          <a:cs typeface="+mn-cs"/>
                        </a:rPr>
                        <a:t>±2.58</a:t>
                      </a:r>
                      <a:r>
                        <a:rPr lang="en-US" b="1" dirty="0">
                          <a:solidFill>
                            <a:srgbClr val="FFFF00"/>
                          </a:solidFill>
                          <a:latin typeface="Avenir Book"/>
                        </a:rPr>
                        <a:t>%</a:t>
                      </a:r>
                    </a:p>
                  </a:txBody>
                  <a:tcP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extLst>
                  <a:ext uri="{0D108BD9-81ED-4DB2-BD59-A6C34878D82A}">
                    <a16:rowId xmlns:a16="http://schemas.microsoft.com/office/drawing/2014/main" val="10002"/>
                  </a:ext>
                </a:extLst>
              </a:tr>
              <a:tr h="571690">
                <a:tc>
                  <a:txBody>
                    <a:bodyPr/>
                    <a:lstStyle/>
                    <a:p>
                      <a:pPr algn="ctr"/>
                      <a:r>
                        <a:rPr lang="en-US" dirty="0">
                          <a:solidFill>
                            <a:schemeClr val="bg1"/>
                          </a:solidFill>
                          <a:latin typeface="Avenir Book"/>
                        </a:rPr>
                        <a:t>Recall</a:t>
                      </a:r>
                    </a:p>
                  </a:txBody>
                  <a:tcP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pPr algn="ctr"/>
                      <a:r>
                        <a:rPr lang="en-US" dirty="0">
                          <a:solidFill>
                            <a:schemeClr val="bg1"/>
                          </a:solidFill>
                          <a:latin typeface="Avenir Book"/>
                        </a:rPr>
                        <a:t>65.7</a:t>
                      </a:r>
                      <a:r>
                        <a:rPr lang="en-US" sz="1800" b="0" i="0" kern="1200" dirty="0">
                          <a:solidFill>
                            <a:schemeClr val="bg1"/>
                          </a:solidFill>
                          <a:effectLst/>
                          <a:latin typeface="Avenir Book"/>
                          <a:ea typeface="+mn-ea"/>
                          <a:cs typeface="+mn-cs"/>
                        </a:rPr>
                        <a:t>±3.21</a:t>
                      </a:r>
                      <a:r>
                        <a:rPr lang="en-US" dirty="0">
                          <a:solidFill>
                            <a:schemeClr val="bg1"/>
                          </a:solidFill>
                          <a:latin typeface="Avenir Book"/>
                        </a:rPr>
                        <a:t>%</a:t>
                      </a:r>
                    </a:p>
                  </a:txBody>
                  <a:tcP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pPr algn="ctr"/>
                      <a:r>
                        <a:rPr lang="en-US" dirty="0">
                          <a:solidFill>
                            <a:schemeClr val="bg1"/>
                          </a:solidFill>
                          <a:latin typeface="Avenir Book"/>
                        </a:rPr>
                        <a:t>69.5</a:t>
                      </a:r>
                      <a:r>
                        <a:rPr lang="en-US" sz="1800" b="0" i="0" kern="1200" dirty="0">
                          <a:solidFill>
                            <a:schemeClr val="bg1"/>
                          </a:solidFill>
                          <a:effectLst/>
                          <a:latin typeface="Avenir Book"/>
                          <a:ea typeface="+mn-ea"/>
                          <a:cs typeface="+mn-cs"/>
                        </a:rPr>
                        <a:t>±3.05</a:t>
                      </a:r>
                      <a:r>
                        <a:rPr lang="en-US" dirty="0">
                          <a:solidFill>
                            <a:schemeClr val="bg1"/>
                          </a:solidFill>
                          <a:latin typeface="Avenir Book"/>
                        </a:rPr>
                        <a:t>%</a:t>
                      </a:r>
                    </a:p>
                  </a:txBody>
                  <a:tcP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pPr algn="ctr"/>
                      <a:r>
                        <a:rPr lang="en-US" b="1" dirty="0">
                          <a:solidFill>
                            <a:srgbClr val="FFFF00"/>
                          </a:solidFill>
                          <a:latin typeface="Avenir Book"/>
                        </a:rPr>
                        <a:t>78.6</a:t>
                      </a:r>
                      <a:r>
                        <a:rPr lang="en-US" sz="1800" b="1" i="0" kern="1200" dirty="0">
                          <a:solidFill>
                            <a:srgbClr val="FFFF00"/>
                          </a:solidFill>
                          <a:effectLst/>
                          <a:latin typeface="Avenir Book"/>
                          <a:ea typeface="+mn-ea"/>
                          <a:cs typeface="+mn-cs"/>
                        </a:rPr>
                        <a:t>±2.87</a:t>
                      </a:r>
                      <a:r>
                        <a:rPr lang="en-US" b="1" dirty="0">
                          <a:solidFill>
                            <a:srgbClr val="FFFF00"/>
                          </a:solidFill>
                          <a:latin typeface="Avenir Book"/>
                        </a:rPr>
                        <a:t>%</a:t>
                      </a:r>
                    </a:p>
                  </a:txBody>
                  <a:tcP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extLst>
                  <a:ext uri="{0D108BD9-81ED-4DB2-BD59-A6C34878D82A}">
                    <a16:rowId xmlns:a16="http://schemas.microsoft.com/office/drawing/2014/main" val="10003"/>
                  </a:ext>
                </a:extLst>
              </a:tr>
              <a:tr h="569343">
                <a:tc>
                  <a:txBody>
                    <a:bodyPr/>
                    <a:lstStyle/>
                    <a:p>
                      <a:pPr algn="ctr"/>
                      <a:r>
                        <a:rPr lang="en-US" dirty="0">
                          <a:solidFill>
                            <a:schemeClr val="bg1"/>
                          </a:solidFill>
                          <a:latin typeface="Avenir Book"/>
                        </a:rPr>
                        <a:t>Dice</a:t>
                      </a:r>
                    </a:p>
                  </a:txBody>
                  <a:tcP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800" b="0" i="0" kern="1200" dirty="0">
                          <a:solidFill>
                            <a:schemeClr val="bg1"/>
                          </a:solidFill>
                          <a:effectLst/>
                          <a:latin typeface="Avenir Book"/>
                          <a:ea typeface="+mn-ea"/>
                          <a:cs typeface="+mn-cs"/>
                        </a:rPr>
                        <a:t>0.534±0.236</a:t>
                      </a:r>
                      <a:endParaRPr lang="en-US" dirty="0">
                        <a:solidFill>
                          <a:schemeClr val="bg1"/>
                        </a:solidFill>
                        <a:latin typeface="Avenir Book"/>
                      </a:endParaRPr>
                    </a:p>
                    <a:p>
                      <a:pPr algn="ctr"/>
                      <a:endParaRPr lang="en-US" dirty="0">
                        <a:solidFill>
                          <a:schemeClr val="bg1"/>
                        </a:solidFill>
                        <a:latin typeface="Avenir Book"/>
                      </a:endParaRPr>
                    </a:p>
                  </a:txBody>
                  <a:tcP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pPr algn="ctr"/>
                      <a:r>
                        <a:rPr lang="en-US" sz="1800" b="0" i="0" kern="1200" dirty="0">
                          <a:solidFill>
                            <a:schemeClr val="bg1"/>
                          </a:solidFill>
                          <a:effectLst/>
                          <a:latin typeface="Avenir Book"/>
                          <a:ea typeface="+mn-ea"/>
                          <a:cs typeface="+mn-cs"/>
                        </a:rPr>
                        <a:t>0.566±0.198</a:t>
                      </a:r>
                      <a:endParaRPr lang="en-US" dirty="0">
                        <a:solidFill>
                          <a:schemeClr val="bg1"/>
                        </a:solidFill>
                        <a:latin typeface="Avenir Book"/>
                      </a:endParaRPr>
                    </a:p>
                  </a:txBody>
                  <a:tcP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pPr algn="ctr"/>
                      <a:r>
                        <a:rPr lang="en-US" sz="1800" b="1" i="0" kern="1200" dirty="0">
                          <a:solidFill>
                            <a:srgbClr val="FFFF00"/>
                          </a:solidFill>
                          <a:effectLst/>
                          <a:latin typeface="Avenir Book"/>
                          <a:ea typeface="+mn-ea"/>
                          <a:cs typeface="+mn-cs"/>
                        </a:rPr>
                        <a:t>0.676±0.176</a:t>
                      </a:r>
                      <a:endParaRPr lang="en-US" b="1" dirty="0">
                        <a:solidFill>
                          <a:srgbClr val="FFFF00"/>
                        </a:solidFill>
                        <a:latin typeface="Avenir Book"/>
                      </a:endParaRPr>
                    </a:p>
                  </a:txBody>
                  <a:tcP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extLst>
                  <a:ext uri="{0D108BD9-81ED-4DB2-BD59-A6C34878D82A}">
                    <a16:rowId xmlns:a16="http://schemas.microsoft.com/office/drawing/2014/main" val="10004"/>
                  </a:ext>
                </a:extLst>
              </a:tr>
            </a:tbl>
          </a:graphicData>
        </a:graphic>
      </p:graphicFrame>
      <p:pic>
        <p:nvPicPr>
          <p:cNvPr id="10" name="Audio 9">
            <a:hlinkClick r:id="" action="ppaction://media"/>
            <a:extLst>
              <a:ext uri="{FF2B5EF4-FFF2-40B4-BE49-F238E27FC236}">
                <a16:creationId xmlns:a16="http://schemas.microsoft.com/office/drawing/2014/main" id="{6651FD5A-B937-FF49-BA0C-28B478E9CA0B}"/>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8178800" y="5892800"/>
            <a:ext cx="812800" cy="812800"/>
          </a:xfrm>
          <a:prstGeom prst="rect">
            <a:avLst/>
          </a:prstGeom>
        </p:spPr>
      </p:pic>
    </p:spTree>
    <p:extLst>
      <p:ext uri="{BB962C8B-B14F-4D97-AF65-F5344CB8AC3E}">
        <p14:creationId xmlns:p14="http://schemas.microsoft.com/office/powerpoint/2010/main" val="4124641377"/>
      </p:ext>
    </p:extLst>
  </p:cSld>
  <p:clrMapOvr>
    <a:masterClrMapping/>
  </p:clrMapOvr>
  <mc:AlternateContent xmlns:mc="http://schemas.openxmlformats.org/markup-compatibility/2006">
    <mc:Choice xmlns:p14="http://schemas.microsoft.com/office/powerpoint/2010/main" Requires="p14">
      <p:transition spd="med" p14:dur="700" advTm="88766">
        <p:fade/>
      </p:transition>
    </mc:Choice>
    <mc:Fallback>
      <p:transition spd="med" advTm="88766">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0"/>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2467937"/>
            <a:ext cx="9132746" cy="1922125"/>
          </a:xfrm>
        </p:spPr>
        <p:txBody>
          <a:bodyPr>
            <a:noAutofit/>
          </a:bodyPr>
          <a:lstStyle/>
          <a:p>
            <a:r>
              <a:rPr lang="en-US" altLang="zh-CN" dirty="0">
                <a:solidFill>
                  <a:schemeClr val="bg1"/>
                </a:solidFill>
                <a:effectLst/>
              </a:rPr>
              <a:t>Thanks</a:t>
            </a:r>
            <a:br>
              <a:rPr lang="en-US" altLang="zh-CN" dirty="0">
                <a:solidFill>
                  <a:schemeClr val="bg1"/>
                </a:solidFill>
                <a:effectLst/>
              </a:rPr>
            </a:br>
            <a:endParaRPr lang="en-US" altLang="en-US" b="1" dirty="0">
              <a:solidFill>
                <a:schemeClr val="bg1"/>
              </a:solidFill>
            </a:endParaRPr>
          </a:p>
        </p:txBody>
      </p:sp>
      <p:grpSp>
        <p:nvGrpSpPr>
          <p:cNvPr id="11" name="Group 10"/>
          <p:cNvGrpSpPr/>
          <p:nvPr/>
        </p:nvGrpSpPr>
        <p:grpSpPr>
          <a:xfrm>
            <a:off x="63361" y="127237"/>
            <a:ext cx="3987431" cy="1258617"/>
            <a:chOff x="63361" y="127237"/>
            <a:chExt cx="3987431" cy="1258617"/>
          </a:xfrm>
        </p:grpSpPr>
        <p:pic>
          <p:nvPicPr>
            <p:cNvPr id="1056" name="Picture 32" descr="Image result for nih logo black CC"/>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3361" y="127237"/>
              <a:ext cx="1600961" cy="1258617"/>
            </a:xfrm>
            <a:prstGeom prst="rect">
              <a:avLst/>
            </a:prstGeom>
            <a:noFill/>
            <a:extLst>
              <a:ext uri="{909E8E84-426E-40DD-AFC4-6F175D3DCCD1}">
                <a14:hiddenFill xmlns:a14="http://schemas.microsoft.com/office/drawing/2010/main">
                  <a:solidFill>
                    <a:srgbClr val="FFFFFF"/>
                  </a:solidFill>
                </a14:hiddenFill>
              </a:ext>
            </a:extLst>
          </p:spPr>
        </p:pic>
        <p:sp>
          <p:nvSpPr>
            <p:cNvPr id="23" name="Subtitle 6"/>
            <p:cNvSpPr>
              <a:spLocks/>
            </p:cNvSpPr>
            <p:nvPr/>
          </p:nvSpPr>
          <p:spPr bwMode="auto">
            <a:xfrm>
              <a:off x="1609458" y="235484"/>
              <a:ext cx="2441334" cy="9553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ct val="20000"/>
                </a:spcBef>
              </a:pPr>
              <a:endParaRPr lang="en-US" altLang="zh-CN" sz="1300" b="1" dirty="0">
                <a:solidFill>
                  <a:srgbClr val="FFFFFF"/>
                </a:solidFill>
                <a:latin typeface="Avenir Book"/>
                <a:ea typeface="黑体" pitchFamily="2" charset="-122"/>
                <a:cs typeface="Avenir Book"/>
              </a:endParaRPr>
            </a:p>
            <a:p>
              <a:pPr>
                <a:spcBef>
                  <a:spcPct val="20000"/>
                </a:spcBef>
              </a:pPr>
              <a:r>
                <a:rPr lang="en-US" altLang="zh-CN" sz="1300" b="1" dirty="0">
                  <a:solidFill>
                    <a:schemeClr val="bg1"/>
                  </a:solidFill>
                  <a:latin typeface="Avenir Book"/>
                  <a:ea typeface="黑体" pitchFamily="2" charset="-122"/>
                  <a:cs typeface="Avenir Book"/>
                </a:rPr>
                <a:t>National Institutes of Health</a:t>
              </a:r>
            </a:p>
            <a:p>
              <a:pPr>
                <a:spcBef>
                  <a:spcPct val="20000"/>
                </a:spcBef>
              </a:pPr>
              <a:r>
                <a:rPr lang="en-US" altLang="zh-CN" sz="1300" b="1" dirty="0">
                  <a:solidFill>
                    <a:schemeClr val="bg1"/>
                  </a:solidFill>
                  <a:latin typeface="Avenir Book"/>
                  <a:ea typeface="黑体" pitchFamily="2" charset="-122"/>
                  <a:cs typeface="Avenir Book"/>
                </a:rPr>
                <a:t>Clinical Center</a:t>
              </a:r>
              <a:endParaRPr lang="en-US" altLang="zh-CN" sz="1300" b="1" dirty="0">
                <a:solidFill>
                  <a:srgbClr val="FFFFFF"/>
                </a:solidFill>
                <a:latin typeface="Avenir Book"/>
                <a:ea typeface="黑体" pitchFamily="2" charset="-122"/>
                <a:cs typeface="Avenir Book"/>
              </a:endParaRPr>
            </a:p>
          </p:txBody>
        </p:sp>
      </p:grpSp>
      <p:sp>
        <p:nvSpPr>
          <p:cNvPr id="4" name="AutoShape 14" descr="Logos for Print â Brand and Visual Identity â UWâMadison"/>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6" name="Picture 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892524" y="0"/>
            <a:ext cx="2240222" cy="1493481"/>
          </a:xfrm>
          <a:prstGeom prst="rect">
            <a:avLst/>
          </a:prstGeom>
        </p:spPr>
      </p:pic>
      <p:pic>
        <p:nvPicPr>
          <p:cNvPr id="1026" name="Picture 2" descr="midl.conference (@midl_conference) | Twitte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925403" y="40095"/>
            <a:ext cx="1192867" cy="1192867"/>
          </a:xfrm>
          <a:prstGeom prst="rect">
            <a:avLst/>
          </a:prstGeom>
          <a:noFill/>
          <a:extLst>
            <a:ext uri="{909E8E84-426E-40DD-AFC4-6F175D3DCCD1}">
              <a14:hiddenFill xmlns:a14="http://schemas.microsoft.com/office/drawing/2010/main">
                <a:solidFill>
                  <a:srgbClr val="FFFFFF"/>
                </a:solidFill>
              </a14:hiddenFill>
            </a:ext>
          </a:extLst>
        </p:spPr>
      </p:pic>
      <p:grpSp>
        <p:nvGrpSpPr>
          <p:cNvPr id="10" name="Group 9"/>
          <p:cNvGrpSpPr/>
          <p:nvPr/>
        </p:nvGrpSpPr>
        <p:grpSpPr>
          <a:xfrm>
            <a:off x="6725059" y="6203427"/>
            <a:ext cx="3456432" cy="955369"/>
            <a:chOff x="6739128" y="6208776"/>
            <a:chExt cx="3456432" cy="955369"/>
          </a:xfrm>
        </p:grpSpPr>
        <p:sp>
          <p:nvSpPr>
            <p:cNvPr id="12" name="Rectangle 11"/>
            <p:cNvSpPr/>
            <p:nvPr/>
          </p:nvSpPr>
          <p:spPr>
            <a:xfrm>
              <a:off x="6739128" y="6208776"/>
              <a:ext cx="2404872" cy="64922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3" name="Group 12"/>
            <p:cNvGrpSpPr/>
            <p:nvPr/>
          </p:nvGrpSpPr>
          <p:grpSpPr>
            <a:xfrm>
              <a:off x="7164691" y="6208776"/>
              <a:ext cx="3030869" cy="955369"/>
              <a:chOff x="1019923" y="235484"/>
              <a:chExt cx="3030869" cy="955369"/>
            </a:xfrm>
          </p:grpSpPr>
          <p:pic>
            <p:nvPicPr>
              <p:cNvPr id="14" name="Picture 32" descr="Image result for nih logo black CC"/>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019923" y="309320"/>
                <a:ext cx="589535" cy="463471"/>
              </a:xfrm>
              <a:prstGeom prst="rect">
                <a:avLst/>
              </a:prstGeom>
              <a:noFill/>
              <a:extLst>
                <a:ext uri="{909E8E84-426E-40DD-AFC4-6F175D3DCCD1}">
                  <a14:hiddenFill xmlns:a14="http://schemas.microsoft.com/office/drawing/2010/main">
                    <a:solidFill>
                      <a:srgbClr val="FFFFFF"/>
                    </a:solidFill>
                  </a14:hiddenFill>
                </a:ext>
              </a:extLst>
            </p:spPr>
          </p:pic>
          <p:sp>
            <p:nvSpPr>
              <p:cNvPr id="15" name="Subtitle 6"/>
              <p:cNvSpPr>
                <a:spLocks/>
              </p:cNvSpPr>
              <p:nvPr/>
            </p:nvSpPr>
            <p:spPr bwMode="auto">
              <a:xfrm>
                <a:off x="1609458" y="235484"/>
                <a:ext cx="2441334" cy="9553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ct val="20000"/>
                  </a:spcBef>
                </a:pPr>
                <a:endParaRPr lang="en-US" altLang="zh-CN" sz="700" b="1" dirty="0">
                  <a:solidFill>
                    <a:srgbClr val="FFFFFF"/>
                  </a:solidFill>
                  <a:latin typeface="Avenir Book"/>
                  <a:ea typeface="黑体" pitchFamily="2" charset="-122"/>
                  <a:cs typeface="Avenir Book"/>
                </a:endParaRPr>
              </a:p>
              <a:p>
                <a:pPr>
                  <a:spcBef>
                    <a:spcPct val="20000"/>
                  </a:spcBef>
                </a:pPr>
                <a:r>
                  <a:rPr lang="en-US" altLang="zh-CN" sz="700" b="1" dirty="0">
                    <a:solidFill>
                      <a:schemeClr val="bg1"/>
                    </a:solidFill>
                    <a:latin typeface="Avenir Book"/>
                    <a:ea typeface="黑体" pitchFamily="2" charset="-122"/>
                    <a:cs typeface="Avenir Book"/>
                  </a:rPr>
                  <a:t>National Institutes of Health</a:t>
                </a:r>
              </a:p>
              <a:p>
                <a:pPr>
                  <a:spcBef>
                    <a:spcPct val="20000"/>
                  </a:spcBef>
                </a:pPr>
                <a:r>
                  <a:rPr lang="en-US" altLang="zh-CN" sz="700" b="1" dirty="0">
                    <a:solidFill>
                      <a:schemeClr val="bg1"/>
                    </a:solidFill>
                    <a:latin typeface="Avenir Book"/>
                    <a:ea typeface="黑体" pitchFamily="2" charset="-122"/>
                    <a:cs typeface="Avenir Book"/>
                  </a:rPr>
                  <a:t>Clinical Center</a:t>
                </a:r>
                <a:endParaRPr lang="en-US" altLang="zh-CN" sz="700" b="1" dirty="0">
                  <a:solidFill>
                    <a:srgbClr val="FFFFFF"/>
                  </a:solidFill>
                  <a:latin typeface="Avenir Book"/>
                  <a:ea typeface="黑体" pitchFamily="2" charset="-122"/>
                  <a:cs typeface="Avenir Book"/>
                </a:endParaRPr>
              </a:p>
            </p:txBody>
          </p:sp>
        </p:grpSp>
      </p:grpSp>
      <p:pic>
        <p:nvPicPr>
          <p:cNvPr id="16" name="Picture 15"/>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6264323" y="6210522"/>
            <a:ext cx="897503" cy="598336"/>
          </a:xfrm>
          <a:prstGeom prst="rect">
            <a:avLst/>
          </a:prstGeom>
        </p:spPr>
      </p:pic>
      <p:pic>
        <p:nvPicPr>
          <p:cNvPr id="17" name="Audio 16">
            <a:hlinkClick r:id="" action="ppaction://media"/>
            <a:extLst>
              <a:ext uri="{FF2B5EF4-FFF2-40B4-BE49-F238E27FC236}">
                <a16:creationId xmlns:a16="http://schemas.microsoft.com/office/drawing/2014/main" id="{9F8E2CA7-8B1B-2D42-8BA1-1958309E9D79}"/>
              </a:ext>
            </a:extLst>
          </p:cNvPr>
          <p:cNvPicPr>
            <a:picLocks noChangeAspect="1"/>
          </p:cNvPicPr>
          <p:nvPr>
            <a:audioFile r:link="rId2"/>
            <p:extLst>
              <p:ext uri="{DAA4B4D4-6D71-4841-9C94-3DE7FCFB9230}">
                <p14:media xmlns:p14="http://schemas.microsoft.com/office/powerpoint/2010/main" r:embed="rId1"/>
              </p:ext>
            </p:extLst>
          </p:nvPr>
        </p:nvPicPr>
        <p:blipFill>
          <a:blip r:embed="rId10"/>
          <a:stretch>
            <a:fillRect/>
          </a:stretch>
        </p:blipFill>
        <p:spPr>
          <a:xfrm>
            <a:off x="8178800" y="5892800"/>
            <a:ext cx="812800" cy="812800"/>
          </a:xfrm>
          <a:prstGeom prst="rect">
            <a:avLst/>
          </a:prstGeom>
        </p:spPr>
      </p:pic>
      <p:sp>
        <p:nvSpPr>
          <p:cNvPr id="18" name="Rectangle 17">
            <a:extLst>
              <a:ext uri="{FF2B5EF4-FFF2-40B4-BE49-F238E27FC236}">
                <a16:creationId xmlns:a16="http://schemas.microsoft.com/office/drawing/2014/main" id="{608D2D61-620A-5341-90AC-ED2234AEB56D}"/>
              </a:ext>
            </a:extLst>
          </p:cNvPr>
          <p:cNvSpPr/>
          <p:nvPr/>
        </p:nvSpPr>
        <p:spPr>
          <a:xfrm>
            <a:off x="2280373" y="3920103"/>
            <a:ext cx="4572000" cy="954107"/>
          </a:xfrm>
          <a:prstGeom prst="rect">
            <a:avLst/>
          </a:prstGeom>
        </p:spPr>
        <p:txBody>
          <a:bodyPr>
            <a:spAutoFit/>
          </a:bodyPr>
          <a:lstStyle/>
          <a:p>
            <a:pPr algn="ctr"/>
            <a:r>
              <a:rPr lang="en-US" altLang="zh-CN" sz="2800" dirty="0">
                <a:solidFill>
                  <a:srgbClr val="FFFF00"/>
                </a:solidFill>
              </a:rPr>
              <a:t>Email: </a:t>
            </a:r>
            <a:r>
              <a:rPr lang="en-US" altLang="zh-CN" sz="2800" dirty="0" err="1">
                <a:solidFill>
                  <a:srgbClr val="FFFF00"/>
                </a:solidFill>
              </a:rPr>
              <a:t>yingying.zhu@nih.gov</a:t>
            </a:r>
            <a:br>
              <a:rPr lang="en-US" sz="2800" dirty="0">
                <a:solidFill>
                  <a:srgbClr val="FFFF00"/>
                </a:solidFill>
              </a:rPr>
            </a:br>
            <a:endParaRPr lang="en-US" sz="2800" dirty="0">
              <a:solidFill>
                <a:srgbClr val="FFFF00"/>
              </a:solidFill>
            </a:endParaRPr>
          </a:p>
        </p:txBody>
      </p:sp>
    </p:spTree>
    <p:extLst>
      <p:ext uri="{BB962C8B-B14F-4D97-AF65-F5344CB8AC3E}">
        <p14:creationId xmlns:p14="http://schemas.microsoft.com/office/powerpoint/2010/main" val="3319119682"/>
      </p:ext>
    </p:extLst>
  </p:cSld>
  <p:clrMapOvr>
    <a:masterClrMapping/>
  </p:clrMapOvr>
  <mc:AlternateContent xmlns:mc="http://schemas.openxmlformats.org/markup-compatibility/2006">
    <mc:Choice xmlns:p14="http://schemas.microsoft.com/office/powerpoint/2010/main" Requires="p14">
      <p:transition spd="med" p14:dur="700" advTm="7796">
        <p:fade/>
      </p:transition>
    </mc:Choice>
    <mc:Fallback>
      <p:transition spd="med" advTm="7796">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7"/>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7"/>
                </p:tgtEl>
              </p:cMediaNode>
            </p:audio>
          </p:childTnLst>
        </p:cTn>
      </p:par>
    </p:tnLst>
  </p:timing>
</p:sld>
</file>

<file path=ppt/theme/theme1.xml><?xml version="1.0" encoding="utf-8"?>
<a:theme xmlns:a="http://schemas.openxmlformats.org/drawingml/2006/main" name="new_idea">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View</Template>
  <TotalTime>113288</TotalTime>
  <Words>716</Words>
  <Application>Microsoft Macintosh PowerPoint</Application>
  <PresentationFormat>On-screen Show (4:3)</PresentationFormat>
  <Paragraphs>90</Paragraphs>
  <Slides>7</Slides>
  <Notes>7</Notes>
  <HiddenSlides>0</HiddenSlides>
  <MMClips>7</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7</vt:i4>
      </vt:variant>
    </vt:vector>
  </HeadingPairs>
  <TitlesOfParts>
    <vt:vector size="12" baseType="lpstr">
      <vt:lpstr>Roboto</vt:lpstr>
      <vt:lpstr>Arial</vt:lpstr>
      <vt:lpstr>Avenir Book</vt:lpstr>
      <vt:lpstr>Calibri</vt:lpstr>
      <vt:lpstr>new_idea</vt:lpstr>
      <vt:lpstr>Image Translation by Latent Union of Subspaces for Cross-Domain Plaque Detection</vt:lpstr>
      <vt:lpstr>Challenges</vt:lpstr>
      <vt:lpstr>Current Cross-Domain Image Translation Method</vt:lpstr>
      <vt:lpstr>Extract Small Patches to Union of Subspaces</vt:lpstr>
      <vt:lpstr>Cross-Domain Image Translation by Shared Union of Subspaces</vt:lpstr>
      <vt:lpstr>Results</vt:lpstr>
      <vt:lpstr>Thanks </vt:lpstr>
    </vt:vector>
  </TitlesOfParts>
  <Company>UNC Chapel Hill</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Pew-Thian Yap</dc:creator>
  <cp:lastModifiedBy>Zhu Ying Ying</cp:lastModifiedBy>
  <cp:revision>6240</cp:revision>
  <dcterms:created xsi:type="dcterms:W3CDTF">2012-05-11T21:32:05Z</dcterms:created>
  <dcterms:modified xsi:type="dcterms:W3CDTF">2020-06-26T19:48:31Z</dcterms:modified>
</cp:coreProperties>
</file>