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344" r:id="rId2"/>
    <p:sldId id="379" r:id="rId3"/>
    <p:sldId id="3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39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CA2BE-F7AB-4F78-97B6-88CD5AAB5E28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92D4B7-BDC7-4B23-9F50-1F10A239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175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D4B7-BDC7-4B23-9F50-1F10A2390A2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122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D4B7-BDC7-4B23-9F50-1F10A2390A2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15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D6792-52BD-9947-5B29-EC70BCD870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190742-F982-C949-F89C-B0C3E7D919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1635AC-C37D-A2E4-5428-738DC4C17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388FB-A9F5-4FE3-9650-A8D5AD3043FA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985464-1199-983B-D6DF-8A26913B7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50BE7-5FD3-9B45-F2E8-607A3D16C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488A-64EB-43CB-80DE-E241B9B35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635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FB5D6-049C-948B-C8EB-56CCD7FC1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7E0236-B32F-D08C-89E9-7659BE4137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C4F70-305D-C30C-5191-8CC054457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388FB-A9F5-4FE3-9650-A8D5AD3043FA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32B39-B12E-E75B-1562-CE75E6229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D972FF-00AD-E773-777A-A315857C1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488A-64EB-43CB-80DE-E241B9B35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58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A32035B-03D5-29F5-5DA2-44A475D958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9C8736-29B3-E8B7-39B2-70CAB6BCE1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481F7E-2228-C250-45DA-82D6FA845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388FB-A9F5-4FE3-9650-A8D5AD3043FA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BFD8E0-BBCF-D2C3-CF24-129B107A6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1C9CF-2268-8908-1B89-A8673499F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488A-64EB-43CB-80DE-E241B9B35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728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464400" y="570933"/>
            <a:ext cx="3135200" cy="5866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>
            <a:off x="4719100" y="791867"/>
            <a:ext cx="6787200" cy="5348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Char char="●"/>
              <a:defRPr sz="1867">
                <a:solidFill>
                  <a:srgbClr val="666666"/>
                </a:solidFill>
              </a:defRPr>
            </a:lvl1pPr>
            <a:lvl2pPr marL="1219170" lvl="1" indent="-40639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200"/>
              <a:buChar char="○"/>
              <a:defRPr sz="1600">
                <a:solidFill>
                  <a:srgbClr val="666666"/>
                </a:solidFill>
              </a:defRPr>
            </a:lvl2pPr>
            <a:lvl3pPr marL="1828754" lvl="2" indent="-40639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200"/>
              <a:buChar char="■"/>
              <a:defRPr sz="1600">
                <a:solidFill>
                  <a:srgbClr val="666666"/>
                </a:solidFill>
              </a:defRPr>
            </a:lvl3pPr>
            <a:lvl4pPr marL="2438339" lvl="3" indent="-40639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200"/>
              <a:buChar char="●"/>
              <a:defRPr sz="1600">
                <a:solidFill>
                  <a:srgbClr val="666666"/>
                </a:solidFill>
              </a:defRPr>
            </a:lvl4pPr>
            <a:lvl5pPr marL="3047924" lvl="4" indent="-40639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200"/>
              <a:buChar char="○"/>
              <a:defRPr sz="1600">
                <a:solidFill>
                  <a:srgbClr val="666666"/>
                </a:solidFill>
              </a:defRPr>
            </a:lvl5pPr>
            <a:lvl6pPr marL="3657509" lvl="5" indent="-40639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200"/>
              <a:buChar char="■"/>
              <a:defRPr sz="1600">
                <a:solidFill>
                  <a:srgbClr val="666666"/>
                </a:solidFill>
              </a:defRPr>
            </a:lvl6pPr>
            <a:lvl7pPr marL="4267093" lvl="6" indent="-40639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200"/>
              <a:buChar char="●"/>
              <a:defRPr sz="1600">
                <a:solidFill>
                  <a:srgbClr val="666666"/>
                </a:solidFill>
              </a:defRPr>
            </a:lvl7pPr>
            <a:lvl8pPr marL="4876678" lvl="7" indent="-40639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200"/>
              <a:buChar char="○"/>
              <a:defRPr sz="1600">
                <a:solidFill>
                  <a:srgbClr val="666666"/>
                </a:solidFill>
              </a:defRPr>
            </a:lvl8pPr>
            <a:lvl9pPr marL="5486263" lvl="8" indent="-40639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200"/>
              <a:buChar char="■"/>
              <a:defRPr sz="1600">
                <a:solidFill>
                  <a:srgbClr val="666666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lnSpc>
                <a:spcPct val="100000"/>
              </a:lnSpc>
              <a:spcAft>
                <a:spcPts val="0"/>
              </a:spcAft>
              <a:buNone/>
              <a:defRPr sz="1333">
                <a:solidFill>
                  <a:srgbClr val="666666"/>
                </a:solidFill>
              </a:defRPr>
            </a:lvl1pPr>
            <a:lvl2pPr lvl="1" algn="r" rtl="0">
              <a:lnSpc>
                <a:spcPct val="100000"/>
              </a:lnSpc>
              <a:spcAft>
                <a:spcPts val="0"/>
              </a:spcAft>
              <a:buNone/>
              <a:defRPr sz="1333">
                <a:solidFill>
                  <a:srgbClr val="666666"/>
                </a:solidFill>
              </a:defRPr>
            </a:lvl2pPr>
            <a:lvl3pPr lvl="2" algn="r" rtl="0">
              <a:lnSpc>
                <a:spcPct val="100000"/>
              </a:lnSpc>
              <a:spcAft>
                <a:spcPts val="0"/>
              </a:spcAft>
              <a:buNone/>
              <a:defRPr sz="1333">
                <a:solidFill>
                  <a:srgbClr val="666666"/>
                </a:solidFill>
              </a:defRPr>
            </a:lvl3pPr>
            <a:lvl4pPr lvl="3" algn="r" rtl="0">
              <a:lnSpc>
                <a:spcPct val="100000"/>
              </a:lnSpc>
              <a:spcAft>
                <a:spcPts val="0"/>
              </a:spcAft>
              <a:buNone/>
              <a:defRPr sz="1333">
                <a:solidFill>
                  <a:srgbClr val="666666"/>
                </a:solidFill>
              </a:defRPr>
            </a:lvl4pPr>
            <a:lvl5pPr lvl="4" algn="r" rtl="0">
              <a:lnSpc>
                <a:spcPct val="100000"/>
              </a:lnSpc>
              <a:spcAft>
                <a:spcPts val="0"/>
              </a:spcAft>
              <a:buNone/>
              <a:defRPr sz="1333">
                <a:solidFill>
                  <a:srgbClr val="666666"/>
                </a:solidFill>
              </a:defRPr>
            </a:lvl5pPr>
            <a:lvl6pPr lvl="5" algn="r" rtl="0">
              <a:lnSpc>
                <a:spcPct val="100000"/>
              </a:lnSpc>
              <a:spcAft>
                <a:spcPts val="0"/>
              </a:spcAft>
              <a:buNone/>
              <a:defRPr sz="1333">
                <a:solidFill>
                  <a:srgbClr val="666666"/>
                </a:solidFill>
              </a:defRPr>
            </a:lvl6pPr>
            <a:lvl7pPr lvl="6" algn="r" rtl="0">
              <a:lnSpc>
                <a:spcPct val="100000"/>
              </a:lnSpc>
              <a:spcAft>
                <a:spcPts val="0"/>
              </a:spcAft>
              <a:buNone/>
              <a:defRPr sz="1333">
                <a:solidFill>
                  <a:srgbClr val="666666"/>
                </a:solidFill>
              </a:defRPr>
            </a:lvl7pPr>
            <a:lvl8pPr lvl="7" algn="r" rtl="0">
              <a:lnSpc>
                <a:spcPct val="100000"/>
              </a:lnSpc>
              <a:spcAft>
                <a:spcPts val="0"/>
              </a:spcAft>
              <a:buNone/>
              <a:defRPr sz="1333">
                <a:solidFill>
                  <a:srgbClr val="666666"/>
                </a:solidFill>
              </a:defRPr>
            </a:lvl8pPr>
            <a:lvl9pPr lvl="8" algn="r" rtl="0">
              <a:lnSpc>
                <a:spcPct val="100000"/>
              </a:lnSpc>
              <a:spcAft>
                <a:spcPts val="0"/>
              </a:spcAft>
              <a:buNone/>
              <a:defRPr sz="1333">
                <a:solidFill>
                  <a:srgbClr val="666666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6744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14F1-3BE0-519F-ADA0-AEDE02761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9D427-E4E5-9161-8ABD-0825052E6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A3A61-F3D9-F110-0376-899AD00E5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388FB-A9F5-4FE3-9650-A8D5AD3043FA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A4424-C29B-1BBF-F7D0-28C44FF5C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B53561-FF2C-19F9-9B15-4D8521D23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488A-64EB-43CB-80DE-E241B9B35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30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60680-F1B0-C086-877E-0F5E78D90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EBEA32-DB23-24F8-1627-B1DE098273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F7464-9FC2-4752-F832-58171CE92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388FB-A9F5-4FE3-9650-A8D5AD3043FA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CE7E5-BD1B-C116-6FD5-BF3105632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378C7-7EC1-4AA7-2730-6F980968C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488A-64EB-43CB-80DE-E241B9B35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420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AFFE8-2BE9-CB25-500C-3402E253C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4A2305-96C1-119A-7D27-2762DF78F3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EEC245-6AF4-FC66-92B6-F3E33A8C3E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32906C-9953-16BD-138A-5F2FEB2B3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388FB-A9F5-4FE3-9650-A8D5AD3043FA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C69669-43AE-D6BB-C288-CBAE67264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602C2-392F-1ADB-DABA-C0E297D59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488A-64EB-43CB-80DE-E241B9B35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394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B1767-0360-AFFB-0E8B-DE7FBB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FB0F58-DDF1-58ED-0984-99170F437E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4125CB-0B62-AD5E-E07D-D48EDCE63B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4F8BA7-3784-4D53-55F1-834F01C6C9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2273AD-2E5A-D902-5D6B-34E2019D9C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B5C278-E7C3-F7D3-8CB5-61AF9BDB8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388FB-A9F5-4FE3-9650-A8D5AD3043FA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F50D9B-1C7B-5DCF-D76E-6E4B6B9FF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61FB3A-C2B6-DF8E-DB31-96226F38B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488A-64EB-43CB-80DE-E241B9B35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481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1C184-B8E7-30E9-FEC3-54BACD26E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DE3600-9751-F4B3-2FE8-1102CC2BA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388FB-A9F5-4FE3-9650-A8D5AD3043FA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7A4B34-D5F0-919C-04E6-91A7066CE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CF7B8C-7A19-7126-587B-880D5B86D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488A-64EB-43CB-80DE-E241B9B35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17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ACDC24-7783-E38B-8DBC-5BD3F20BF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388FB-A9F5-4FE3-9650-A8D5AD3043FA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85252B-F8DA-419B-8C5D-4A1E61B53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2E7178-03E7-53B8-9FC1-88CC43748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488A-64EB-43CB-80DE-E241B9B35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54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50513-FDFD-04D3-129D-C6A2C9B21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FC800-AEEE-D05C-1F28-AC57C7601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A86D8D-BD28-AABB-3FDC-5CFAC75E42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DBE1E4-A60D-3B0D-1F53-05906313B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388FB-A9F5-4FE3-9650-A8D5AD3043FA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B28E84-9AAB-B230-3182-F0BDFA1DD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E7B3F3-2D99-5BC7-3A54-B2B50890E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488A-64EB-43CB-80DE-E241B9B35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265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AE168-70FE-0740-4F81-72FF5BAB5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95FAED-35D0-DBAC-71CE-EFEE5C21FF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8B34D2-8AC2-DC05-FE0F-B53B598F2B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4DB257-8F0D-A57E-7965-FF72CE804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388FB-A9F5-4FE3-9650-A8D5AD3043FA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F1B2A9-381D-B880-40CE-68113BA3A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F7C0DE-3A33-F684-8592-5E0B5A4F8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488A-64EB-43CB-80DE-E241B9B35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67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94B7DA-4C69-D9E4-8F38-EF70D3857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B70D70-0ABB-9189-C370-94138BB275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CF85E5-A688-1441-5C86-66CB955C62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B388FB-A9F5-4FE3-9650-A8D5AD3043FA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E9DA8-8851-BBD8-B68B-4B5D95EB66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A22E25-AE5D-D54C-1166-37C89D8DA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46488A-64EB-43CB-80DE-E241B9B35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13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microsoft.com/office/2007/relationships/media" Target="../media/media7.mp4"/><Relationship Id="rId18" Type="http://schemas.openxmlformats.org/officeDocument/2006/relationships/image" Target="../media/image6.png"/><Relationship Id="rId3" Type="http://schemas.microsoft.com/office/2007/relationships/media" Target="../media/media2.mp4"/><Relationship Id="rId21" Type="http://schemas.openxmlformats.org/officeDocument/2006/relationships/image" Target="../media/image9.png"/><Relationship Id="rId7" Type="http://schemas.microsoft.com/office/2007/relationships/media" Target="../media/media4.mp4"/><Relationship Id="rId12" Type="http://schemas.openxmlformats.org/officeDocument/2006/relationships/video" Target="../media/media6.mp4"/><Relationship Id="rId17" Type="http://schemas.openxmlformats.org/officeDocument/2006/relationships/image" Target="../media/image5.png"/><Relationship Id="rId2" Type="http://schemas.openxmlformats.org/officeDocument/2006/relationships/video" Target="../media/media1.mp4"/><Relationship Id="rId16" Type="http://schemas.openxmlformats.org/officeDocument/2006/relationships/notesSlide" Target="../notesSlides/notesSlide2.xml"/><Relationship Id="rId20" Type="http://schemas.openxmlformats.org/officeDocument/2006/relationships/image" Target="../media/image8.png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microsoft.com/office/2007/relationships/media" Target="../media/media6.mp4"/><Relationship Id="rId5" Type="http://schemas.microsoft.com/office/2007/relationships/media" Target="../media/media3.mp4"/><Relationship Id="rId15" Type="http://schemas.openxmlformats.org/officeDocument/2006/relationships/slideLayout" Target="../slideLayouts/slideLayout12.xml"/><Relationship Id="rId10" Type="http://schemas.openxmlformats.org/officeDocument/2006/relationships/video" Target="../media/media5.mp4"/><Relationship Id="rId19" Type="http://schemas.openxmlformats.org/officeDocument/2006/relationships/image" Target="../media/image7.png"/><Relationship Id="rId4" Type="http://schemas.openxmlformats.org/officeDocument/2006/relationships/video" Target="../media/media2.mp4"/><Relationship Id="rId9" Type="http://schemas.microsoft.com/office/2007/relationships/media" Target="../media/media5.mp4"/><Relationship Id="rId14" Type="http://schemas.openxmlformats.org/officeDocument/2006/relationships/video" Target="../media/media7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56395-36B9-937B-4F26-D7080EE49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21915" y="20225"/>
            <a:ext cx="12876696" cy="95867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0" dirty="0">
                <a:solidFill>
                  <a:schemeClr val="tx1"/>
                </a:solidFill>
              </a:rPr>
              <a:t>LEAP Hand V2: </a:t>
            </a:r>
            <a:br>
              <a:rPr lang="en-US" sz="2800" b="0" dirty="0">
                <a:solidFill>
                  <a:schemeClr val="tx1"/>
                </a:solidFill>
              </a:rPr>
            </a:br>
            <a:r>
              <a:rPr lang="en-US" sz="2800" b="0" dirty="0">
                <a:solidFill>
                  <a:schemeClr val="tx1"/>
                </a:solidFill>
              </a:rPr>
              <a:t>Dexterous, Low-cost Anthropomorphic Hybrid Rigid Soft Hand for Robot Learning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217755-E745-EEBC-D1FD-2C1F8A6A0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424" y="1584078"/>
            <a:ext cx="5343390" cy="576169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2400" b="1" dirty="0">
                <a:solidFill>
                  <a:srgbClr val="00B050"/>
                </a:solidFill>
              </a:rPr>
              <a:t>Human-like size and Dexterity (21 DOF)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b="1" dirty="0">
                <a:solidFill>
                  <a:srgbClr val="00B050"/>
                </a:solidFill>
              </a:rPr>
              <a:t>Low-Cost (~$2000)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b="1" dirty="0">
                <a:solidFill>
                  <a:srgbClr val="00B050"/>
                </a:solidFill>
              </a:rPr>
              <a:t>Strong and Durable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b="1" dirty="0">
                <a:solidFill>
                  <a:srgbClr val="00B050"/>
                </a:solidFill>
              </a:rPr>
              <a:t>Fully open source and easy to assemble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A0DC61-59C1-4E03-A156-234956A350C0}"/>
              </a:ext>
            </a:extLst>
          </p:cNvPr>
          <p:cNvSpPr txBox="1"/>
          <p:nvPr/>
        </p:nvSpPr>
        <p:spPr>
          <a:xfrm>
            <a:off x="5672259" y="1448920"/>
            <a:ext cx="61208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43462" indent="-457200"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</a:rPr>
              <a:t>URDF for sim2real</a:t>
            </a:r>
          </a:p>
          <a:p>
            <a:pPr marL="643462" indent="-457200"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</a:rPr>
              <a:t>Robust and accurate for</a:t>
            </a:r>
            <a:r>
              <a:rPr lang="en-US" sz="2400" dirty="0"/>
              <a:t> collecting teleoperated data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7C6482-3297-F6BF-4251-5A9E7075F1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581"/>
          <a:stretch/>
        </p:blipFill>
        <p:spPr>
          <a:xfrm>
            <a:off x="5852721" y="2537659"/>
            <a:ext cx="5475362" cy="4300116"/>
          </a:xfrm>
          <a:prstGeom prst="rect">
            <a:avLst/>
          </a:prstGeom>
        </p:spPr>
      </p:pic>
      <p:pic>
        <p:nvPicPr>
          <p:cNvPr id="7" name="Picture 6" descr="A person working on a machine&#10;&#10;Description automatically generated">
            <a:extLst>
              <a:ext uri="{FF2B5EF4-FFF2-40B4-BE49-F238E27FC236}">
                <a16:creationId xmlns:a16="http://schemas.microsoft.com/office/drawing/2014/main" id="{4BB8E0DC-E276-A7AD-47FE-F925BB65B7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3" t="26631" r="10229" b="17749"/>
          <a:stretch/>
        </p:blipFill>
        <p:spPr>
          <a:xfrm>
            <a:off x="712268" y="4271749"/>
            <a:ext cx="4337387" cy="247251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9FF2048-0DD8-D00A-D12F-7C37C781A6C9}"/>
              </a:ext>
            </a:extLst>
          </p:cNvPr>
          <p:cNvSpPr txBox="1">
            <a:spLocks/>
          </p:cNvSpPr>
          <p:nvPr/>
        </p:nvSpPr>
        <p:spPr>
          <a:xfrm>
            <a:off x="-721915" y="847413"/>
            <a:ext cx="12876696" cy="958671"/>
          </a:xfrm>
          <a:prstGeom prst="rect">
            <a:avLst/>
          </a:prstGeom>
          <a:noFill/>
        </p:spPr>
        <p:txBody>
          <a:bodyPr spcFirstLastPara="1" vert="horz" wrap="square" lIns="91425" tIns="91425" rIns="91425" bIns="91425" rtlCol="0" anchor="t" anchorCtr="0">
            <a:normAutofit fontScale="97500"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9pPr>
          </a:lstStyle>
          <a:p>
            <a:pPr algn="ctr"/>
            <a:r>
              <a:rPr lang="en-US" sz="2800" b="0" dirty="0">
                <a:solidFill>
                  <a:schemeClr val="tx1"/>
                </a:solidFill>
              </a:rPr>
              <a:t>Kenneth Shaw, Deepak Pathak</a:t>
            </a:r>
          </a:p>
        </p:txBody>
      </p:sp>
    </p:spTree>
    <p:extLst>
      <p:ext uri="{BB962C8B-B14F-4D97-AF65-F5344CB8AC3E}">
        <p14:creationId xmlns:p14="http://schemas.microsoft.com/office/powerpoint/2010/main" val="1872017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9F67111-85AF-14C5-FB46-5BCB3588639B}"/>
              </a:ext>
            </a:extLst>
          </p:cNvPr>
          <p:cNvSpPr txBox="1">
            <a:spLocks/>
          </p:cNvSpPr>
          <p:nvPr/>
        </p:nvSpPr>
        <p:spPr>
          <a:xfrm>
            <a:off x="314036" y="217967"/>
            <a:ext cx="11032772" cy="1175528"/>
          </a:xfrm>
          <a:prstGeom prst="rect">
            <a:avLst/>
          </a:prstGeom>
          <a:noFill/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What makes LEAP Hand v2 Unique?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D18746-A13F-4DEF-91F2-24D6697C3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878" y="1883817"/>
            <a:ext cx="6176293" cy="4168452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B77DB82-563B-29D0-6F3A-4D8714712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6010" y="957737"/>
            <a:ext cx="7063656" cy="14684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4400" b="1" dirty="0">
                <a:solidFill>
                  <a:srgbClr val="00B050"/>
                </a:solidFill>
              </a:rPr>
              <a:t>Robot Bones and Skin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6B8DFBD-DAE2-69B0-1421-66C556539647}"/>
              </a:ext>
            </a:extLst>
          </p:cNvPr>
          <p:cNvSpPr txBox="1">
            <a:spLocks/>
          </p:cNvSpPr>
          <p:nvPr/>
        </p:nvSpPr>
        <p:spPr>
          <a:xfrm>
            <a:off x="6439053" y="5988580"/>
            <a:ext cx="11032772" cy="1175528"/>
          </a:xfrm>
          <a:prstGeom prst="rect">
            <a:avLst/>
          </a:prstGeom>
          <a:noFill/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9pPr>
          </a:lstStyle>
          <a:p>
            <a:r>
              <a:rPr lang="en-US" sz="2800" b="0" dirty="0">
                <a:solidFill>
                  <a:schemeClr val="tx1"/>
                </a:solidFill>
              </a:rPr>
              <a:t>Cross Section of our 4 DOF Finger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73C3B73-9797-445C-B51F-C071D87F18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264" r="25304"/>
          <a:stretch/>
        </p:blipFill>
        <p:spPr>
          <a:xfrm>
            <a:off x="122829" y="2388536"/>
            <a:ext cx="5700216" cy="3239856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54DE69A-5A9A-2ECF-B037-CE8DDF15299E}"/>
              </a:ext>
            </a:extLst>
          </p:cNvPr>
          <p:cNvSpPr txBox="1">
            <a:spLocks/>
          </p:cNvSpPr>
          <p:nvPr/>
        </p:nvSpPr>
        <p:spPr>
          <a:xfrm>
            <a:off x="1418952" y="5464505"/>
            <a:ext cx="3789944" cy="1175528"/>
          </a:xfrm>
          <a:prstGeom prst="rect">
            <a:avLst/>
          </a:prstGeom>
          <a:noFill/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733" b="1">
                <a:solidFill>
                  <a:srgbClr val="FFFFFF"/>
                </a:solidFill>
              </a:defRPr>
            </a:lvl9pPr>
          </a:lstStyle>
          <a:p>
            <a:r>
              <a:rPr lang="en-US" sz="2800" b="0" dirty="0">
                <a:solidFill>
                  <a:schemeClr val="tx1"/>
                </a:solidFill>
              </a:rPr>
              <a:t>Tight Grasping with </a:t>
            </a:r>
          </a:p>
          <a:p>
            <a:r>
              <a:rPr lang="en-US" sz="2800" b="0" dirty="0">
                <a:solidFill>
                  <a:schemeClr val="tx1"/>
                </a:solidFill>
              </a:rPr>
              <a:t>Articulated Palm</a:t>
            </a:r>
          </a:p>
        </p:txBody>
      </p:sp>
    </p:spTree>
    <p:extLst>
      <p:ext uri="{BB962C8B-B14F-4D97-AF65-F5344CB8AC3E}">
        <p14:creationId xmlns:p14="http://schemas.microsoft.com/office/powerpoint/2010/main" val="1436876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upplemental_DLA_Hand (1)">
            <a:hlinkClick r:id="" action="ppaction://media"/>
            <a:extLst>
              <a:ext uri="{FF2B5EF4-FFF2-40B4-BE49-F238E27FC236}">
                <a16:creationId xmlns:a16="http://schemas.microsoft.com/office/drawing/2014/main" id="{5719C4F7-3A55-AC2E-D1FC-26B96ED06D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/>
          <a:srcRect l="6852" t="10288" r="29826" b="9051"/>
          <a:stretch/>
        </p:blipFill>
        <p:spPr>
          <a:xfrm>
            <a:off x="324847" y="2484359"/>
            <a:ext cx="2728682" cy="1955121"/>
          </a:xfrm>
          <a:prstGeom prst="rect">
            <a:avLst/>
          </a:prstGeom>
          <a:noFill/>
        </p:spPr>
      </p:pic>
      <p:pic>
        <p:nvPicPr>
          <p:cNvPr id="5" name="supplemental_DLA_Hand (1)">
            <a:hlinkClick r:id="" action="ppaction://media"/>
            <a:extLst>
              <a:ext uri="{FF2B5EF4-FFF2-40B4-BE49-F238E27FC236}">
                <a16:creationId xmlns:a16="http://schemas.microsoft.com/office/drawing/2014/main" id="{BE81B6C4-2F8B-586C-B82E-89E005D4C04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7"/>
          <a:srcRect l="19343" r="17996" b="30955"/>
          <a:stretch/>
        </p:blipFill>
        <p:spPr>
          <a:xfrm>
            <a:off x="324846" y="613927"/>
            <a:ext cx="2740549" cy="1698579"/>
          </a:xfrm>
          <a:prstGeom prst="rect">
            <a:avLst/>
          </a:prstGeom>
          <a:noFill/>
        </p:spPr>
      </p:pic>
      <p:pic>
        <p:nvPicPr>
          <p:cNvPr id="6" name="supplemental_corl">
            <a:hlinkClick r:id="" action="ppaction://media"/>
            <a:extLst>
              <a:ext uri="{FF2B5EF4-FFF2-40B4-BE49-F238E27FC236}">
                <a16:creationId xmlns:a16="http://schemas.microsoft.com/office/drawing/2014/main" id="{F6686954-A450-3998-CA2A-9AC1D880A02A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 rotWithShape="1">
          <a:blip r:embed="rId18"/>
          <a:srcRect l="14376" t="11468" r="12835"/>
          <a:stretch/>
        </p:blipFill>
        <p:spPr>
          <a:xfrm>
            <a:off x="7745895" y="630120"/>
            <a:ext cx="4314997" cy="295215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1A2B8BE-C62C-E553-9066-D9A72E788252}"/>
              </a:ext>
            </a:extLst>
          </p:cNvPr>
          <p:cNvSpPr txBox="1"/>
          <p:nvPr/>
        </p:nvSpPr>
        <p:spPr>
          <a:xfrm>
            <a:off x="8466722" y="45344"/>
            <a:ext cx="3776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Autonomous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A205CB-B108-F394-9A35-BB2268CF131E}"/>
              </a:ext>
            </a:extLst>
          </p:cNvPr>
          <p:cNvSpPr txBox="1"/>
          <p:nvPr/>
        </p:nvSpPr>
        <p:spPr>
          <a:xfrm>
            <a:off x="2319131" y="45344"/>
            <a:ext cx="3776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Teleoperation</a:t>
            </a:r>
          </a:p>
        </p:txBody>
      </p:sp>
      <p:pic>
        <p:nvPicPr>
          <p:cNvPr id="11" name="supplemental_corl_2">
            <a:hlinkClick r:id="" action="ppaction://media"/>
            <a:extLst>
              <a:ext uri="{FF2B5EF4-FFF2-40B4-BE49-F238E27FC236}">
                <a16:creationId xmlns:a16="http://schemas.microsoft.com/office/drawing/2014/main" id="{7EAACCFB-2DF2-C3CD-F2B1-645BBA064D85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 rotWithShape="1">
          <a:blip r:embed="rId19"/>
          <a:srcRect l="28076" t="21407" r="9966"/>
          <a:stretch/>
        </p:blipFill>
        <p:spPr>
          <a:xfrm>
            <a:off x="3236572" y="623761"/>
            <a:ext cx="4146238" cy="29585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8AF5031-1A01-2B5F-F7E2-C751893A1324}"/>
              </a:ext>
            </a:extLst>
          </p:cNvPr>
          <p:cNvSpPr txBox="1"/>
          <p:nvPr/>
        </p:nvSpPr>
        <p:spPr>
          <a:xfrm>
            <a:off x="3659671" y="6234239"/>
            <a:ext cx="320702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/>
              <a:t>1x Speed Videos</a:t>
            </a:r>
          </a:p>
        </p:txBody>
      </p:sp>
      <p:pic>
        <p:nvPicPr>
          <p:cNvPr id="16" name="supplemental_DLA_Hand (1)">
            <a:hlinkClick r:id="" action="ppaction://media"/>
            <a:extLst>
              <a:ext uri="{FF2B5EF4-FFF2-40B4-BE49-F238E27FC236}">
                <a16:creationId xmlns:a16="http://schemas.microsoft.com/office/drawing/2014/main" id="{846BB5E2-7080-EE11-6735-E6D1E517D1AB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 rotWithShape="1">
          <a:blip r:embed="rId17"/>
          <a:srcRect l="6852" t="10288" r="29826" b="9051"/>
          <a:stretch/>
        </p:blipFill>
        <p:spPr>
          <a:xfrm>
            <a:off x="336713" y="4564110"/>
            <a:ext cx="2728682" cy="1955121"/>
          </a:xfrm>
          <a:prstGeom prst="rect">
            <a:avLst/>
          </a:prstGeom>
          <a:noFill/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B326021-6D6D-D35A-1854-D9A41F36770B}"/>
              </a:ext>
            </a:extLst>
          </p:cNvPr>
          <p:cNvSpPr txBox="1"/>
          <p:nvPr/>
        </p:nvSpPr>
        <p:spPr>
          <a:xfrm>
            <a:off x="7215810" y="6175088"/>
            <a:ext cx="5027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K. Shaw*, Y. Li*, J. Young. M </a:t>
            </a:r>
            <a:r>
              <a:rPr lang="en-US" b="1" dirty="0" err="1"/>
              <a:t>Srirama</a:t>
            </a:r>
            <a:r>
              <a:rPr lang="en-US" b="1" dirty="0"/>
              <a:t>, R. Liu, H Xiong,  R. Mendonca**, D. Pathak**</a:t>
            </a:r>
          </a:p>
        </p:txBody>
      </p:sp>
      <p:pic>
        <p:nvPicPr>
          <p:cNvPr id="23" name="pour_kettle">
            <a:hlinkClick r:id="" action="ppaction://media"/>
            <a:extLst>
              <a:ext uri="{FF2B5EF4-FFF2-40B4-BE49-F238E27FC236}">
                <a16:creationId xmlns:a16="http://schemas.microsoft.com/office/drawing/2014/main" id="{17982A71-1364-1618-029D-1765C894F398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7745895" y="3689557"/>
            <a:ext cx="4314997" cy="2427187"/>
          </a:xfrm>
          <a:prstGeom prst="rect">
            <a:avLst/>
          </a:prstGeom>
        </p:spPr>
      </p:pic>
      <p:pic>
        <p:nvPicPr>
          <p:cNvPr id="25" name="new">
            <a:hlinkClick r:id="" action="ppaction://media"/>
            <a:extLst>
              <a:ext uri="{FF2B5EF4-FFF2-40B4-BE49-F238E27FC236}">
                <a16:creationId xmlns:a16="http://schemas.microsoft.com/office/drawing/2014/main" id="{39AB266C-7E5D-E7C7-31BB-7D2CB1FBB1B2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236572" y="3689557"/>
            <a:ext cx="4314999" cy="24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12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0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3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50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1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0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655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 mute="1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 mute="1">
                <p:cTn id="21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 mute="1">
                <p:cTn id="22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 mute="1">
                <p:cTn id="23" repeatCount="indefinite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video>
              <p:cMediaNode vol="80000" mute="1">
                <p:cTn id="24" repeatCount="indefinite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video>
              <p:cMediaNode vol="80000" mute="1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113</Words>
  <Application>Microsoft Office PowerPoint</Application>
  <PresentationFormat>Widescreen</PresentationFormat>
  <Paragraphs>19</Paragraphs>
  <Slides>3</Slides>
  <Notes>2</Notes>
  <HiddenSlides>0</HiddenSlides>
  <MMClips>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Wingdings</vt:lpstr>
      <vt:lpstr>Office Theme</vt:lpstr>
      <vt:lpstr>LEAP Hand V2:  Dexterous, Low-cost Anthropomorphic Hybrid Rigid Soft Hand for Robot Learning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Kenneth Shaw</dc:creator>
  <cp:lastModifiedBy>Kenneth Shaw</cp:lastModifiedBy>
  <cp:revision>41</cp:revision>
  <dcterms:created xsi:type="dcterms:W3CDTF">2024-07-10T05:30:40Z</dcterms:created>
  <dcterms:modified xsi:type="dcterms:W3CDTF">2024-07-10T06:24:13Z</dcterms:modified>
</cp:coreProperties>
</file>