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5"/>
  </p:notesMasterIdLst>
  <p:sldIdLst>
    <p:sldId id="256" r:id="rId2"/>
    <p:sldId id="284" r:id="rId3"/>
    <p:sldId id="323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06"/>
    <p:restoredTop sz="79745"/>
  </p:normalViewPr>
  <p:slideViewPr>
    <p:cSldViewPr snapToGrid="0">
      <p:cViewPr varScale="1">
        <p:scale>
          <a:sx n="86" d="100"/>
          <a:sy n="86" d="100"/>
        </p:scale>
        <p:origin x="248" y="416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094371-8D3B-3145-B368-AAE515188A0B}" type="datetimeFigureOut">
              <a:rPr lang="en-US" smtClean="0"/>
              <a:t>7/10/24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329149-8268-4744-A9D0-6794A02DC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203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Hi everyone, I am Zilin, and today I will present our work: Tilde, teleoperation for dexterous in-hand manipulation learning with a </a:t>
            </a:r>
            <a:r>
              <a:rPr lang="en-US" dirty="0" err="1"/>
              <a:t>deltahand</a:t>
            </a:r>
            <a:r>
              <a:rPr lang="en-US" dirty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enable robots with human-level dexterity, it demands both precision and robustness on hardware and software. And additionally human interfaces for providing human inputs.</a:t>
            </a:r>
          </a:p>
          <a:p>
            <a:r>
              <a:rPr lang="en-US" dirty="0"/>
              <a:t>Therefore, we are motivated to present, Tilde, a system includes a dexterous robotic hand, DeltaHand, a teleoperation interface TeleHand, and we leverage diffusion policies for imitation learning.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329149-8268-4744-A9D0-6794A02DC2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214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j-lt"/>
              </a:rPr>
              <a:t>Our teleoperation system is designed for efficient data collection, and we introduce a teleoperation interface, </a:t>
            </a:r>
            <a:r>
              <a:rPr lang="en-US" sz="1200" dirty="0" err="1">
                <a:latin typeface="+mj-lt"/>
              </a:rPr>
              <a:t>telehand</a:t>
            </a:r>
            <a:r>
              <a:rPr lang="en-US" sz="1200" dirty="0">
                <a:latin typeface="+mj-lt"/>
              </a:rPr>
              <a:t> with a kinematic twin design to the DeltaHand. The kinematic twin design enables precise mapping between hands, and </a:t>
            </a:r>
            <a:r>
              <a:rPr lang="en-US" dirty="0"/>
              <a:t>is user friendly. We see the teleoperator can easily moves the </a:t>
            </a:r>
            <a:r>
              <a:rPr lang="en-US" dirty="0" err="1"/>
              <a:t>telehand’s</a:t>
            </a:r>
            <a:r>
              <a:rPr lang="en-US" dirty="0"/>
              <a:t> fingers, and the </a:t>
            </a:r>
            <a:r>
              <a:rPr lang="en-US" dirty="0" err="1"/>
              <a:t>deltahand</a:t>
            </a:r>
            <a:r>
              <a:rPr lang="en-US" dirty="0"/>
              <a:t> can accurately and smoothly follow the motion. </a:t>
            </a:r>
            <a:endParaRPr lang="en-US" sz="1200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329149-8268-4744-A9D0-6794A02DC27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963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evaluated our system with learned diffusion policies on seven tasks. We have in-hand translation including block sliding on the table, and block lifting in the air. In-hand rotation including rolling a ball, or twisting a cap to open; we can grasp objects with various shapes; or we can do forceful articulated object manipulation, such as pushing to close a syringe; we demonstrate the shape insert task with multi-modal actions. This requires coordination between fingers to transport the object.</a:t>
            </a:r>
          </a:p>
          <a:p>
            <a:endParaRPr lang="en-US" dirty="0"/>
          </a:p>
          <a:p>
            <a:r>
              <a:rPr lang="en-US" dirty="0"/>
              <a:t>That’s all, thank you for listening, and feel free to stop by our poster!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329149-8268-4744-A9D0-6794A02DC27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711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0E9A0-7829-4F4E-A9B3-C64913063D7A}" type="datetime1">
              <a:rPr lang="en-US" smtClean="0"/>
              <a:t>7/10/24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E6E1-B92D-DA4D-983A-D45B55085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852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ABBC2-DBB1-854B-AAC2-1785D68B8CD6}" type="datetime1">
              <a:rPr lang="en-US" smtClean="0"/>
              <a:t>7/10/24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E6E1-B92D-DA4D-983A-D45B55085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503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33C81-B2B6-764D-A2F6-515F2EE0FBC7}" type="datetime1">
              <a:rPr lang="en-US" smtClean="0"/>
              <a:t>7/10/24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E6E1-B92D-DA4D-983A-D45B55085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738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A0BD3-756A-204B-B833-119B35A279CC}" type="datetime1">
              <a:rPr lang="en-US" smtClean="0"/>
              <a:t>7/10/24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E6E1-B92D-DA4D-983A-D45B55085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476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0EAC2-4099-1B49-9AB2-F4E760DEF3FB}" type="datetime1">
              <a:rPr lang="en-US" smtClean="0"/>
              <a:t>7/10/24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E6E1-B92D-DA4D-983A-D45B55085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00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EA604-A861-0F4B-BD29-DF55F61E18A9}" type="datetime1">
              <a:rPr lang="en-US" smtClean="0"/>
              <a:t>7/10/24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E6E1-B92D-DA4D-983A-D45B55085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893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0DB3A-6001-6D46-B69C-F4FBA4FBE634}" type="datetime1">
              <a:rPr lang="en-US" smtClean="0"/>
              <a:t>7/10/24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E6E1-B92D-DA4D-983A-D45B55085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398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73CDA-0F45-8549-991A-5A942F292F67}" type="datetime1">
              <a:rPr lang="en-US" smtClean="0"/>
              <a:t>7/10/24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E6E1-B92D-DA4D-983A-D45B55085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734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AEC1D-B324-B749-8B34-42DBFD03174A}" type="datetime1">
              <a:rPr lang="en-US" smtClean="0"/>
              <a:t>7/10/24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E6E1-B92D-DA4D-983A-D45B55085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235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3B852-79E3-7940-AA3C-92EB2F916FA9}" type="datetime1">
              <a:rPr lang="en-US" smtClean="0"/>
              <a:t>7/10/24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E6E1-B92D-DA4D-983A-D45B55085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478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28E6E-4213-354A-8405-F9820A5FEC18}" type="datetime1">
              <a:rPr lang="en-US" smtClean="0"/>
              <a:t>7/10/24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E6E1-B92D-DA4D-983A-D45B55085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37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72423F-9617-CA4A-9EFA-DA48EF91785F}" type="datetime1">
              <a:rPr lang="en-US" smtClean="0"/>
              <a:t>7/10/24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4E6E1-B92D-DA4D-983A-D45B550857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5022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jpe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13" Type="http://schemas.openxmlformats.org/officeDocument/2006/relationships/image" Target="../media/image14.png"/><Relationship Id="rId3" Type="http://schemas.microsoft.com/office/2007/relationships/media" Target="../media/media2.mp4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image" Target="../media/image12.png"/><Relationship Id="rId5" Type="http://schemas.microsoft.com/office/2007/relationships/media" Target="../media/media3.mp4"/><Relationship Id="rId10" Type="http://schemas.microsoft.com/office/2007/relationships/hdphoto" Target="../media/hdphoto1.wdp"/><Relationship Id="rId4" Type="http://schemas.openxmlformats.org/officeDocument/2006/relationships/video" Target="../media/media2.mp4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ideo" Target="../media/media7.mp4"/><Relationship Id="rId13" Type="http://schemas.openxmlformats.org/officeDocument/2006/relationships/video" Target="../media/media10.mp4"/><Relationship Id="rId18" Type="http://schemas.openxmlformats.org/officeDocument/2006/relationships/image" Target="../media/image17.png"/><Relationship Id="rId3" Type="http://schemas.microsoft.com/office/2007/relationships/media" Target="../media/media5.mp4"/><Relationship Id="rId21" Type="http://schemas.openxmlformats.org/officeDocument/2006/relationships/image" Target="../media/image20.png"/><Relationship Id="rId7" Type="http://schemas.microsoft.com/office/2007/relationships/media" Target="../media/media7.mp4"/><Relationship Id="rId12" Type="http://schemas.microsoft.com/office/2007/relationships/media" Target="../media/media10.mp4"/><Relationship Id="rId17" Type="http://schemas.openxmlformats.org/officeDocument/2006/relationships/image" Target="../media/image16.png"/><Relationship Id="rId2" Type="http://schemas.openxmlformats.org/officeDocument/2006/relationships/video" Target="../media/media4.mp4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microsoft.com/office/2007/relationships/media" Target="../media/media4.mp4"/><Relationship Id="rId6" Type="http://schemas.microsoft.com/office/2007/relationships/media" Target="../media/media6.mp4"/><Relationship Id="rId11" Type="http://schemas.openxmlformats.org/officeDocument/2006/relationships/video" Target="../media/media9.mp4"/><Relationship Id="rId5" Type="http://schemas.openxmlformats.org/officeDocument/2006/relationships/video" Target="NULL" TargetMode="External"/><Relationship Id="rId15" Type="http://schemas.openxmlformats.org/officeDocument/2006/relationships/notesSlide" Target="../notesSlides/notesSlide3.xml"/><Relationship Id="rId10" Type="http://schemas.microsoft.com/office/2007/relationships/media" Target="../media/media9.mp4"/><Relationship Id="rId19" Type="http://schemas.openxmlformats.org/officeDocument/2006/relationships/image" Target="../media/image18.png"/><Relationship Id="rId4" Type="http://schemas.openxmlformats.org/officeDocument/2006/relationships/video" Target="../media/media5.mp4"/><Relationship Id="rId9" Type="http://schemas.microsoft.com/office/2007/relationships/media" Target="../media/media8.mp4"/><Relationship Id="rId14" Type="http://schemas.openxmlformats.org/officeDocument/2006/relationships/slideLayout" Target="../slideLayouts/slideLayout2.xml"/><Relationship Id="rId22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35B6335D-E983-010A-921B-402DF13124C1}"/>
                  </a:ext>
                </a:extLst>
              </p:cNvPr>
              <p:cNvSpPr>
                <a:spLocks noGrp="1"/>
              </p:cNvSpPr>
              <p:nvPr>
                <p:ph type="ctrTitle"/>
              </p:nvPr>
            </p:nvSpPr>
            <p:spPr>
              <a:xfrm>
                <a:off x="1524000" y="74791"/>
                <a:ext cx="9144000" cy="2387600"/>
              </a:xfrm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4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𝑇𝑖𝑙𝑑𝑒</m:t>
                        </m:r>
                      </m:e>
                    </m:acc>
                  </m:oMath>
                </a14:m>
                <a:r>
                  <a:rPr lang="en-US" sz="4000" dirty="0"/>
                  <a:t>: Teleoperation for Dexterous In-Hand Manipulation Learning with a DeltaHand</a:t>
                </a:r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35B6335D-E983-010A-921B-402DF13124C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xfrm>
                <a:off x="1524000" y="74791"/>
                <a:ext cx="9144000" cy="2387600"/>
              </a:xfrm>
              <a:blipFill>
                <a:blip r:embed="rId3"/>
                <a:stretch>
                  <a:fillRect l="-416" r="-2913"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ubtitle 2">
            <a:extLst>
              <a:ext uri="{FF2B5EF4-FFF2-40B4-BE49-F238E27FC236}">
                <a16:creationId xmlns:a16="http://schemas.microsoft.com/office/drawing/2014/main" id="{8BF3A2DC-06F3-55A2-0B47-939E29334E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512313"/>
            <a:ext cx="9144000" cy="599207"/>
          </a:xfrm>
        </p:spPr>
        <p:txBody>
          <a:bodyPr>
            <a:normAutofit/>
          </a:bodyPr>
          <a:lstStyle/>
          <a:p>
            <a:r>
              <a:rPr lang="en-US" i="1" dirty="0">
                <a:latin typeface="+mj-lt"/>
              </a:rPr>
              <a:t>Zilin Si*, Kevin Zhang*, Zeynep Temel, Oliver Kroemer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CDDC0DB-9262-7A16-B5A5-2FCD5F26633E}"/>
              </a:ext>
            </a:extLst>
          </p:cNvPr>
          <p:cNvGrpSpPr/>
          <p:nvPr/>
        </p:nvGrpSpPr>
        <p:grpSpPr>
          <a:xfrm>
            <a:off x="0" y="-43800"/>
            <a:ext cx="12192000" cy="1123800"/>
            <a:chOff x="0" y="5566232"/>
            <a:chExt cx="12192000" cy="11238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8ABEEEB-9B44-52FD-628A-C2D8F3EA9061}"/>
                </a:ext>
              </a:extLst>
            </p:cNvPr>
            <p:cNvSpPr/>
            <p:nvPr/>
          </p:nvSpPr>
          <p:spPr>
            <a:xfrm>
              <a:off x="0" y="5593084"/>
              <a:ext cx="12192000" cy="1080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5C1C466-A848-3DB1-A8CB-99530740F5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961" y="5596726"/>
              <a:ext cx="3177056" cy="1080000"/>
            </a:xfrm>
            <a:prstGeom prst="rect">
              <a:avLst/>
            </a:prstGeom>
          </p:spPr>
        </p:pic>
        <p:pic>
          <p:nvPicPr>
            <p:cNvPr id="5" name="Picture 4" descr="A logo with blue and black text&#10;&#10;Description automatically generated">
              <a:extLst>
                <a:ext uri="{FF2B5EF4-FFF2-40B4-BE49-F238E27FC236}">
                  <a16:creationId xmlns:a16="http://schemas.microsoft.com/office/drawing/2014/main" id="{48343EAC-0F90-66E4-B4F8-17F6E5C3F9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60301" y="5593084"/>
              <a:ext cx="1472728" cy="1080000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A17A6D5-B712-23D3-0024-21CF9FAEFAE9}"/>
                </a:ext>
              </a:extLst>
            </p:cNvPr>
            <p:cNvGrpSpPr/>
            <p:nvPr/>
          </p:nvGrpSpPr>
          <p:grpSpPr>
            <a:xfrm>
              <a:off x="9155618" y="5610032"/>
              <a:ext cx="1157143" cy="1080000"/>
              <a:chOff x="1449928" y="3184216"/>
              <a:chExt cx="1157143" cy="1157143"/>
            </a:xfrm>
          </p:grpSpPr>
          <p:pic>
            <p:nvPicPr>
              <p:cNvPr id="6" name="Picture 2" descr="@ZoomLabCMU">
                <a:extLst>
                  <a:ext uri="{FF2B5EF4-FFF2-40B4-BE49-F238E27FC236}">
                    <a16:creationId xmlns:a16="http://schemas.microsoft.com/office/drawing/2014/main" id="{12F33ECD-28B4-B699-F434-B705B59DE0D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9928" y="3184216"/>
                <a:ext cx="1157143" cy="11571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2" descr="scotty crop">
                <a:extLst>
                  <a:ext uri="{FF2B5EF4-FFF2-40B4-BE49-F238E27FC236}">
                    <a16:creationId xmlns:a16="http://schemas.microsoft.com/office/drawing/2014/main" id="{A4D242A9-8F1A-6E89-B733-C4D2A6627C7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29870" y="3550437"/>
                <a:ext cx="424286" cy="4242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" name="Picture 9" descr="A black background with red text&#10;&#10;Description automatically generated">
              <a:extLst>
                <a:ext uri="{FF2B5EF4-FFF2-40B4-BE49-F238E27FC236}">
                  <a16:creationId xmlns:a16="http://schemas.microsoft.com/office/drawing/2014/main" id="{256CACC2-F455-D512-082D-D12E92AB5AD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188462" y="5566232"/>
              <a:ext cx="4274146" cy="1080000"/>
            </a:xfrm>
            <a:prstGeom prst="rect">
              <a:avLst/>
            </a:prstGeom>
          </p:spPr>
        </p:pic>
      </p:grp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D8B9FC-95F8-BFB8-69F3-2A832F3B5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E6E1-B92D-DA4D-983A-D45B55085755}" type="slidenum">
              <a:rPr lang="en-US" smtClean="0"/>
              <a:t>1</a:t>
            </a:fld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4B204DB-002D-CA76-FE76-08790C2AB5F9}"/>
              </a:ext>
            </a:extLst>
          </p:cNvPr>
          <p:cNvSpPr/>
          <p:nvPr/>
        </p:nvSpPr>
        <p:spPr>
          <a:xfrm>
            <a:off x="4315714" y="3464960"/>
            <a:ext cx="1800000" cy="1800000"/>
          </a:xfrm>
          <a:prstGeom prst="ellips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54753E0-5A85-68F7-EC89-1D0C38E74558}"/>
              </a:ext>
            </a:extLst>
          </p:cNvPr>
          <p:cNvSpPr/>
          <p:nvPr/>
        </p:nvSpPr>
        <p:spPr>
          <a:xfrm>
            <a:off x="5791829" y="3428854"/>
            <a:ext cx="1800000" cy="1800000"/>
          </a:xfrm>
          <a:prstGeom prst="ellips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13E6699-FE09-3B66-818C-EA271DAE6605}"/>
              </a:ext>
            </a:extLst>
          </p:cNvPr>
          <p:cNvSpPr/>
          <p:nvPr/>
        </p:nvSpPr>
        <p:spPr>
          <a:xfrm>
            <a:off x="5119047" y="4760479"/>
            <a:ext cx="1800000" cy="1800000"/>
          </a:xfrm>
          <a:prstGeom prst="ellips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2EF0F04-52E6-F26B-D531-C5A8B0645169}"/>
              </a:ext>
            </a:extLst>
          </p:cNvPr>
          <p:cNvSpPr txBox="1">
            <a:spLocks/>
          </p:cNvSpPr>
          <p:nvPr/>
        </p:nvSpPr>
        <p:spPr>
          <a:xfrm>
            <a:off x="5808203" y="3954856"/>
            <a:ext cx="1941689" cy="763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300" dirty="0">
                <a:latin typeface="+mj-lt"/>
              </a:rPr>
              <a:t>Learning Policies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2473CEC-34FD-A626-4264-57601FD5504F}"/>
              </a:ext>
            </a:extLst>
          </p:cNvPr>
          <p:cNvSpPr txBox="1">
            <a:spLocks/>
          </p:cNvSpPr>
          <p:nvPr/>
        </p:nvSpPr>
        <p:spPr>
          <a:xfrm>
            <a:off x="5048203" y="5375792"/>
            <a:ext cx="1941689" cy="763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300" dirty="0">
                <a:latin typeface="+mj-lt"/>
              </a:rPr>
              <a:t>Human Interfaces</a:t>
            </a:r>
          </a:p>
        </p:txBody>
      </p:sp>
      <p:pic>
        <p:nvPicPr>
          <p:cNvPr id="18" name="Picture 17" descr="A close-up of a robot&#10;&#10;Description automatically generated">
            <a:extLst>
              <a:ext uri="{FF2B5EF4-FFF2-40B4-BE49-F238E27FC236}">
                <a16:creationId xmlns:a16="http://schemas.microsoft.com/office/drawing/2014/main" id="{4839F2B9-83A8-CA45-2795-5A7C4ABFF76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7198" y="3162149"/>
            <a:ext cx="2276746" cy="288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9E83F9F-5BD3-D1FB-8144-07F192BD978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8385498" y="4186774"/>
            <a:ext cx="2880000" cy="2263314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76989516-E4E8-8C32-0D28-E0D3563238DF}"/>
              </a:ext>
            </a:extLst>
          </p:cNvPr>
          <p:cNvGrpSpPr/>
          <p:nvPr/>
        </p:nvGrpSpPr>
        <p:grpSpPr>
          <a:xfrm>
            <a:off x="7233190" y="3062253"/>
            <a:ext cx="1774794" cy="1016121"/>
            <a:chOff x="11381134" y="9123923"/>
            <a:chExt cx="1774794" cy="1016121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216FDB63-1420-3170-F00A-117283CA4014}"/>
                </a:ext>
              </a:extLst>
            </p:cNvPr>
            <p:cNvSpPr/>
            <p:nvPr/>
          </p:nvSpPr>
          <p:spPr>
            <a:xfrm>
              <a:off x="11381134" y="9123923"/>
              <a:ext cx="1774794" cy="1016121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8B6F1FDF-3AC4-34D8-36D3-FB7079CF75C5}"/>
                    </a:ext>
                  </a:extLst>
                </p:cNvPr>
                <p:cNvSpPr txBox="1"/>
                <p:nvPr/>
              </p:nvSpPr>
              <p:spPr>
                <a:xfrm>
                  <a:off x="11416208" y="9274812"/>
                  <a:ext cx="1739719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dirty="0">
                      <a:latin typeface="+mj-lt"/>
                      <a:ea typeface="Menlo" panose="020B0609030804020204" pitchFamily="49" charset="0"/>
                      <a:cs typeface="Menlo" panose="020B0609030804020204" pitchFamily="49" charset="0"/>
                    </a:rPr>
                    <a:t>Diffusion Policy 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(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𝑜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000" dirty="0">
                    <a:latin typeface="+mj-lt"/>
                    <a:ea typeface="Menlo" panose="020B0609030804020204" pitchFamily="49" charset="0"/>
                    <a:cs typeface="Menlo" panose="020B0609030804020204" pitchFamily="49" charset="0"/>
                  </a:endParaRPr>
                </a:p>
              </p:txBody>
            </p:sp>
          </mc:Choice>
          <mc:Fallback xmlns="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8B6F1FDF-3AC4-34D8-36D3-FB7079CF75C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416208" y="9274812"/>
                  <a:ext cx="1739719" cy="707886"/>
                </a:xfrm>
                <a:prstGeom prst="rect">
                  <a:avLst/>
                </a:prstGeom>
                <a:blipFill>
                  <a:blip r:embed="rId11"/>
                  <a:stretch>
                    <a:fillRect l="-3623" t="-3509" r="-6522" b="-1052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583DE9C-09F8-B5F0-8941-E9EF6DAB59E8}"/>
              </a:ext>
            </a:extLst>
          </p:cNvPr>
          <p:cNvSpPr txBox="1">
            <a:spLocks/>
          </p:cNvSpPr>
          <p:nvPr/>
        </p:nvSpPr>
        <p:spPr>
          <a:xfrm>
            <a:off x="1187198" y="6042149"/>
            <a:ext cx="2276746" cy="4856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>
                <a:latin typeface="+mj-lt"/>
              </a:rPr>
              <a:t>DeltaHand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B3794006-8A66-A285-D1BE-8CDB04FEF1AA}"/>
              </a:ext>
            </a:extLst>
          </p:cNvPr>
          <p:cNvSpPr txBox="1">
            <a:spLocks/>
          </p:cNvSpPr>
          <p:nvPr/>
        </p:nvSpPr>
        <p:spPr>
          <a:xfrm>
            <a:off x="8683991" y="3428596"/>
            <a:ext cx="2273164" cy="4856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>
                <a:latin typeface="+mj-lt"/>
              </a:rPr>
              <a:t>TeleHand</a:t>
            </a:r>
          </a:p>
        </p:txBody>
      </p:sp>
      <p:cxnSp>
        <p:nvCxnSpPr>
          <p:cNvPr id="25" name="Elbow Connector 24">
            <a:extLst>
              <a:ext uri="{FF2B5EF4-FFF2-40B4-BE49-F238E27FC236}">
                <a16:creationId xmlns:a16="http://schemas.microsoft.com/office/drawing/2014/main" id="{73146785-3F51-80AF-5F17-7BAC5BB6F72B}"/>
              </a:ext>
            </a:extLst>
          </p:cNvPr>
          <p:cNvCxnSpPr>
            <a:stCxn id="18" idx="3"/>
            <a:endCxn id="13" idx="3"/>
          </p:cNvCxnSpPr>
          <p:nvPr/>
        </p:nvCxnSpPr>
        <p:spPr>
          <a:xfrm>
            <a:off x="3463944" y="4602149"/>
            <a:ext cx="1115374" cy="399207"/>
          </a:xfrm>
          <a:prstGeom prst="bentConnector4">
            <a:avLst>
              <a:gd name="adj1" fmla="val 38183"/>
              <a:gd name="adj2" fmla="val 157264"/>
            </a:avLst>
          </a:prstGeom>
          <a:ln w="38100">
            <a:solidFill>
              <a:schemeClr val="accent3">
                <a:lumMod val="60000"/>
                <a:lumOff val="4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5">
            <a:extLst>
              <a:ext uri="{FF2B5EF4-FFF2-40B4-BE49-F238E27FC236}">
                <a16:creationId xmlns:a16="http://schemas.microsoft.com/office/drawing/2014/main" id="{C6F6A4EA-57C5-9828-9F3C-A507162C275F}"/>
              </a:ext>
            </a:extLst>
          </p:cNvPr>
          <p:cNvCxnSpPr>
            <a:cxnSpLocks/>
            <a:stCxn id="15" idx="6"/>
            <a:endCxn id="19" idx="2"/>
          </p:cNvCxnSpPr>
          <p:nvPr/>
        </p:nvCxnSpPr>
        <p:spPr>
          <a:xfrm flipV="1">
            <a:off x="6919047" y="5318431"/>
            <a:ext cx="1774794" cy="342048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3">
                <a:lumMod val="60000"/>
                <a:lumOff val="4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89BA1E85-FFED-3CC9-8D52-869DC3F97568}"/>
              </a:ext>
            </a:extLst>
          </p:cNvPr>
          <p:cNvSpPr txBox="1">
            <a:spLocks/>
          </p:cNvSpPr>
          <p:nvPr/>
        </p:nvSpPr>
        <p:spPr>
          <a:xfrm>
            <a:off x="4173722" y="3971266"/>
            <a:ext cx="2101045" cy="7633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300" dirty="0">
                <a:latin typeface="+mj-lt"/>
              </a:rPr>
              <a:t>Dexterous Robotic Hands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8AC0827D-8002-4EBF-C54D-4E2719DE9DEF}"/>
              </a:ext>
            </a:extLst>
          </p:cNvPr>
          <p:cNvSpPr txBox="1">
            <a:spLocks/>
          </p:cNvSpPr>
          <p:nvPr/>
        </p:nvSpPr>
        <p:spPr>
          <a:xfrm>
            <a:off x="0" y="6454464"/>
            <a:ext cx="2652544" cy="417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i="1" dirty="0">
                <a:latin typeface="+mj-lt"/>
              </a:rPr>
              <a:t>* Equal contribution</a:t>
            </a:r>
          </a:p>
        </p:txBody>
      </p:sp>
      <p:pic>
        <p:nvPicPr>
          <p:cNvPr id="37" name="Picture 36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79C09EE0-CF8E-B910-7DA6-5B2A6C8929C6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889" t="9486" r="8459" b="9374"/>
          <a:stretch/>
        </p:blipFill>
        <p:spPr>
          <a:xfrm>
            <a:off x="10668000" y="-13820"/>
            <a:ext cx="1100125" cy="1080000"/>
          </a:xfrm>
          <a:prstGeom prst="rect">
            <a:avLst/>
          </a:prstGeom>
        </p:spPr>
      </p:pic>
      <p:sp>
        <p:nvSpPr>
          <p:cNvPr id="39" name="Subtitle 2">
            <a:extLst>
              <a:ext uri="{FF2B5EF4-FFF2-40B4-BE49-F238E27FC236}">
                <a16:creationId xmlns:a16="http://schemas.microsoft.com/office/drawing/2014/main" id="{14284336-5370-9832-777B-F9A229A51921}"/>
              </a:ext>
            </a:extLst>
          </p:cNvPr>
          <p:cNvSpPr txBox="1">
            <a:spLocks/>
          </p:cNvSpPr>
          <p:nvPr/>
        </p:nvSpPr>
        <p:spPr>
          <a:xfrm>
            <a:off x="10406942" y="1059766"/>
            <a:ext cx="2652544" cy="417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latin typeface="+mj-lt"/>
              </a:rPr>
              <a:t>Project website</a:t>
            </a:r>
          </a:p>
        </p:txBody>
      </p:sp>
    </p:spTree>
    <p:extLst>
      <p:ext uri="{BB962C8B-B14F-4D97-AF65-F5344CB8AC3E}">
        <p14:creationId xmlns:p14="http://schemas.microsoft.com/office/powerpoint/2010/main" val="6944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104"/>
    </mc:Choice>
    <mc:Fallback xmlns="">
      <p:transition spd="slow" advTm="30104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A6504-FC58-8F67-E50D-E81FD2F39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Teleoperation System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26C23A-5241-9BC5-0B91-FC5FD1308F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0000"/>
            <a:ext cx="10515600" cy="7633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+mj-lt"/>
              </a:rPr>
              <a:t>We introduce a teleoperation interface, TeleHand with a kinematic twin design to the DeltaHand.</a:t>
            </a:r>
          </a:p>
        </p:txBody>
      </p:sp>
      <p:sp>
        <p:nvSpPr>
          <p:cNvPr id="79" name="Slide Number Placeholder 78">
            <a:extLst>
              <a:ext uri="{FF2B5EF4-FFF2-40B4-BE49-F238E27FC236}">
                <a16:creationId xmlns:a16="http://schemas.microsoft.com/office/drawing/2014/main" id="{CA65F8D1-15DE-30B8-0B3D-54CF23C6A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E6E1-B92D-DA4D-983A-D45B55085755}" type="slidenum">
              <a:rPr lang="en-US" smtClean="0"/>
              <a:t>2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3ACF7E3-7769-4984-1E35-5BF67C7BD72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8510" y="2638968"/>
            <a:ext cx="3085060" cy="2880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05CEEA2-4E6F-A874-6193-5351C764813A}"/>
              </a:ext>
            </a:extLst>
          </p:cNvPr>
          <p:cNvSpPr txBox="1">
            <a:spLocks/>
          </p:cNvSpPr>
          <p:nvPr/>
        </p:nvSpPr>
        <p:spPr>
          <a:xfrm>
            <a:off x="8630436" y="2067549"/>
            <a:ext cx="2400138" cy="470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err="1">
                <a:latin typeface="+mj-lt"/>
              </a:rPr>
              <a:t>TeleHand</a:t>
            </a:r>
            <a:endParaRPr lang="en-US" sz="2400" dirty="0">
              <a:latin typeface="+mj-lt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C6AA50-C872-8CA3-405D-45BCAC82DA7C}"/>
              </a:ext>
            </a:extLst>
          </p:cNvPr>
          <p:cNvSpPr txBox="1">
            <a:spLocks/>
          </p:cNvSpPr>
          <p:nvPr/>
        </p:nvSpPr>
        <p:spPr>
          <a:xfrm>
            <a:off x="4149660" y="2065987"/>
            <a:ext cx="2400138" cy="470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 err="1">
                <a:latin typeface="+mj-lt"/>
              </a:rPr>
              <a:t>DeltaHand</a:t>
            </a:r>
            <a:endParaRPr lang="en-US" sz="2400" dirty="0">
              <a:latin typeface="+mj-lt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F6C4A345-BDE4-5ED2-7DEF-E841B00C62AE}"/>
              </a:ext>
            </a:extLst>
          </p:cNvPr>
          <p:cNvSpPr/>
          <p:nvPr/>
        </p:nvSpPr>
        <p:spPr>
          <a:xfrm>
            <a:off x="1219639" y="4191346"/>
            <a:ext cx="457201" cy="426243"/>
          </a:xfrm>
          <a:prstGeom prst="roundRect">
            <a:avLst/>
          </a:prstGeom>
          <a:noFill/>
          <a:ln w="3810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9D8DD8D-CDB1-6D2B-3525-1058BEE0E8B3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332142" y="4404468"/>
            <a:ext cx="887497" cy="459221"/>
          </a:xfrm>
          <a:prstGeom prst="line">
            <a:avLst/>
          </a:prstGeom>
          <a:ln w="381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F8F20F3-FA90-C368-C5C6-D0D299489625}"/>
              </a:ext>
            </a:extLst>
          </p:cNvPr>
          <p:cNvCxnSpPr>
            <a:cxnSpLocks/>
          </p:cNvCxnSpPr>
          <p:nvPr/>
        </p:nvCxnSpPr>
        <p:spPr>
          <a:xfrm>
            <a:off x="1676840" y="4404467"/>
            <a:ext cx="1220964" cy="508746"/>
          </a:xfrm>
          <a:prstGeom prst="line">
            <a:avLst/>
          </a:prstGeom>
          <a:ln w="381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CAC6607-6957-BD63-73F5-263C49FBCD13}"/>
              </a:ext>
            </a:extLst>
          </p:cNvPr>
          <p:cNvSpPr txBox="1"/>
          <p:nvPr/>
        </p:nvSpPr>
        <p:spPr>
          <a:xfrm>
            <a:off x="423262" y="3698131"/>
            <a:ext cx="2335555" cy="369332"/>
          </a:xfrm>
          <a:prstGeom prst="rect">
            <a:avLst/>
          </a:prstGeom>
          <a:solidFill>
            <a:srgbClr val="7030A0">
              <a:alpha val="50000"/>
            </a:srgbClr>
          </a:solidFill>
          <a:effectLst>
            <a:softEdge rad="80539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+mj-lt"/>
                <a:ea typeface="Menlo" panose="020B0609030804020204" pitchFamily="49" charset="0"/>
                <a:cs typeface="Menlo" panose="020B0609030804020204" pitchFamily="49" charset="0"/>
              </a:rPr>
              <a:t>In-hand camera</a:t>
            </a:r>
          </a:p>
        </p:txBody>
      </p:sp>
      <p:pic>
        <p:nvPicPr>
          <p:cNvPr id="15" name="demo3_inhand" descr="demo3_inhand">
            <a:hlinkClick r:id="" action="ppaction://media"/>
            <a:extLst>
              <a:ext uri="{FF2B5EF4-FFF2-40B4-BE49-F238E27FC236}">
                <a16:creationId xmlns:a16="http://schemas.microsoft.com/office/drawing/2014/main" id="{D0750C4D-738E-9A08-C645-F61D79A83EE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32143" y="4873727"/>
            <a:ext cx="2565661" cy="192424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C00E0091-2349-293B-5EAB-A06E07582EDD}"/>
              </a:ext>
            </a:extLst>
          </p:cNvPr>
          <p:cNvSpPr/>
          <p:nvPr/>
        </p:nvSpPr>
        <p:spPr>
          <a:xfrm>
            <a:off x="332144" y="4868708"/>
            <a:ext cx="2565660" cy="1924246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video2" descr="video2">
            <a:hlinkClick r:id="" action="ppaction://media"/>
            <a:extLst>
              <a:ext uri="{FF2B5EF4-FFF2-40B4-BE49-F238E27FC236}">
                <a16:creationId xmlns:a16="http://schemas.microsoft.com/office/drawing/2014/main" id="{3681DC73-8291-6423-32C8-84CF27D3B193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12"/>
          <a:srcRect t="27885" b="15723"/>
          <a:stretch/>
        </p:blipFill>
        <p:spPr>
          <a:xfrm>
            <a:off x="3170026" y="2537999"/>
            <a:ext cx="4305600" cy="4320001"/>
          </a:xfrm>
          <a:prstGeom prst="rect">
            <a:avLst/>
          </a:prstGeom>
        </p:spPr>
      </p:pic>
      <p:pic>
        <p:nvPicPr>
          <p:cNvPr id="21" name="video3" descr="video3">
            <a:hlinkClick r:id="" action="ppaction://media"/>
            <a:extLst>
              <a:ext uri="{FF2B5EF4-FFF2-40B4-BE49-F238E27FC236}">
                <a16:creationId xmlns:a16="http://schemas.microsoft.com/office/drawing/2014/main" id="{220BBD33-CE3B-62A0-1DBE-F31F5A99DB94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 rotWithShape="1">
          <a:blip r:embed="rId13"/>
          <a:srcRect l="21847" r="21847"/>
          <a:stretch/>
        </p:blipFill>
        <p:spPr>
          <a:xfrm>
            <a:off x="7668418" y="2536438"/>
            <a:ext cx="4324174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50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040"/>
    </mc:Choice>
    <mc:Fallback xmlns="">
      <p:transition spd="slow" advTm="230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3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8934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467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3816" objId="15"/>
        <p14:playEvt time="4012" objId="6"/>
        <p14:playEvt time="4511" objId="7"/>
        <p14:stopEvt time="22191" objId="15"/>
        <p14:stopEvt time="22572" objId="6"/>
        <p14:stopEvt time="23040" objId="7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A6504-FC58-8F67-E50D-E81FD2F39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Tasks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26C23A-5241-9BC5-0B91-FC5FD1308F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26772"/>
            <a:ext cx="10515599" cy="7633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+mj-lt"/>
              </a:rPr>
              <a:t>We evaluate the learned diffusion policies on seven dexterous manipulation tasks.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DC3716E-3043-48C6-D830-D686F465F001}"/>
              </a:ext>
            </a:extLst>
          </p:cNvPr>
          <p:cNvSpPr txBox="1"/>
          <p:nvPr/>
        </p:nvSpPr>
        <p:spPr>
          <a:xfrm>
            <a:off x="360622" y="4263917"/>
            <a:ext cx="2405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+mj-lt"/>
                <a:ea typeface="Menlo" panose="020B0609030804020204" pitchFamily="49" charset="0"/>
                <a:cs typeface="Menlo" panose="020B0609030804020204" pitchFamily="49" charset="0"/>
              </a:rPr>
              <a:t>Block Slide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15D7220-C478-2F97-3B77-109D1EF2076D}"/>
              </a:ext>
            </a:extLst>
          </p:cNvPr>
          <p:cNvSpPr txBox="1"/>
          <p:nvPr/>
        </p:nvSpPr>
        <p:spPr>
          <a:xfrm>
            <a:off x="373455" y="6468359"/>
            <a:ext cx="24051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+mj-lt"/>
                <a:ea typeface="Menlo" panose="020B0609030804020204" pitchFamily="49" charset="0"/>
                <a:cs typeface="Menlo" panose="020B0609030804020204" pitchFamily="49" charset="0"/>
              </a:rPr>
              <a:t>Block Lift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01E58B4-4E60-11ED-22DB-85FEAFC6E9CF}"/>
              </a:ext>
            </a:extLst>
          </p:cNvPr>
          <p:cNvSpPr txBox="1"/>
          <p:nvPr/>
        </p:nvSpPr>
        <p:spPr>
          <a:xfrm>
            <a:off x="3329517" y="4255649"/>
            <a:ext cx="24240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+mj-lt"/>
                <a:ea typeface="Menlo" panose="020B0609030804020204" pitchFamily="49" charset="0"/>
                <a:cs typeface="Menlo" panose="020B0609030804020204" pitchFamily="49" charset="0"/>
              </a:rPr>
              <a:t>Ball Roll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D976C16-3BB5-0D15-332C-849C40C69CA1}"/>
              </a:ext>
            </a:extLst>
          </p:cNvPr>
          <p:cNvSpPr txBox="1"/>
          <p:nvPr/>
        </p:nvSpPr>
        <p:spPr>
          <a:xfrm>
            <a:off x="3329867" y="6477201"/>
            <a:ext cx="2417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+mj-lt"/>
                <a:ea typeface="Menlo" panose="020B0609030804020204" pitchFamily="49" charset="0"/>
                <a:cs typeface="Menlo" panose="020B0609030804020204" pitchFamily="49" charset="0"/>
              </a:rPr>
              <a:t>Cap Twist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04428D9-92F4-308C-2FB8-CB8CE8E64E99}"/>
              </a:ext>
            </a:extLst>
          </p:cNvPr>
          <p:cNvSpPr txBox="1"/>
          <p:nvPr/>
        </p:nvSpPr>
        <p:spPr>
          <a:xfrm>
            <a:off x="6772657" y="4253721"/>
            <a:ext cx="1924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+mj-lt"/>
                <a:ea typeface="Menlo" panose="020B0609030804020204" pitchFamily="49" charset="0"/>
                <a:cs typeface="Menlo" panose="020B0609030804020204" pitchFamily="49" charset="0"/>
              </a:rPr>
              <a:t>Grasp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0FD1E14-B4B5-E12D-9F8B-57DA6210329A}"/>
              </a:ext>
            </a:extLst>
          </p:cNvPr>
          <p:cNvSpPr txBox="1"/>
          <p:nvPr/>
        </p:nvSpPr>
        <p:spPr>
          <a:xfrm>
            <a:off x="9715892" y="4263917"/>
            <a:ext cx="1924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+mj-lt"/>
                <a:ea typeface="Menlo" panose="020B0609030804020204" pitchFamily="49" charset="0"/>
                <a:cs typeface="Menlo" panose="020B0609030804020204" pitchFamily="49" charset="0"/>
              </a:rPr>
              <a:t>Syringe Push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063AB9D-3AC8-51EB-873D-279AE6101374}"/>
              </a:ext>
            </a:extLst>
          </p:cNvPr>
          <p:cNvSpPr txBox="1"/>
          <p:nvPr/>
        </p:nvSpPr>
        <p:spPr>
          <a:xfrm>
            <a:off x="6704945" y="6488651"/>
            <a:ext cx="1924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+mj-lt"/>
                <a:ea typeface="Menlo" panose="020B0609030804020204" pitchFamily="49" charset="0"/>
                <a:cs typeface="Menlo" panose="020B0609030804020204" pitchFamily="49" charset="0"/>
              </a:rPr>
              <a:t>Shape Insert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3507C3-9A67-C17B-89E8-F9262C88E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4E6E1-B92D-DA4D-983A-D45B55085755}" type="slidenum">
              <a:rPr lang="en-US" smtClean="0"/>
              <a:t>3</a:t>
            </a:fld>
            <a:endParaRPr lang="en-US"/>
          </a:p>
        </p:txBody>
      </p:sp>
      <p:pic>
        <p:nvPicPr>
          <p:cNvPr id="12" name="block-walk-3" descr="block-walk-3">
            <a:hlinkClick r:id="" action="ppaction://media"/>
            <a:extLst>
              <a:ext uri="{FF2B5EF4-FFF2-40B4-BE49-F238E27FC236}">
                <a16:creationId xmlns:a16="http://schemas.microsoft.com/office/drawing/2014/main" id="{59539FBA-7E7A-2ADD-7A33-F33C69F9EBD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9754" y="2601902"/>
            <a:ext cx="2880000" cy="1620000"/>
          </a:xfrm>
          <a:prstGeom prst="rect">
            <a:avLst/>
          </a:prstGeom>
        </p:spPr>
      </p:pic>
      <p:pic>
        <p:nvPicPr>
          <p:cNvPr id="17" name="block-lift-3" descr="block-lift-3">
            <a:hlinkClick r:id="" action="ppaction://media"/>
            <a:extLst>
              <a:ext uri="{FF2B5EF4-FFF2-40B4-BE49-F238E27FC236}">
                <a16:creationId xmlns:a16="http://schemas.microsoft.com/office/drawing/2014/main" id="{B0F0A24E-AB6F-EB89-49EE-53F09888DEE4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4985" y="4817044"/>
            <a:ext cx="2880000" cy="1620000"/>
          </a:xfrm>
          <a:prstGeom prst="rect">
            <a:avLst/>
          </a:prstGeom>
        </p:spPr>
      </p:pic>
      <p:pic>
        <p:nvPicPr>
          <p:cNvPr id="19" name="cap-twist-1" descr="cap-twist-1">
            <a:hlinkClick r:id="" action="ppaction://media"/>
            <a:extLst>
              <a:ext uri="{FF2B5EF4-FFF2-40B4-BE49-F238E27FC236}">
                <a16:creationId xmlns:a16="http://schemas.microsoft.com/office/drawing/2014/main" id="{0F9DFCC2-FF8F-41A9-0E8F-3D93667C580D}"/>
              </a:ext>
            </a:extLst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>
                  <p14:trim st="2847.315" end="8476.2782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3109901" y="4849744"/>
            <a:ext cx="2880000" cy="1620000"/>
          </a:xfrm>
          <a:prstGeom prst="rect">
            <a:avLst/>
          </a:prstGeom>
        </p:spPr>
      </p:pic>
      <p:pic>
        <p:nvPicPr>
          <p:cNvPr id="28" name="grasp-2" descr="grasp-2">
            <a:hlinkClick r:id="" action="ppaction://media"/>
            <a:extLst>
              <a:ext uri="{FF2B5EF4-FFF2-40B4-BE49-F238E27FC236}">
                <a16:creationId xmlns:a16="http://schemas.microsoft.com/office/drawing/2014/main" id="{A9BD55B4-597A-F4B0-331F-33211EE4C6A8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149586" y="2617632"/>
            <a:ext cx="2880000" cy="1620000"/>
          </a:xfrm>
          <a:prstGeom prst="rect">
            <a:avLst/>
          </a:prstGeom>
        </p:spPr>
      </p:pic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7E2724CA-807A-AB80-F0F5-C7EA603CEA1C}"/>
              </a:ext>
            </a:extLst>
          </p:cNvPr>
          <p:cNvSpPr txBox="1">
            <a:spLocks/>
          </p:cNvSpPr>
          <p:nvPr/>
        </p:nvSpPr>
        <p:spPr>
          <a:xfrm>
            <a:off x="289300" y="2116013"/>
            <a:ext cx="2663664" cy="400110"/>
          </a:xfrm>
          <a:prstGeom prst="rect">
            <a:avLst/>
          </a:prstGeom>
          <a:solidFill>
            <a:schemeClr val="accent3">
              <a:alpha val="45000"/>
            </a:schemeClr>
          </a:solidFill>
          <a:effectLst>
            <a:glow>
              <a:schemeClr val="accent1">
                <a:alpha val="40000"/>
              </a:schemeClr>
            </a:glow>
            <a:softEdge rad="127000"/>
          </a:effectLst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>
                <a:latin typeface="+mj-lt"/>
              </a:rPr>
              <a:t>In-hand Translation</a:t>
            </a:r>
          </a:p>
        </p:txBody>
      </p:sp>
      <p:sp>
        <p:nvSpPr>
          <p:cNvPr id="50" name="Content Placeholder 2">
            <a:extLst>
              <a:ext uri="{FF2B5EF4-FFF2-40B4-BE49-F238E27FC236}">
                <a16:creationId xmlns:a16="http://schemas.microsoft.com/office/drawing/2014/main" id="{EB196ABF-EE58-8678-3442-CFE908B74808}"/>
              </a:ext>
            </a:extLst>
          </p:cNvPr>
          <p:cNvSpPr txBox="1">
            <a:spLocks/>
          </p:cNvSpPr>
          <p:nvPr/>
        </p:nvSpPr>
        <p:spPr>
          <a:xfrm>
            <a:off x="3232838" y="2116013"/>
            <a:ext cx="2663664" cy="400110"/>
          </a:xfrm>
          <a:prstGeom prst="rect">
            <a:avLst/>
          </a:prstGeom>
          <a:solidFill>
            <a:schemeClr val="accent3">
              <a:alpha val="44555"/>
            </a:schemeClr>
          </a:solidFill>
          <a:effectLst>
            <a:softEdge rad="127000"/>
          </a:effectLst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>
                <a:latin typeface="+mj-lt"/>
              </a:rPr>
              <a:t>In-hand Rotation</a:t>
            </a:r>
          </a:p>
        </p:txBody>
      </p:sp>
      <p:sp>
        <p:nvSpPr>
          <p:cNvPr id="51" name="Content Placeholder 2">
            <a:extLst>
              <a:ext uri="{FF2B5EF4-FFF2-40B4-BE49-F238E27FC236}">
                <a16:creationId xmlns:a16="http://schemas.microsoft.com/office/drawing/2014/main" id="{A34B1E80-6CD1-F1CF-FB2B-1D6DC8AD8FBA}"/>
              </a:ext>
            </a:extLst>
          </p:cNvPr>
          <p:cNvSpPr txBox="1">
            <a:spLocks/>
          </p:cNvSpPr>
          <p:nvPr/>
        </p:nvSpPr>
        <p:spPr>
          <a:xfrm>
            <a:off x="9201292" y="1808441"/>
            <a:ext cx="2853210" cy="802963"/>
          </a:xfrm>
          <a:prstGeom prst="rect">
            <a:avLst/>
          </a:prstGeom>
          <a:solidFill>
            <a:schemeClr val="accent3">
              <a:alpha val="44555"/>
            </a:schemeClr>
          </a:solidFill>
          <a:effectLst>
            <a:softEdge rad="127000"/>
          </a:effectLst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>
                <a:latin typeface="+mj-lt"/>
              </a:rPr>
              <a:t>Forceful Articulated Object Manipulation</a:t>
            </a:r>
          </a:p>
        </p:txBody>
      </p:sp>
      <p:sp>
        <p:nvSpPr>
          <p:cNvPr id="52" name="Content Placeholder 2">
            <a:extLst>
              <a:ext uri="{FF2B5EF4-FFF2-40B4-BE49-F238E27FC236}">
                <a16:creationId xmlns:a16="http://schemas.microsoft.com/office/drawing/2014/main" id="{AFFF0B9E-2881-3164-A6DB-27520F978E94}"/>
              </a:ext>
            </a:extLst>
          </p:cNvPr>
          <p:cNvSpPr txBox="1">
            <a:spLocks/>
          </p:cNvSpPr>
          <p:nvPr/>
        </p:nvSpPr>
        <p:spPr>
          <a:xfrm>
            <a:off x="6257754" y="2119925"/>
            <a:ext cx="2663664" cy="400110"/>
          </a:xfrm>
          <a:prstGeom prst="rect">
            <a:avLst/>
          </a:prstGeom>
          <a:solidFill>
            <a:schemeClr val="accent3">
              <a:alpha val="44555"/>
            </a:schemeClr>
          </a:solidFill>
          <a:effectLst>
            <a:softEdge rad="127000"/>
          </a:effectLst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>
                <a:latin typeface="+mj-lt"/>
              </a:rPr>
              <a:t>Grasping</a:t>
            </a:r>
          </a:p>
        </p:txBody>
      </p: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56137CAC-DE38-5B38-6877-AF4B07D98D9B}"/>
              </a:ext>
            </a:extLst>
          </p:cNvPr>
          <p:cNvSpPr txBox="1">
            <a:spLocks/>
          </p:cNvSpPr>
          <p:nvPr/>
        </p:nvSpPr>
        <p:spPr>
          <a:xfrm>
            <a:off x="9174502" y="4847212"/>
            <a:ext cx="1784011" cy="698897"/>
          </a:xfrm>
          <a:prstGeom prst="rect">
            <a:avLst/>
          </a:prstGeom>
          <a:solidFill>
            <a:schemeClr val="accent3">
              <a:alpha val="44555"/>
            </a:schemeClr>
          </a:solidFill>
          <a:effectLst>
            <a:softEdge rad="127000"/>
          </a:effectLst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dirty="0">
                <a:latin typeface="+mj-lt"/>
              </a:rPr>
              <a:t>Multi-modal Actions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2A9620D7-CCE4-0EA9-8D45-4C6FAF12BC5D}"/>
              </a:ext>
            </a:extLst>
          </p:cNvPr>
          <p:cNvSpPr/>
          <p:nvPr/>
        </p:nvSpPr>
        <p:spPr>
          <a:xfrm>
            <a:off x="27767" y="2116013"/>
            <a:ext cx="3060000" cy="4707118"/>
          </a:xfrm>
          <a:prstGeom prst="rect">
            <a:avLst/>
          </a:prstGeom>
          <a:noFill/>
          <a:ln w="38100">
            <a:solidFill>
              <a:schemeClr val="accent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E9FFE3E-A57B-ACF8-44C5-B8B5C61AC602}"/>
              </a:ext>
            </a:extLst>
          </p:cNvPr>
          <p:cNvSpPr/>
          <p:nvPr/>
        </p:nvSpPr>
        <p:spPr>
          <a:xfrm>
            <a:off x="3093021" y="2116013"/>
            <a:ext cx="2977565" cy="4707118"/>
          </a:xfrm>
          <a:prstGeom prst="rect">
            <a:avLst/>
          </a:prstGeom>
          <a:noFill/>
          <a:ln w="38100">
            <a:solidFill>
              <a:schemeClr val="accent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444E6226-C843-7409-C3DF-8BC3198953F0}"/>
              </a:ext>
            </a:extLst>
          </p:cNvPr>
          <p:cNvSpPr/>
          <p:nvPr/>
        </p:nvSpPr>
        <p:spPr>
          <a:xfrm>
            <a:off x="6068208" y="2116013"/>
            <a:ext cx="3040378" cy="2548014"/>
          </a:xfrm>
          <a:prstGeom prst="rect">
            <a:avLst/>
          </a:prstGeom>
          <a:noFill/>
          <a:ln w="38100">
            <a:solidFill>
              <a:schemeClr val="accent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B804AF26-0A47-2922-0A75-694B73480BB5}"/>
              </a:ext>
            </a:extLst>
          </p:cNvPr>
          <p:cNvSpPr/>
          <p:nvPr/>
        </p:nvSpPr>
        <p:spPr>
          <a:xfrm>
            <a:off x="9104235" y="1808441"/>
            <a:ext cx="3040378" cy="2855586"/>
          </a:xfrm>
          <a:prstGeom prst="rect">
            <a:avLst/>
          </a:prstGeom>
          <a:noFill/>
          <a:ln w="38100">
            <a:solidFill>
              <a:schemeClr val="accent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35413162-7C35-C12C-9DD6-B5C228298E3A}"/>
              </a:ext>
            </a:extLst>
          </p:cNvPr>
          <p:cNvSpPr/>
          <p:nvPr/>
        </p:nvSpPr>
        <p:spPr>
          <a:xfrm>
            <a:off x="6063856" y="4664027"/>
            <a:ext cx="4894657" cy="2159104"/>
          </a:xfrm>
          <a:prstGeom prst="rect">
            <a:avLst/>
          </a:prstGeom>
          <a:noFill/>
          <a:ln w="38100">
            <a:solidFill>
              <a:schemeClr val="accent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D448D08-8004-174D-CF18-BD455186B61C}"/>
              </a:ext>
            </a:extLst>
          </p:cNvPr>
          <p:cNvSpPr txBox="1">
            <a:spLocks/>
          </p:cNvSpPr>
          <p:nvPr/>
        </p:nvSpPr>
        <p:spPr>
          <a:xfrm>
            <a:off x="9262200" y="6437044"/>
            <a:ext cx="1440000" cy="360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dirty="0">
                <a:latin typeface="+mj-lt"/>
              </a:rPr>
              <a:t>4x speed up</a:t>
            </a:r>
          </a:p>
        </p:txBody>
      </p:sp>
      <p:pic>
        <p:nvPicPr>
          <p:cNvPr id="5" name="ball-roll-1" descr="ball-roll-1">
            <a:hlinkClick r:id="" action="ppaction://media"/>
            <a:extLst>
              <a:ext uri="{FF2B5EF4-FFF2-40B4-BE49-F238E27FC236}">
                <a16:creationId xmlns:a16="http://schemas.microsoft.com/office/drawing/2014/main" id="{731D2781-C61F-FA5B-79E2-B1A77F0866A1}"/>
              </a:ext>
            </a:extLst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9">
                  <p14:trim st="706.293" end="4325.9553"/>
                </p14:media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3151460" y="2601902"/>
            <a:ext cx="2880000" cy="1620000"/>
          </a:xfrm>
          <a:prstGeom prst="rect">
            <a:avLst/>
          </a:prstGeom>
        </p:spPr>
      </p:pic>
      <p:pic>
        <p:nvPicPr>
          <p:cNvPr id="6" name="si" descr="si">
            <a:hlinkClick r:id="" action="ppaction://media"/>
            <a:extLst>
              <a:ext uri="{FF2B5EF4-FFF2-40B4-BE49-F238E27FC236}">
                <a16:creationId xmlns:a16="http://schemas.microsoft.com/office/drawing/2014/main" id="{8981D9AD-0FFE-F3AC-B2BB-D7C03F681D2B}"/>
              </a:ext>
            </a:extLst>
          </p:cNvPr>
          <p:cNvPicPr>
            <a:picLocks noChangeAspect="1"/>
          </p:cNvPicPr>
          <p:nvPr>
            <a:vide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148397" y="4849744"/>
            <a:ext cx="2880000" cy="1620000"/>
          </a:xfrm>
          <a:prstGeom prst="rect">
            <a:avLst/>
          </a:prstGeom>
        </p:spPr>
      </p:pic>
      <p:pic>
        <p:nvPicPr>
          <p:cNvPr id="7" name="sp" descr="sp">
            <a:hlinkClick r:id="" action="ppaction://media"/>
            <a:extLst>
              <a:ext uri="{FF2B5EF4-FFF2-40B4-BE49-F238E27FC236}">
                <a16:creationId xmlns:a16="http://schemas.microsoft.com/office/drawing/2014/main" id="{86E83176-3454-494A-7D52-ED3B0472E5A5}"/>
              </a:ext>
            </a:extLst>
          </p:cNvPr>
          <p:cNvPicPr>
            <a:picLocks noChangeAspect="1"/>
          </p:cNvPicPr>
          <p:nvPr>
            <a:videoFile r:link="rId13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9167928" y="2617632"/>
            <a:ext cx="2880000" cy="1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564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559"/>
    </mc:Choice>
    <mc:Fallback xmlns="">
      <p:transition spd="slow" advTm="415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40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30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9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566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87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760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97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55" repeatCount="indefinite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0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 vol="80000">
                <p:cTn id="61" repeatCount="indefinite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video>
              <p:cMediaNode vol="80000">
                <p:cTn id="67" repeatCount="indefinite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2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video>
              <p:cMediaNode vol="80000">
                <p:cTn id="73" repeatCount="indefinite" fill="hold" display="0">
                  <p:stCondLst>
                    <p:cond delay="indefinite"/>
                  </p:stCondLst>
                </p:cTn>
                <p:tgtEl>
                  <p:spTgt spid="28"/>
                </p:tgtEl>
              </p:cMediaNode>
            </p:vide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9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80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86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</p:bldLst>
  </p:timing>
  <p:extLst>
    <p:ext uri="{E180D4A7-C9FB-4DFB-919C-405C955672EB}">
      <p14:showEvtLst xmlns:p14="http://schemas.microsoft.com/office/powerpoint/2010/main">
        <p14:playEvt time="5013" objId="12"/>
        <p14:playEvt time="8010" objId="17"/>
        <p14:playEvt time="10012" objId="5"/>
        <p14:playEvt time="10457" objId="12"/>
        <p14:playEvt time="12357" objId="17"/>
        <p14:playEvt time="13011" objId="19"/>
        <p14:playEvt time="15010" objId="28"/>
        <p14:playEvt time="15028" objId="5"/>
        <p14:playEvt time="15888" objId="12"/>
        <p14:playEvt time="16677" objId="17"/>
        <p14:playEvt time="18722" objId="19"/>
        <p14:playEvt time="18923" objId="28"/>
        <p14:playEvt time="20008" objId="30"/>
        <p14:playEvt time="20024" objId="5"/>
        <p14:playEvt time="21006" objId="17"/>
        <p14:playEvt time="21306" objId="12"/>
        <p14:playEvt time="22807" objId="28"/>
        <p14:playEvt time="24422" objId="19"/>
        <p14:playEvt time="25010" objId="48"/>
        <p14:playEvt time="25031" objId="5"/>
        <p14:playEvt time="25337" objId="17"/>
        <p14:playEvt time="26688" objId="28"/>
        <p14:playEvt time="26727" objId="12"/>
        <p14:playEvt time="27656" objId="30"/>
        <p14:playEvt time="29655" objId="17"/>
        <p14:playEvt time="30040" objId="5"/>
        <p14:playEvt time="30122" objId="19"/>
        <p14:playEvt time="30588" objId="28"/>
        <p14:playEvt time="32148" objId="12"/>
        <p14:playEvt time="33988" objId="17"/>
        <p14:playEvt time="34471" objId="28"/>
        <p14:stopEvt time="34772" objId="48"/>
        <p14:playEvt time="35038" objId="5"/>
        <p14:playEvt time="35290" objId="30"/>
        <p14:playEvt time="35823" objId="19"/>
        <p14:playEvt time="37572" objId="12"/>
        <p14:playEvt time="38307" objId="17"/>
        <p14:playEvt time="38356" objId="28"/>
        <p14:playEvt time="40038" objId="5"/>
        <p14:playEvt time="41522" objId="19"/>
        <p14:stopEvt time="41559" objId="12"/>
        <p14:stopEvt time="41559" objId="17"/>
        <p14:stopEvt time="41559" objId="19"/>
        <p14:stopEvt time="41559" objId="28"/>
        <p14:stopEvt time="41559" objId="30"/>
        <p14:stopEvt time="41559" objId="5"/>
      </p14:showEvtLst>
    </p:ext>
  </p:extLs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29550</TotalTime>
  <Words>371</Words>
  <Application>Microsoft Macintosh PowerPoint</Application>
  <PresentationFormat>Widescreen</PresentationFormat>
  <Paragraphs>44</Paragraphs>
  <Slides>3</Slides>
  <Notes>3</Notes>
  <HiddenSlides>0</HiddenSlides>
  <MMClips>10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Cambria Math</vt:lpstr>
      <vt:lpstr>Office Theme</vt:lpstr>
      <vt:lpstr>(Tilde) ̃: Teleoperation for Dexterous In-Hand Manipulation Learning with a DeltaHand</vt:lpstr>
      <vt:lpstr>Teleoperation System Design</vt:lpstr>
      <vt:lpstr>Tasks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(Tilde) ̃: Teleoperation for Dexterous In-Hand Manipulation  Learning with a Delta Hand</dc:title>
  <dc:creator>Zilin Si</dc:creator>
  <cp:lastModifiedBy>Zilin Si</cp:lastModifiedBy>
  <cp:revision>299</cp:revision>
  <dcterms:created xsi:type="dcterms:W3CDTF">2024-02-05T13:25:15Z</dcterms:created>
  <dcterms:modified xsi:type="dcterms:W3CDTF">2024-07-10T00:39:19Z</dcterms:modified>
</cp:coreProperties>
</file>