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omments/comment2.xml" ContentType="application/vnd.openxmlformats-officedocument.presentationml.comment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omments/comment3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3"/>
  </p:notes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</p:sldIdLst>
  <p:sldSz cx="9144000" cy="5143500" type="screen16x9"/>
  <p:notesSz cx="6858000" cy="9144000"/>
  <p:embeddedFontLst>
    <p:embeddedFont>
      <p:font typeface="Lato" panose="020F0502020204030203" pitchFamily="34" charset="0"/>
      <p:regular r:id="rId14"/>
      <p:bold r:id="rId15"/>
      <p:italic r:id="rId16"/>
      <p:boldItalic r:id="rId1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dward Hu" initials="" lastIdx="4" clrIdx="0"/>
  <p:cmAuthor id="1" name="Kun Huang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48"/>
  </p:normalViewPr>
  <p:slideViewPr>
    <p:cSldViewPr snapToGrid="0">
      <p:cViewPr varScale="1">
        <p:scale>
          <a:sx n="156" d="100"/>
          <a:sy n="156" d="100"/>
        </p:scale>
        <p:origin x="360" y="16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2-06-15T06:02:43.021" idx="1">
    <p:pos x="6000" y="0"/>
    <p:text>missing baseline videos, which is equally important. shows why previous methods fail.</p:text>
  </p:cm>
  <p:cm authorId="1" dt="2022-06-15T06:02:43.021" idx="1">
    <p:pos x="6000" y="0"/>
    <p:text>Added VICE and GAIfO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2-06-15T01:38:21.945" idx="2">
    <p:pos x="3988" y="1578"/>
    <p:text>These videos can be cropped in width and height if space is needed.</p:tex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2-06-15T01:38:48.392" idx="3">
    <p:pos x="6000" y="0"/>
    <p:text>need to show some baseline behaviors.
You can just have two videos for each method in a 2x2 grid layout.</p:text>
  </p:cm>
  <p:cm authorId="0" dt="2022-06-15T01:38:48.392" idx="4">
    <p:pos x="6000" y="0"/>
    <p:text>and you can crop the videos to make space.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13324803f7d_4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5" name="Google Shape;295;g13324803f7d_4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g11fc56fbe38_0_3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7" name="Google Shape;307;g11fc56fbe38_0_3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11fc56fbe38_0_4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11fc56fbe38_0_4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11fc56fbe38_0_2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11fc56fbe38_0_2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11fc56fbe38_0_4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11fc56fbe38_0_4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11fc56fbe38_0_4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8" name="Google Shape;228;g11fc56fbe38_0_4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11fc56fbe38_0_4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" name="Google Shape;239;g11fc56fbe38_0_4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11fc56fbe38_0_3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9" name="Google Shape;249;g11fc56fbe38_0_3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13324803f7d_4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4" name="Google Shape;264;g13324803f7d_4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11fc56fbe38_0_4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0" name="Google Shape;280;g11fc56fbe38_0_4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2.gif"/><Relationship Id="rId4" Type="http://schemas.openxmlformats.org/officeDocument/2006/relationships/image" Target="../media/image41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gif"/><Relationship Id="rId3" Type="http://schemas.openxmlformats.org/officeDocument/2006/relationships/image" Target="../media/image43.gif"/><Relationship Id="rId7" Type="http://schemas.openxmlformats.org/officeDocument/2006/relationships/image" Target="../media/image46.gif"/><Relationship Id="rId12" Type="http://schemas.openxmlformats.org/officeDocument/2006/relationships/comments" Target="../comments/comment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5.gif"/><Relationship Id="rId11" Type="http://schemas.openxmlformats.org/officeDocument/2006/relationships/image" Target="../media/image50.gif"/><Relationship Id="rId5" Type="http://schemas.openxmlformats.org/officeDocument/2006/relationships/image" Target="../media/image44.gif"/><Relationship Id="rId10" Type="http://schemas.openxmlformats.org/officeDocument/2006/relationships/image" Target="../media/image49.gif"/><Relationship Id="rId4" Type="http://schemas.openxmlformats.org/officeDocument/2006/relationships/image" Target="../media/image35.gif"/><Relationship Id="rId9" Type="http://schemas.openxmlformats.org/officeDocument/2006/relationships/image" Target="../media/image48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gif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3" Type="http://schemas.openxmlformats.org/officeDocument/2006/relationships/image" Target="../media/image1.gif"/><Relationship Id="rId7" Type="http://schemas.openxmlformats.org/officeDocument/2006/relationships/image" Target="../media/image12.gif"/><Relationship Id="rId12" Type="http://schemas.openxmlformats.org/officeDocument/2006/relationships/comments" Target="../comments/commen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gif"/><Relationship Id="rId11" Type="http://schemas.openxmlformats.org/officeDocument/2006/relationships/image" Target="../media/image16.gif"/><Relationship Id="rId5" Type="http://schemas.openxmlformats.org/officeDocument/2006/relationships/image" Target="../media/image10.gif"/><Relationship Id="rId10" Type="http://schemas.openxmlformats.org/officeDocument/2006/relationships/image" Target="../media/image15.gif"/><Relationship Id="rId4" Type="http://schemas.openxmlformats.org/officeDocument/2006/relationships/image" Target="../media/image9.gif"/><Relationship Id="rId9" Type="http://schemas.openxmlformats.org/officeDocument/2006/relationships/image" Target="../media/image14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gif"/><Relationship Id="rId5" Type="http://schemas.openxmlformats.org/officeDocument/2006/relationships/image" Target="../media/image19.gif"/><Relationship Id="rId4" Type="http://schemas.openxmlformats.org/officeDocument/2006/relationships/image" Target="../media/image18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7" Type="http://schemas.openxmlformats.org/officeDocument/2006/relationships/comments" Target="../comments/comment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gif"/><Relationship Id="rId5" Type="http://schemas.openxmlformats.org/officeDocument/2006/relationships/image" Target="../media/image25.gif"/><Relationship Id="rId4" Type="http://schemas.openxmlformats.org/officeDocument/2006/relationships/image" Target="../media/image24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gif"/><Relationship Id="rId3" Type="http://schemas.openxmlformats.org/officeDocument/2006/relationships/image" Target="../media/image27.gif"/><Relationship Id="rId7" Type="http://schemas.openxmlformats.org/officeDocument/2006/relationships/image" Target="../media/image31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gif"/><Relationship Id="rId5" Type="http://schemas.openxmlformats.org/officeDocument/2006/relationships/image" Target="../media/image29.gif"/><Relationship Id="rId10" Type="http://schemas.openxmlformats.org/officeDocument/2006/relationships/image" Target="../media/image34.gif"/><Relationship Id="rId4" Type="http://schemas.openxmlformats.org/officeDocument/2006/relationships/image" Target="../media/image28.gif"/><Relationship Id="rId9" Type="http://schemas.openxmlformats.org/officeDocument/2006/relationships/image" Target="../media/image33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>
                <a:solidFill>
                  <a:srgbClr val="4A86E8"/>
                </a:solidFill>
                <a:latin typeface="Lato"/>
                <a:ea typeface="Lato"/>
                <a:cs typeface="Lato"/>
                <a:sym typeface="Lato"/>
              </a:rPr>
              <a:t>Training Robots to Evaluate Robots: Example-Based Interactive Reward Functions for Policy Learning</a:t>
            </a:r>
            <a:endParaRPr sz="2600">
              <a:solidFill>
                <a:srgbClr val="4A86E8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5" name="Google Shape;55;p13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Lato"/>
                <a:ea typeface="Lato"/>
                <a:cs typeface="Lato"/>
                <a:sym typeface="Lato"/>
              </a:rPr>
              <a:t>CoRL 2022</a:t>
            </a:r>
            <a:endParaRPr sz="24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24"/>
          <p:cNvSpPr txBox="1">
            <a:spLocks noGrp="1"/>
          </p:cNvSpPr>
          <p:nvPr>
            <p:ph type="title"/>
          </p:nvPr>
        </p:nvSpPr>
        <p:spPr>
          <a:xfrm>
            <a:off x="311700" y="2037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Real-robot Screwing - </a:t>
            </a:r>
            <a:r>
              <a:rPr lang="en">
                <a:solidFill>
                  <a:srgbClr val="E06666"/>
                </a:solidFill>
                <a:latin typeface="Lato"/>
                <a:ea typeface="Lato"/>
                <a:cs typeface="Lato"/>
                <a:sym typeface="Lato"/>
              </a:rPr>
              <a:t>IRF</a:t>
            </a:r>
            <a:r>
              <a:rPr lang="en">
                <a:latin typeface="Lato"/>
                <a:ea typeface="Lato"/>
                <a:cs typeface="Lato"/>
                <a:sym typeface="Lato"/>
              </a:rPr>
              <a:t> Policy Rollouts</a:t>
            </a:r>
            <a:endParaRPr/>
          </a:p>
        </p:txBody>
      </p:sp>
      <p:pic>
        <p:nvPicPr>
          <p:cNvPr id="298" name="Google Shape;298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56032" y="2095346"/>
            <a:ext cx="2363215" cy="14770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Google Shape;299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24747" y="2095326"/>
            <a:ext cx="2363215" cy="147700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" name="Google Shape;300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390403" y="2095326"/>
            <a:ext cx="2363184" cy="1476987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24"/>
          <p:cNvSpPr txBox="1"/>
          <p:nvPr/>
        </p:nvSpPr>
        <p:spPr>
          <a:xfrm>
            <a:off x="924808" y="3517015"/>
            <a:ext cx="23631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On a positive example</a:t>
            </a:r>
            <a:endParaRPr sz="400">
              <a:solidFill>
                <a:schemeClr val="dk1"/>
              </a:solidFill>
            </a:endParaRPr>
          </a:p>
        </p:txBody>
      </p:sp>
      <p:sp>
        <p:nvSpPr>
          <p:cNvPr id="302" name="Google Shape;302;p24"/>
          <p:cNvSpPr txBox="1"/>
          <p:nvPr/>
        </p:nvSpPr>
        <p:spPr>
          <a:xfrm>
            <a:off x="3390433" y="3517015"/>
            <a:ext cx="23631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On a positive example</a:t>
            </a:r>
            <a:endParaRPr sz="400">
              <a:solidFill>
                <a:schemeClr val="dk1"/>
              </a:solidFill>
            </a:endParaRPr>
          </a:p>
        </p:txBody>
      </p:sp>
      <p:sp>
        <p:nvSpPr>
          <p:cNvPr id="303" name="Google Shape;303;p24"/>
          <p:cNvSpPr txBox="1"/>
          <p:nvPr/>
        </p:nvSpPr>
        <p:spPr>
          <a:xfrm>
            <a:off x="5856058" y="3517015"/>
            <a:ext cx="23631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On a negative example</a:t>
            </a:r>
            <a:endParaRPr sz="400">
              <a:solidFill>
                <a:schemeClr val="dk1"/>
              </a:solidFill>
            </a:endParaRPr>
          </a:p>
        </p:txBody>
      </p:sp>
      <p:sp>
        <p:nvSpPr>
          <p:cNvPr id="304" name="Google Shape;304;p24"/>
          <p:cNvSpPr txBox="1"/>
          <p:nvPr/>
        </p:nvSpPr>
        <p:spPr>
          <a:xfrm>
            <a:off x="3125100" y="1498050"/>
            <a:ext cx="2893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>
                <a:solidFill>
                  <a:srgbClr val="E06666"/>
                </a:solidFill>
                <a:latin typeface="Lato"/>
                <a:ea typeface="Lato"/>
                <a:cs typeface="Lato"/>
                <a:sym typeface="Lato"/>
              </a:rPr>
              <a:t>IRF</a:t>
            </a:r>
            <a:r>
              <a:rPr lang="en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attempts to lightly unscrew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25"/>
          <p:cNvSpPr txBox="1">
            <a:spLocks noGrp="1"/>
          </p:cNvSpPr>
          <p:nvPr>
            <p:ph type="title"/>
          </p:nvPr>
        </p:nvSpPr>
        <p:spPr>
          <a:xfrm>
            <a:off x="311700" y="2037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Real-robot Screwing - Task Policy Rollouts</a:t>
            </a:r>
            <a:endParaRPr/>
          </a:p>
        </p:txBody>
      </p:sp>
      <p:sp>
        <p:nvSpPr>
          <p:cNvPr id="310" name="Google Shape;310;p25"/>
          <p:cNvSpPr txBox="1"/>
          <p:nvPr/>
        </p:nvSpPr>
        <p:spPr>
          <a:xfrm>
            <a:off x="1188813" y="1174825"/>
            <a:ext cx="780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70AD47"/>
                </a:solidFill>
                <a:latin typeface="Lato"/>
                <a:ea typeface="Lato"/>
                <a:cs typeface="Lato"/>
                <a:sym typeface="Lato"/>
              </a:rPr>
              <a:t>LIRF</a:t>
            </a:r>
            <a:endParaRPr>
              <a:solidFill>
                <a:srgbClr val="70AD47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11" name="Google Shape;311;p25"/>
          <p:cNvSpPr txBox="1"/>
          <p:nvPr/>
        </p:nvSpPr>
        <p:spPr>
          <a:xfrm>
            <a:off x="699123" y="2702225"/>
            <a:ext cx="12705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70AD47"/>
                </a:solidFill>
                <a:latin typeface="Lato"/>
                <a:ea typeface="Lato"/>
                <a:cs typeface="Lato"/>
                <a:sym typeface="Lato"/>
              </a:rPr>
              <a:t>LIRF</a:t>
            </a:r>
            <a:r>
              <a:rPr lang="en">
                <a:latin typeface="Lato"/>
                <a:ea typeface="Lato"/>
                <a:cs typeface="Lato"/>
                <a:sym typeface="Lato"/>
              </a:rPr>
              <a:t>+Verify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312" name="Google Shape;312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69616" y="776471"/>
            <a:ext cx="1915025" cy="119689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" name="Google Shape;313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67637" y="776471"/>
            <a:ext cx="1915025" cy="119689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" name="Google Shape;314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65662" y="776484"/>
            <a:ext cx="1915000" cy="1196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" name="Google Shape;315;p2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969588" y="2303875"/>
            <a:ext cx="1915025" cy="119689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6" name="Google Shape;316;p2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967613" y="2303884"/>
            <a:ext cx="1915025" cy="119689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" name="Google Shape;317;p2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965638" y="2303884"/>
            <a:ext cx="1915025" cy="119689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18" name="Google Shape;318;p25"/>
          <p:cNvCxnSpPr/>
          <p:nvPr/>
        </p:nvCxnSpPr>
        <p:spPr>
          <a:xfrm>
            <a:off x="1061500" y="2145150"/>
            <a:ext cx="71409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9" name="Google Shape;319;p25"/>
          <p:cNvCxnSpPr/>
          <p:nvPr/>
        </p:nvCxnSpPr>
        <p:spPr>
          <a:xfrm>
            <a:off x="1061500" y="3659500"/>
            <a:ext cx="71409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320" name="Google Shape;320;p2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969600" y="3818225"/>
            <a:ext cx="1915000" cy="1196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" name="Google Shape;321;p25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3967625" y="3818225"/>
            <a:ext cx="1915000" cy="1196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2" name="Google Shape;322;p25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5965650" y="3818225"/>
            <a:ext cx="1915000" cy="1196875"/>
          </a:xfrm>
          <a:prstGeom prst="rect">
            <a:avLst/>
          </a:prstGeom>
          <a:noFill/>
          <a:ln>
            <a:noFill/>
          </a:ln>
        </p:spPr>
      </p:pic>
      <p:sp>
        <p:nvSpPr>
          <p:cNvPr id="323" name="Google Shape;323;p25"/>
          <p:cNvSpPr txBox="1"/>
          <p:nvPr/>
        </p:nvSpPr>
        <p:spPr>
          <a:xfrm>
            <a:off x="1188813" y="4216575"/>
            <a:ext cx="780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D966"/>
                </a:solidFill>
                <a:latin typeface="Lato"/>
                <a:ea typeface="Lato"/>
                <a:cs typeface="Lato"/>
                <a:sym typeface="Lato"/>
              </a:rPr>
              <a:t>VICE</a:t>
            </a:r>
            <a:endParaRPr>
              <a:solidFill>
                <a:srgbClr val="FFD966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Door Locking</a:t>
            </a:r>
            <a:endParaRPr/>
          </a:p>
        </p:txBody>
      </p:sp>
      <p:sp>
        <p:nvSpPr>
          <p:cNvPr id="182" name="Google Shape;182;p16"/>
          <p:cNvSpPr txBox="1">
            <a:spLocks noGrp="1"/>
          </p:cNvSpPr>
          <p:nvPr>
            <p:ph type="body" idx="1"/>
          </p:nvPr>
        </p:nvSpPr>
        <p:spPr>
          <a:xfrm>
            <a:off x="1049838" y="1369175"/>
            <a:ext cx="3483300" cy="3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25000" lnSpcReduction="2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Objective: Close door &amp; </a:t>
            </a:r>
            <a:r>
              <a:rPr lang="en" b="1" i="1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latch</a:t>
            </a:r>
            <a:endParaRPr b="1" i="1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83" name="Google Shape;183;p16"/>
          <p:cNvPicPr preferRelativeResize="0"/>
          <p:nvPr/>
        </p:nvPicPr>
        <p:blipFill rotWithShape="1">
          <a:blip r:embed="rId3">
            <a:alphaModFix/>
          </a:blip>
          <a:srcRect l="20521" t="8709"/>
          <a:stretch/>
        </p:blipFill>
        <p:spPr>
          <a:xfrm>
            <a:off x="1049838" y="1769075"/>
            <a:ext cx="3483325" cy="2250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Google Shape;184;p16"/>
          <p:cNvPicPr preferRelativeResize="0"/>
          <p:nvPr/>
        </p:nvPicPr>
        <p:blipFill rotWithShape="1">
          <a:blip r:embed="rId4">
            <a:alphaModFix/>
          </a:blip>
          <a:srcRect l="36099" t="13309" r="34322" b="10020"/>
          <a:stretch/>
        </p:blipFill>
        <p:spPr>
          <a:xfrm>
            <a:off x="4945202" y="1769075"/>
            <a:ext cx="1543800" cy="2250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Google Shape;185;p16"/>
          <p:cNvPicPr preferRelativeResize="0"/>
          <p:nvPr/>
        </p:nvPicPr>
        <p:blipFill rotWithShape="1">
          <a:blip r:embed="rId5">
            <a:alphaModFix/>
          </a:blip>
          <a:srcRect l="29204" t="28537" r="35862" b="11268"/>
          <a:stretch/>
        </p:blipFill>
        <p:spPr>
          <a:xfrm>
            <a:off x="6933511" y="2894034"/>
            <a:ext cx="1160663" cy="1124957"/>
          </a:xfrm>
          <a:prstGeom prst="rect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86" name="Google Shape;186;p16"/>
          <p:cNvPicPr preferRelativeResize="0"/>
          <p:nvPr/>
        </p:nvPicPr>
        <p:blipFill rotWithShape="1">
          <a:blip r:embed="rId6">
            <a:alphaModFix/>
          </a:blip>
          <a:srcRect l="32520" t="28862" r="34551" b="14400"/>
          <a:stretch/>
        </p:blipFill>
        <p:spPr>
          <a:xfrm>
            <a:off x="6933508" y="1769078"/>
            <a:ext cx="1160643" cy="1124957"/>
          </a:xfrm>
          <a:prstGeom prst="rect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87" name="Google Shape;187;p16"/>
          <p:cNvSpPr txBox="1">
            <a:spLocks noGrp="1"/>
          </p:cNvSpPr>
          <p:nvPr>
            <p:ph type="body" idx="1"/>
          </p:nvPr>
        </p:nvSpPr>
        <p:spPr>
          <a:xfrm>
            <a:off x="4945213" y="1369175"/>
            <a:ext cx="2783100" cy="3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25000" lnSpcReduction="2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solidFill>
                  <a:srgbClr val="ED7D31"/>
                </a:solidFill>
                <a:latin typeface="Lato"/>
                <a:ea typeface="Lato"/>
                <a:cs typeface="Lato"/>
                <a:sym typeface="Lato"/>
              </a:rPr>
              <a:t>Problem: Latch pose unobservable</a:t>
            </a:r>
            <a:endParaRPr>
              <a:solidFill>
                <a:srgbClr val="ED7D3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8" name="Google Shape;188;p16"/>
          <p:cNvSpPr/>
          <p:nvPr/>
        </p:nvSpPr>
        <p:spPr>
          <a:xfrm>
            <a:off x="5136288" y="2710900"/>
            <a:ext cx="454200" cy="406500"/>
          </a:xfrm>
          <a:prstGeom prst="rect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89" name="Google Shape;189;p16"/>
          <p:cNvCxnSpPr/>
          <p:nvPr/>
        </p:nvCxnSpPr>
        <p:spPr>
          <a:xfrm rot="10800000" flipH="1">
            <a:off x="5597113" y="1782400"/>
            <a:ext cx="1335000" cy="92850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0" name="Google Shape;190;p16"/>
          <p:cNvCxnSpPr/>
          <p:nvPr/>
        </p:nvCxnSpPr>
        <p:spPr>
          <a:xfrm>
            <a:off x="5589988" y="3120475"/>
            <a:ext cx="1348500" cy="89460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1" name="Google Shape;191;p16"/>
          <p:cNvSpPr txBox="1"/>
          <p:nvPr/>
        </p:nvSpPr>
        <p:spPr>
          <a:xfrm>
            <a:off x="7356025" y="2656750"/>
            <a:ext cx="4203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rgbClr val="FF0000"/>
                </a:solidFill>
                <a:latin typeface="Lato"/>
                <a:ea typeface="Lato"/>
                <a:cs typeface="Lato"/>
                <a:sym typeface="Lato"/>
              </a:rPr>
              <a:t>?</a:t>
            </a:r>
            <a:endParaRPr sz="1800" b="1">
              <a:solidFill>
                <a:srgbClr val="FF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Door Locking - </a:t>
            </a:r>
            <a:r>
              <a:rPr lang="en">
                <a:solidFill>
                  <a:srgbClr val="E06666"/>
                </a:solidFill>
                <a:latin typeface="Lato"/>
                <a:ea typeface="Lato"/>
                <a:cs typeface="Lato"/>
                <a:sym typeface="Lato"/>
              </a:rPr>
              <a:t>IRF</a:t>
            </a:r>
            <a:r>
              <a:rPr lang="en">
                <a:latin typeface="Lato"/>
                <a:ea typeface="Lato"/>
                <a:cs typeface="Lato"/>
                <a:sym typeface="Lato"/>
              </a:rPr>
              <a:t> Policy Rollouts</a:t>
            </a:r>
            <a:endParaRPr/>
          </a:p>
        </p:txBody>
      </p:sp>
      <p:pic>
        <p:nvPicPr>
          <p:cNvPr id="197" name="Google Shape;19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01480" y="2756419"/>
            <a:ext cx="2444401" cy="13749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51825" y="2756419"/>
            <a:ext cx="2444401" cy="13749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801480" y="1220225"/>
            <a:ext cx="2444401" cy="13749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351825" y="1220225"/>
            <a:ext cx="2444401" cy="1374981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17"/>
          <p:cNvSpPr txBox="1"/>
          <p:nvPr/>
        </p:nvSpPr>
        <p:spPr>
          <a:xfrm>
            <a:off x="3801508" y="2278519"/>
            <a:ext cx="24441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On a positive example</a:t>
            </a:r>
            <a:endParaRPr sz="400"/>
          </a:p>
        </p:txBody>
      </p:sp>
      <p:sp>
        <p:nvSpPr>
          <p:cNvPr id="202" name="Google Shape;202;p17"/>
          <p:cNvSpPr txBox="1"/>
          <p:nvPr/>
        </p:nvSpPr>
        <p:spPr>
          <a:xfrm>
            <a:off x="6351837" y="2278519"/>
            <a:ext cx="24441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On a positive example</a:t>
            </a:r>
            <a:endParaRPr sz="400"/>
          </a:p>
        </p:txBody>
      </p:sp>
      <p:sp>
        <p:nvSpPr>
          <p:cNvPr id="203" name="Google Shape;203;p17"/>
          <p:cNvSpPr txBox="1"/>
          <p:nvPr/>
        </p:nvSpPr>
        <p:spPr>
          <a:xfrm>
            <a:off x="3801476" y="3814713"/>
            <a:ext cx="24441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On a negative example</a:t>
            </a:r>
            <a:endParaRPr sz="400"/>
          </a:p>
        </p:txBody>
      </p:sp>
      <p:sp>
        <p:nvSpPr>
          <p:cNvPr id="204" name="Google Shape;204;p17"/>
          <p:cNvSpPr txBox="1"/>
          <p:nvPr/>
        </p:nvSpPr>
        <p:spPr>
          <a:xfrm>
            <a:off x="6351821" y="3814713"/>
            <a:ext cx="24441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On a negative example</a:t>
            </a:r>
            <a:endParaRPr sz="400"/>
          </a:p>
        </p:txBody>
      </p:sp>
      <p:sp>
        <p:nvSpPr>
          <p:cNvPr id="205" name="Google Shape;205;p17"/>
          <p:cNvSpPr txBox="1"/>
          <p:nvPr/>
        </p:nvSpPr>
        <p:spPr>
          <a:xfrm>
            <a:off x="413475" y="2263950"/>
            <a:ext cx="28938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>
                <a:solidFill>
                  <a:srgbClr val="E06666"/>
                </a:solidFill>
                <a:latin typeface="Lato"/>
                <a:ea typeface="Lato"/>
                <a:cs typeface="Lato"/>
                <a:sym typeface="Lato"/>
              </a:rPr>
              <a:t>IRF</a:t>
            </a:r>
            <a:r>
              <a:rPr lang="en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pulls the fixed handle to examine if the latch is locked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18"/>
          <p:cNvSpPr txBox="1">
            <a:spLocks noGrp="1"/>
          </p:cNvSpPr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Door Locking - Task Policy Rollouts</a:t>
            </a:r>
            <a:endParaRPr/>
          </a:p>
        </p:txBody>
      </p:sp>
      <p:pic>
        <p:nvPicPr>
          <p:cNvPr id="211" name="Google Shape;211;p18"/>
          <p:cNvPicPr preferRelativeResize="0"/>
          <p:nvPr/>
        </p:nvPicPr>
        <p:blipFill rotWithShape="1">
          <a:blip r:embed="rId3">
            <a:alphaModFix/>
          </a:blip>
          <a:srcRect l="25820" r="22057"/>
          <a:stretch/>
        </p:blipFill>
        <p:spPr>
          <a:xfrm>
            <a:off x="4543950" y="526663"/>
            <a:ext cx="1288275" cy="1390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Google Shape;212;p18"/>
          <p:cNvPicPr preferRelativeResize="0"/>
          <p:nvPr/>
        </p:nvPicPr>
        <p:blipFill rotWithShape="1">
          <a:blip r:embed="rId4">
            <a:alphaModFix/>
          </a:blip>
          <a:srcRect l="25964" r="21919"/>
          <a:stretch/>
        </p:blipFill>
        <p:spPr>
          <a:xfrm>
            <a:off x="5898775" y="519750"/>
            <a:ext cx="1288275" cy="1390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Google Shape;213;p18"/>
          <p:cNvPicPr preferRelativeResize="0"/>
          <p:nvPr/>
        </p:nvPicPr>
        <p:blipFill rotWithShape="1">
          <a:blip r:embed="rId5">
            <a:alphaModFix/>
          </a:blip>
          <a:srcRect l="26407" r="21476"/>
          <a:stretch/>
        </p:blipFill>
        <p:spPr>
          <a:xfrm>
            <a:off x="7253600" y="519725"/>
            <a:ext cx="1288275" cy="1390450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18"/>
          <p:cNvSpPr txBox="1"/>
          <p:nvPr/>
        </p:nvSpPr>
        <p:spPr>
          <a:xfrm>
            <a:off x="389350" y="1443700"/>
            <a:ext cx="2893800" cy="179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70AD47"/>
                </a:solidFill>
                <a:latin typeface="Lato"/>
                <a:ea typeface="Lato"/>
                <a:cs typeface="Lato"/>
                <a:sym typeface="Lato"/>
              </a:rPr>
              <a:t>LIRF</a:t>
            </a:r>
            <a:r>
              <a:rPr lang="en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task policy, trained with </a:t>
            </a:r>
            <a:r>
              <a:rPr lang="en">
                <a:solidFill>
                  <a:srgbClr val="E06666"/>
                </a:solidFill>
                <a:latin typeface="Lato"/>
                <a:ea typeface="Lato"/>
                <a:cs typeface="Lato"/>
                <a:sym typeface="Lato"/>
              </a:rPr>
              <a:t>IRF</a:t>
            </a:r>
            <a:r>
              <a:rPr lang="en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reward, learns to solve the task.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Baselines, on the other hand, fail because passive exemplar rewards are not able to resolve state aliasing.  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215" name="Google Shape;215;p18"/>
          <p:cNvCxnSpPr/>
          <p:nvPr/>
        </p:nvCxnSpPr>
        <p:spPr>
          <a:xfrm>
            <a:off x="3571375" y="1985500"/>
            <a:ext cx="4970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6" name="Google Shape;216;p18"/>
          <p:cNvSpPr txBox="1"/>
          <p:nvPr/>
        </p:nvSpPr>
        <p:spPr>
          <a:xfrm>
            <a:off x="3394813" y="1014850"/>
            <a:ext cx="780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70AD47"/>
                </a:solidFill>
                <a:latin typeface="Lato"/>
                <a:ea typeface="Lato"/>
                <a:cs typeface="Lato"/>
                <a:sym typeface="Lato"/>
              </a:rPr>
              <a:t>LIRF</a:t>
            </a:r>
            <a:endParaRPr>
              <a:solidFill>
                <a:srgbClr val="70AD47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7" name="Google Shape;217;p18"/>
          <p:cNvSpPr txBox="1"/>
          <p:nvPr/>
        </p:nvSpPr>
        <p:spPr>
          <a:xfrm>
            <a:off x="3394813" y="2542075"/>
            <a:ext cx="780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D966"/>
                </a:solidFill>
                <a:latin typeface="Lato"/>
                <a:ea typeface="Lato"/>
                <a:cs typeface="Lato"/>
                <a:sym typeface="Lato"/>
              </a:rPr>
              <a:t>VICE</a:t>
            </a:r>
            <a:endParaRPr>
              <a:solidFill>
                <a:srgbClr val="FFD966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18" name="Google Shape;218;p18"/>
          <p:cNvPicPr preferRelativeResize="0"/>
          <p:nvPr/>
        </p:nvPicPr>
        <p:blipFill rotWithShape="1">
          <a:blip r:embed="rId6">
            <a:alphaModFix/>
          </a:blip>
          <a:srcRect l="23931" r="23952"/>
          <a:stretch/>
        </p:blipFill>
        <p:spPr>
          <a:xfrm>
            <a:off x="4543949" y="2053875"/>
            <a:ext cx="1288275" cy="1390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18"/>
          <p:cNvPicPr preferRelativeResize="0"/>
          <p:nvPr/>
        </p:nvPicPr>
        <p:blipFill rotWithShape="1">
          <a:blip r:embed="rId7">
            <a:alphaModFix/>
          </a:blip>
          <a:srcRect l="27096" r="20784"/>
          <a:stretch/>
        </p:blipFill>
        <p:spPr>
          <a:xfrm>
            <a:off x="5898775" y="2046950"/>
            <a:ext cx="1288275" cy="1390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18"/>
          <p:cNvPicPr preferRelativeResize="0"/>
          <p:nvPr/>
        </p:nvPicPr>
        <p:blipFill rotWithShape="1">
          <a:blip r:embed="rId8">
            <a:alphaModFix/>
          </a:blip>
          <a:srcRect l="26766" r="21117"/>
          <a:stretch/>
        </p:blipFill>
        <p:spPr>
          <a:xfrm>
            <a:off x="7253600" y="2046950"/>
            <a:ext cx="1288275" cy="13904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21" name="Google Shape;221;p18"/>
          <p:cNvCxnSpPr/>
          <p:nvPr/>
        </p:nvCxnSpPr>
        <p:spPr>
          <a:xfrm>
            <a:off x="3571375" y="3502575"/>
            <a:ext cx="4970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2" name="Google Shape;222;p18"/>
          <p:cNvSpPr txBox="1"/>
          <p:nvPr/>
        </p:nvSpPr>
        <p:spPr>
          <a:xfrm>
            <a:off x="3394813" y="3989875"/>
            <a:ext cx="780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GAIfO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23" name="Google Shape;223;p18"/>
          <p:cNvPicPr preferRelativeResize="0"/>
          <p:nvPr/>
        </p:nvPicPr>
        <p:blipFill rotWithShape="1">
          <a:blip r:embed="rId9">
            <a:alphaModFix/>
          </a:blip>
          <a:srcRect l="25902" r="21978"/>
          <a:stretch/>
        </p:blipFill>
        <p:spPr>
          <a:xfrm>
            <a:off x="4543949" y="3560825"/>
            <a:ext cx="1288275" cy="1390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18"/>
          <p:cNvPicPr preferRelativeResize="0"/>
          <p:nvPr/>
        </p:nvPicPr>
        <p:blipFill rotWithShape="1">
          <a:blip r:embed="rId10">
            <a:alphaModFix/>
          </a:blip>
          <a:srcRect l="24824" r="23057"/>
          <a:stretch/>
        </p:blipFill>
        <p:spPr>
          <a:xfrm>
            <a:off x="5898775" y="3567750"/>
            <a:ext cx="1288275" cy="1390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18"/>
          <p:cNvPicPr preferRelativeResize="0"/>
          <p:nvPr/>
        </p:nvPicPr>
        <p:blipFill rotWithShape="1">
          <a:blip r:embed="rId11">
            <a:alphaModFix/>
          </a:blip>
          <a:srcRect l="26490" r="21393"/>
          <a:stretch/>
        </p:blipFill>
        <p:spPr>
          <a:xfrm>
            <a:off x="7253600" y="3567750"/>
            <a:ext cx="1288275" cy="1390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1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Door Locking - </a:t>
            </a:r>
            <a:r>
              <a:rPr lang="en">
                <a:solidFill>
                  <a:srgbClr val="70AD47"/>
                </a:solidFill>
                <a:latin typeface="Lato"/>
                <a:ea typeface="Lato"/>
                <a:cs typeface="Lato"/>
                <a:sym typeface="Lato"/>
              </a:rPr>
              <a:t>LIRF</a:t>
            </a:r>
            <a:r>
              <a:rPr lang="en">
                <a:latin typeface="Lato"/>
                <a:ea typeface="Lato"/>
                <a:cs typeface="Lato"/>
                <a:sym typeface="Lato"/>
              </a:rPr>
              <a:t>+Verify Rollouts</a:t>
            </a:r>
            <a:endParaRPr/>
          </a:p>
        </p:txBody>
      </p:sp>
      <p:pic>
        <p:nvPicPr>
          <p:cNvPr id="231" name="Google Shape;231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54375" y="1274425"/>
            <a:ext cx="2485108" cy="1397877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47192" y="1274427"/>
            <a:ext cx="2485105" cy="1397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Google Shape;233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754375" y="2814073"/>
            <a:ext cx="2485108" cy="1397877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347192" y="2814075"/>
            <a:ext cx="2485108" cy="1397856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p19"/>
          <p:cNvSpPr txBox="1"/>
          <p:nvPr/>
        </p:nvSpPr>
        <p:spPr>
          <a:xfrm>
            <a:off x="1338350" y="4211950"/>
            <a:ext cx="73848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0000"/>
                </a:solidFill>
                <a:latin typeface="Lato"/>
                <a:ea typeface="Lato"/>
                <a:cs typeface="Lato"/>
                <a:sym typeface="Lato"/>
              </a:rPr>
              <a:t>Red ball appears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:  LIRF policy execution; </a:t>
            </a:r>
            <a:r>
              <a:rPr lang="en" sz="1000">
                <a:solidFill>
                  <a:srgbClr val="70AD47"/>
                </a:solidFill>
                <a:latin typeface="Lato"/>
                <a:ea typeface="Lato"/>
                <a:cs typeface="Lato"/>
                <a:sym typeface="Lato"/>
              </a:rPr>
              <a:t>Green ball appears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: IRF policy execution </a:t>
            </a:r>
            <a:endParaRPr sz="10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6" name="Google Shape;236;p19"/>
          <p:cNvSpPr txBox="1"/>
          <p:nvPr/>
        </p:nvSpPr>
        <p:spPr>
          <a:xfrm>
            <a:off x="432775" y="1376150"/>
            <a:ext cx="2893800" cy="255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70AD47"/>
                </a:solidFill>
                <a:latin typeface="Lato"/>
                <a:ea typeface="Lato"/>
                <a:cs typeface="Lato"/>
                <a:sym typeface="Lato"/>
              </a:rPr>
              <a:t>LIRF</a:t>
            </a:r>
            <a:r>
              <a:rPr lang="en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+Verify performs in-the-loop verification to improve LIRF: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AutoNum type="arabicPeriod"/>
            </a:pPr>
            <a:r>
              <a:rPr lang="en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Run </a:t>
            </a:r>
            <a:r>
              <a:rPr lang="en">
                <a:solidFill>
                  <a:srgbClr val="70AD47"/>
                </a:solidFill>
                <a:latin typeface="Lato"/>
                <a:ea typeface="Lato"/>
                <a:cs typeface="Lato"/>
                <a:sym typeface="Lato"/>
              </a:rPr>
              <a:t>LIRF</a:t>
            </a:r>
            <a:r>
              <a:rPr lang="en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policy to solve task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AutoNum type="arabicPeriod"/>
            </a:pPr>
            <a:r>
              <a:rPr lang="en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Run</a:t>
            </a:r>
            <a:r>
              <a:rPr lang="en">
                <a:solidFill>
                  <a:srgbClr val="ED7D31"/>
                </a:solidFill>
                <a:latin typeface="Lato"/>
                <a:ea typeface="Lato"/>
                <a:cs typeface="Lato"/>
                <a:sym typeface="Lato"/>
              </a:rPr>
              <a:t> IRF</a:t>
            </a:r>
            <a:r>
              <a:rPr lang="en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policy to check task completion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AutoNum type="arabicPeriod"/>
            </a:pPr>
            <a:r>
              <a:rPr lang="en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Repeat if not complete.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70AD47"/>
                </a:solidFill>
                <a:latin typeface="Lato"/>
                <a:ea typeface="Lato"/>
                <a:cs typeface="Lato"/>
                <a:sym typeface="Lato"/>
              </a:rPr>
              <a:t>LIRF </a:t>
            </a:r>
            <a:r>
              <a:rPr lang="en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policy attempts to close and lock door. Then </a:t>
            </a:r>
            <a:r>
              <a:rPr lang="en">
                <a:solidFill>
                  <a:srgbClr val="ED7D31"/>
                </a:solidFill>
                <a:latin typeface="Lato"/>
                <a:ea typeface="Lato"/>
                <a:cs typeface="Lato"/>
                <a:sym typeface="Lato"/>
              </a:rPr>
              <a:t>IRF</a:t>
            </a:r>
            <a:r>
              <a:rPr lang="en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policy pulls on door to check task completion.  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2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Weighted Block Stacking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42" name="Google Shape;242;p20"/>
          <p:cNvPicPr preferRelativeResize="0"/>
          <p:nvPr/>
        </p:nvPicPr>
        <p:blipFill rotWithShape="1">
          <a:blip r:embed="rId3">
            <a:alphaModFix/>
          </a:blip>
          <a:srcRect l="26962" t="6235" r="26962"/>
          <a:stretch/>
        </p:blipFill>
        <p:spPr>
          <a:xfrm>
            <a:off x="1686899" y="1769063"/>
            <a:ext cx="2209200" cy="2528975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p20"/>
          <p:cNvSpPr txBox="1"/>
          <p:nvPr/>
        </p:nvSpPr>
        <p:spPr>
          <a:xfrm>
            <a:off x="1676100" y="4835400"/>
            <a:ext cx="73848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Block weights can be determined by picking them up; </a:t>
            </a:r>
            <a:r>
              <a:rPr lang="en" sz="1000">
                <a:solidFill>
                  <a:srgbClr val="70AD47"/>
                </a:solidFill>
                <a:latin typeface="Lato"/>
                <a:ea typeface="Lato"/>
                <a:cs typeface="Lato"/>
                <a:sym typeface="Lato"/>
              </a:rPr>
              <a:t>Green</a:t>
            </a:r>
            <a:r>
              <a:rPr lang="en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: the heavier block; </a:t>
            </a:r>
            <a:r>
              <a:rPr lang="en" sz="1000">
                <a:solidFill>
                  <a:srgbClr val="0000FF"/>
                </a:solidFill>
                <a:latin typeface="Lato"/>
                <a:ea typeface="Lato"/>
                <a:cs typeface="Lato"/>
                <a:sym typeface="Lato"/>
              </a:rPr>
              <a:t>Blue</a:t>
            </a:r>
            <a:r>
              <a:rPr lang="en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: light blocks</a:t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4" name="Google Shape;244;p20"/>
          <p:cNvSpPr txBox="1">
            <a:spLocks noGrp="1"/>
          </p:cNvSpPr>
          <p:nvPr>
            <p:ph type="body" idx="1"/>
          </p:nvPr>
        </p:nvSpPr>
        <p:spPr>
          <a:xfrm>
            <a:off x="1088688" y="1041050"/>
            <a:ext cx="3483300" cy="3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5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Objective: Build a </a:t>
            </a:r>
            <a:r>
              <a:rPr lang="en" sz="1350" b="1" i="1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stable</a:t>
            </a:r>
            <a:r>
              <a:rPr lang="en" sz="135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 block tower </a:t>
            </a:r>
            <a:endParaRPr sz="1350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5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with heaviest block on bottom.</a:t>
            </a:r>
            <a:endParaRPr sz="1350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5" name="Google Shape;245;p20"/>
          <p:cNvSpPr txBox="1">
            <a:spLocks noGrp="1"/>
          </p:cNvSpPr>
          <p:nvPr>
            <p:ph type="body" idx="1"/>
          </p:nvPr>
        </p:nvSpPr>
        <p:spPr>
          <a:xfrm>
            <a:off x="4791275" y="1064375"/>
            <a:ext cx="3131400" cy="3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50">
                <a:solidFill>
                  <a:srgbClr val="ED7D31"/>
                </a:solidFill>
                <a:latin typeface="Lato"/>
                <a:ea typeface="Lato"/>
                <a:cs typeface="Lato"/>
                <a:sym typeface="Lato"/>
              </a:rPr>
              <a:t>Problem: Blocks look identical, weights unknown from passive perception</a:t>
            </a:r>
            <a:endParaRPr sz="1350">
              <a:solidFill>
                <a:srgbClr val="ED7D3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46" name="Google Shape;246;p20"/>
          <p:cNvPicPr preferRelativeResize="0"/>
          <p:nvPr/>
        </p:nvPicPr>
        <p:blipFill rotWithShape="1">
          <a:blip r:embed="rId4">
            <a:alphaModFix/>
          </a:blip>
          <a:srcRect l="31280" t="35663" r="40048" b="3081"/>
          <a:stretch/>
        </p:blipFill>
        <p:spPr>
          <a:xfrm>
            <a:off x="5284575" y="1769075"/>
            <a:ext cx="2104407" cy="25289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1"/>
          <p:cNvSpPr txBox="1">
            <a:spLocks noGrp="1"/>
          </p:cNvSpPr>
          <p:nvPr>
            <p:ph type="title"/>
          </p:nvPr>
        </p:nvSpPr>
        <p:spPr>
          <a:xfrm>
            <a:off x="311700" y="-121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Weighted Block Stacking - </a:t>
            </a:r>
            <a:r>
              <a:rPr lang="en">
                <a:solidFill>
                  <a:srgbClr val="E06666"/>
                </a:solidFill>
                <a:latin typeface="Lato"/>
                <a:ea typeface="Lato"/>
                <a:cs typeface="Lato"/>
                <a:sym typeface="Lato"/>
              </a:rPr>
              <a:t>IRF</a:t>
            </a:r>
            <a:r>
              <a:rPr lang="en">
                <a:latin typeface="Lato"/>
                <a:ea typeface="Lato"/>
                <a:cs typeface="Lato"/>
                <a:sym typeface="Lato"/>
              </a:rPr>
              <a:t> Policy Rollouts</a:t>
            </a:r>
            <a:endParaRPr/>
          </a:p>
        </p:txBody>
      </p:sp>
      <p:pic>
        <p:nvPicPr>
          <p:cNvPr id="252" name="Google Shape;252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77779" y="949150"/>
            <a:ext cx="2352429" cy="13232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32132" y="949150"/>
            <a:ext cx="2352429" cy="13232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877963" y="2505825"/>
            <a:ext cx="2352429" cy="13232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p2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332327" y="2505825"/>
            <a:ext cx="2352448" cy="1323250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Google Shape;256;p21"/>
          <p:cNvSpPr txBox="1"/>
          <p:nvPr/>
        </p:nvSpPr>
        <p:spPr>
          <a:xfrm>
            <a:off x="825075" y="4419300"/>
            <a:ext cx="78597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Blocks are colored only for visualization purposes. </a:t>
            </a:r>
            <a:r>
              <a:rPr lang="en" sz="1100">
                <a:solidFill>
                  <a:srgbClr val="70AD47"/>
                </a:solidFill>
                <a:latin typeface="Lato"/>
                <a:ea typeface="Lato"/>
                <a:cs typeface="Lato"/>
                <a:sym typeface="Lato"/>
              </a:rPr>
              <a:t>Green</a:t>
            </a:r>
            <a:r>
              <a:rPr lang="en" sz="11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: the heavier block; </a:t>
            </a:r>
            <a:r>
              <a:rPr lang="en" sz="1100">
                <a:solidFill>
                  <a:srgbClr val="0000FF"/>
                </a:solidFill>
                <a:latin typeface="Lato"/>
                <a:ea typeface="Lato"/>
                <a:cs typeface="Lato"/>
                <a:sym typeface="Lato"/>
              </a:rPr>
              <a:t>Blue</a:t>
            </a:r>
            <a:r>
              <a:rPr lang="en" sz="11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: light blocks</a:t>
            </a:r>
            <a:endParaRPr sz="11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57" name="Google Shape;257;p21"/>
          <p:cNvSpPr txBox="1"/>
          <p:nvPr/>
        </p:nvSpPr>
        <p:spPr>
          <a:xfrm>
            <a:off x="3877775" y="1964603"/>
            <a:ext cx="23523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On a positive example</a:t>
            </a:r>
            <a:endParaRPr sz="400">
              <a:solidFill>
                <a:schemeClr val="dk1"/>
              </a:solidFill>
            </a:endParaRPr>
          </a:p>
        </p:txBody>
      </p:sp>
      <p:sp>
        <p:nvSpPr>
          <p:cNvPr id="258" name="Google Shape;258;p21"/>
          <p:cNvSpPr txBox="1"/>
          <p:nvPr/>
        </p:nvSpPr>
        <p:spPr>
          <a:xfrm>
            <a:off x="6332113" y="1964603"/>
            <a:ext cx="23523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On a positive example</a:t>
            </a:r>
            <a:endParaRPr sz="400">
              <a:solidFill>
                <a:schemeClr val="dk1"/>
              </a:solidFill>
            </a:endParaRPr>
          </a:p>
        </p:txBody>
      </p:sp>
      <p:sp>
        <p:nvSpPr>
          <p:cNvPr id="259" name="Google Shape;259;p21"/>
          <p:cNvSpPr txBox="1"/>
          <p:nvPr/>
        </p:nvSpPr>
        <p:spPr>
          <a:xfrm>
            <a:off x="3877898" y="3521277"/>
            <a:ext cx="23523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On a negative example</a:t>
            </a:r>
            <a:endParaRPr sz="400">
              <a:solidFill>
                <a:schemeClr val="dk1"/>
              </a:solidFill>
            </a:endParaRPr>
          </a:p>
        </p:txBody>
      </p:sp>
      <p:sp>
        <p:nvSpPr>
          <p:cNvPr id="260" name="Google Shape;260;p21"/>
          <p:cNvSpPr txBox="1"/>
          <p:nvPr/>
        </p:nvSpPr>
        <p:spPr>
          <a:xfrm>
            <a:off x="6332252" y="3521277"/>
            <a:ext cx="23523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On a negative example</a:t>
            </a:r>
            <a:endParaRPr sz="400">
              <a:solidFill>
                <a:schemeClr val="dk1"/>
              </a:solidFill>
            </a:endParaRPr>
          </a:p>
        </p:txBody>
      </p:sp>
      <p:sp>
        <p:nvSpPr>
          <p:cNvPr id="261" name="Google Shape;261;p21"/>
          <p:cNvSpPr txBox="1"/>
          <p:nvPr/>
        </p:nvSpPr>
        <p:spPr>
          <a:xfrm>
            <a:off x="413475" y="2263950"/>
            <a:ext cx="28938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>
                <a:solidFill>
                  <a:srgbClr val="E06666"/>
                </a:solidFill>
                <a:latin typeface="Lato"/>
                <a:ea typeface="Lato"/>
                <a:cs typeface="Lato"/>
                <a:sym typeface="Lato"/>
              </a:rPr>
              <a:t>IRF</a:t>
            </a:r>
            <a:r>
              <a:rPr lang="en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checks for tower stability by gently poking the bottom block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22"/>
          <p:cNvSpPr txBox="1">
            <a:spLocks noGrp="1"/>
          </p:cNvSpPr>
          <p:nvPr>
            <p:ph type="title"/>
          </p:nvPr>
        </p:nvSpPr>
        <p:spPr>
          <a:xfrm>
            <a:off x="311700" y="-121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Weighted Block Stacking - Task Policy Rollouts</a:t>
            </a:r>
            <a:endParaRPr/>
          </a:p>
        </p:txBody>
      </p:sp>
      <p:sp>
        <p:nvSpPr>
          <p:cNvPr id="267" name="Google Shape;267;p22"/>
          <p:cNvSpPr txBox="1"/>
          <p:nvPr/>
        </p:nvSpPr>
        <p:spPr>
          <a:xfrm>
            <a:off x="371000" y="1537900"/>
            <a:ext cx="780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70AD47"/>
                </a:solidFill>
                <a:latin typeface="Lato"/>
                <a:ea typeface="Lato"/>
                <a:cs typeface="Lato"/>
                <a:sym typeface="Lato"/>
              </a:rPr>
              <a:t>LIRF</a:t>
            </a:r>
            <a:endParaRPr>
              <a:solidFill>
                <a:srgbClr val="70AD47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68" name="Google Shape;268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51800" y="1199375"/>
            <a:ext cx="1915025" cy="1131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Google Shape;269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49825" y="1199375"/>
            <a:ext cx="1915048" cy="1131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" name="Google Shape;270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147875" y="1199375"/>
            <a:ext cx="1915050" cy="1131077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Google Shape;271;p2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145925" y="1199375"/>
            <a:ext cx="1915050" cy="1131075"/>
          </a:xfrm>
          <a:prstGeom prst="rect">
            <a:avLst/>
          </a:prstGeom>
          <a:noFill/>
          <a:ln>
            <a:noFill/>
          </a:ln>
        </p:spPr>
      </p:pic>
      <p:sp>
        <p:nvSpPr>
          <p:cNvPr id="272" name="Google Shape;272;p22"/>
          <p:cNvSpPr txBox="1"/>
          <p:nvPr/>
        </p:nvSpPr>
        <p:spPr>
          <a:xfrm>
            <a:off x="825075" y="4419300"/>
            <a:ext cx="7859700" cy="6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Blocks are colored only after its weight is acquired through picking-up; </a:t>
            </a:r>
            <a:r>
              <a:rPr lang="en" sz="1100">
                <a:solidFill>
                  <a:srgbClr val="70AD47"/>
                </a:solidFill>
                <a:latin typeface="Lato"/>
                <a:ea typeface="Lato"/>
                <a:cs typeface="Lato"/>
                <a:sym typeface="Lato"/>
              </a:rPr>
              <a:t>Green</a:t>
            </a:r>
            <a:r>
              <a:rPr lang="en" sz="11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: the heavier block; </a:t>
            </a:r>
            <a:r>
              <a:rPr lang="en" sz="1100">
                <a:solidFill>
                  <a:srgbClr val="0000FF"/>
                </a:solidFill>
                <a:latin typeface="Lato"/>
                <a:ea typeface="Lato"/>
                <a:cs typeface="Lato"/>
                <a:sym typeface="Lato"/>
              </a:rPr>
              <a:t>Blue</a:t>
            </a:r>
            <a:r>
              <a:rPr lang="en" sz="11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: light blocks</a:t>
            </a:r>
            <a:endParaRPr sz="11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LIRF learns to place the heavy block at the bottom, even undoing intermediate towers to do so.</a:t>
            </a:r>
            <a:endParaRPr sz="11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3" name="Google Shape;273;p22"/>
          <p:cNvSpPr txBox="1"/>
          <p:nvPr/>
        </p:nvSpPr>
        <p:spPr>
          <a:xfrm>
            <a:off x="370988" y="2869300"/>
            <a:ext cx="780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D966"/>
                </a:solidFill>
                <a:latin typeface="Lato"/>
                <a:ea typeface="Lato"/>
                <a:cs typeface="Lato"/>
                <a:sym typeface="Lato"/>
              </a:rPr>
              <a:t>VICE</a:t>
            </a:r>
            <a:endParaRPr>
              <a:solidFill>
                <a:srgbClr val="FFD966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74" name="Google Shape;274;p2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151900" y="2560300"/>
            <a:ext cx="1915075" cy="10772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p2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149825" y="2560300"/>
            <a:ext cx="1915075" cy="10772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" name="Google Shape;276;p2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147750" y="2560300"/>
            <a:ext cx="1914900" cy="1077131"/>
          </a:xfrm>
          <a:prstGeom prst="rect">
            <a:avLst/>
          </a:prstGeom>
          <a:noFill/>
          <a:ln>
            <a:noFill/>
          </a:ln>
        </p:spPr>
      </p:pic>
      <p:pic>
        <p:nvPicPr>
          <p:cNvPr id="277" name="Google Shape;277;p2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7145500" y="2560300"/>
            <a:ext cx="1914900" cy="10771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2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Real-robot Screwing</a:t>
            </a:r>
            <a:endParaRPr/>
          </a:p>
        </p:txBody>
      </p:sp>
      <p:pic>
        <p:nvPicPr>
          <p:cNvPr id="283" name="Google Shape;283;p23"/>
          <p:cNvPicPr preferRelativeResize="0"/>
          <p:nvPr/>
        </p:nvPicPr>
        <p:blipFill rotWithShape="1">
          <a:blip r:embed="rId3">
            <a:alphaModFix/>
          </a:blip>
          <a:srcRect l="15956" r="10236"/>
          <a:stretch/>
        </p:blipFill>
        <p:spPr>
          <a:xfrm>
            <a:off x="894175" y="1540475"/>
            <a:ext cx="3185050" cy="2697100"/>
          </a:xfrm>
          <a:prstGeom prst="rect">
            <a:avLst/>
          </a:prstGeom>
          <a:noFill/>
          <a:ln>
            <a:noFill/>
          </a:ln>
        </p:spPr>
      </p:pic>
      <p:sp>
        <p:nvSpPr>
          <p:cNvPr id="284" name="Google Shape;284;p23"/>
          <p:cNvSpPr txBox="1">
            <a:spLocks noGrp="1"/>
          </p:cNvSpPr>
          <p:nvPr>
            <p:ph type="body" idx="1"/>
          </p:nvPr>
        </p:nvSpPr>
        <p:spPr>
          <a:xfrm>
            <a:off x="440100" y="1140575"/>
            <a:ext cx="4093200" cy="3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25000" lnSpcReduction="2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Objective: Turn the valve to the </a:t>
            </a:r>
            <a:r>
              <a:rPr lang="en" b="1" i="1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tightened</a:t>
            </a:r>
            <a:r>
              <a:rPr lang="en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 state</a:t>
            </a:r>
            <a:endParaRPr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85" name="Google Shape;285;p23"/>
          <p:cNvSpPr txBox="1">
            <a:spLocks noGrp="1"/>
          </p:cNvSpPr>
          <p:nvPr>
            <p:ph type="body" idx="1"/>
          </p:nvPr>
        </p:nvSpPr>
        <p:spPr>
          <a:xfrm>
            <a:off x="4533299" y="1140575"/>
            <a:ext cx="4452600" cy="3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SzPts val="440"/>
              <a:buNone/>
            </a:pPr>
            <a:r>
              <a:rPr lang="en" sz="1350">
                <a:solidFill>
                  <a:srgbClr val="ED7D31"/>
                </a:solidFill>
                <a:latin typeface="Lato"/>
                <a:ea typeface="Lato"/>
                <a:cs typeface="Lato"/>
                <a:sym typeface="Lato"/>
              </a:rPr>
              <a:t>Problem: Observation of the valve orientation is aliased</a:t>
            </a:r>
            <a:endParaRPr sz="1350">
              <a:solidFill>
                <a:srgbClr val="ED7D3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86" name="Google Shape;286;p23"/>
          <p:cNvSpPr txBox="1"/>
          <p:nvPr/>
        </p:nvSpPr>
        <p:spPr>
          <a:xfrm>
            <a:off x="1676100" y="4835400"/>
            <a:ext cx="73848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We put a </a:t>
            </a:r>
            <a:r>
              <a:rPr lang="en"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blue</a:t>
            </a:r>
            <a:r>
              <a:rPr lang="en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mark on the valve for visualizing the orientation</a:t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87" name="Google Shape;287;p23"/>
          <p:cNvPicPr preferRelativeResize="0"/>
          <p:nvPr/>
        </p:nvPicPr>
        <p:blipFill rotWithShape="1">
          <a:blip r:embed="rId4">
            <a:alphaModFix/>
          </a:blip>
          <a:srcRect l="22806" r="14173"/>
          <a:stretch/>
        </p:blipFill>
        <p:spPr>
          <a:xfrm>
            <a:off x="5261951" y="1540475"/>
            <a:ext cx="1464976" cy="1452914"/>
          </a:xfrm>
          <a:prstGeom prst="rect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88" name="Google Shape;288;p23"/>
          <p:cNvPicPr preferRelativeResize="0"/>
          <p:nvPr/>
        </p:nvPicPr>
        <p:blipFill rotWithShape="1">
          <a:blip r:embed="rId5">
            <a:alphaModFix/>
          </a:blip>
          <a:srcRect l="22605" r="14374"/>
          <a:stretch/>
        </p:blipFill>
        <p:spPr>
          <a:xfrm>
            <a:off x="6726924" y="1540475"/>
            <a:ext cx="1464976" cy="1452914"/>
          </a:xfrm>
          <a:prstGeom prst="rect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89" name="Google Shape;289;p23"/>
          <p:cNvPicPr preferRelativeResize="0"/>
          <p:nvPr/>
        </p:nvPicPr>
        <p:blipFill rotWithShape="1">
          <a:blip r:embed="rId6">
            <a:alphaModFix/>
          </a:blip>
          <a:srcRect l="22806" r="14173"/>
          <a:stretch/>
        </p:blipFill>
        <p:spPr>
          <a:xfrm>
            <a:off x="5261950" y="2993388"/>
            <a:ext cx="1464976" cy="1452938"/>
          </a:xfrm>
          <a:prstGeom prst="rect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90" name="Google Shape;290;p23"/>
          <p:cNvPicPr preferRelativeResize="0"/>
          <p:nvPr/>
        </p:nvPicPr>
        <p:blipFill rotWithShape="1">
          <a:blip r:embed="rId7">
            <a:alphaModFix/>
          </a:blip>
          <a:srcRect l="22603" r="14380"/>
          <a:stretch/>
        </p:blipFill>
        <p:spPr>
          <a:xfrm>
            <a:off x="6726925" y="2993388"/>
            <a:ext cx="1464976" cy="1452938"/>
          </a:xfrm>
          <a:prstGeom prst="rect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91" name="Google Shape;291;p23"/>
          <p:cNvSpPr txBox="1">
            <a:spLocks noGrp="1"/>
          </p:cNvSpPr>
          <p:nvPr>
            <p:ph type="body" idx="1"/>
          </p:nvPr>
        </p:nvSpPr>
        <p:spPr>
          <a:xfrm>
            <a:off x="4533299" y="4340975"/>
            <a:ext cx="4452600" cy="3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SzPts val="440"/>
              <a:buNone/>
            </a:pPr>
            <a:r>
              <a:rPr lang="en" sz="95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Observations of the valve orientation for this 4 images are the same</a:t>
            </a:r>
            <a:endParaRPr sz="95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92" name="Google Shape;292;p23"/>
          <p:cNvSpPr/>
          <p:nvPr/>
        </p:nvSpPr>
        <p:spPr>
          <a:xfrm rot="5829233">
            <a:off x="2184016" y="2881555"/>
            <a:ext cx="664876" cy="932419"/>
          </a:xfrm>
          <a:prstGeom prst="arc">
            <a:avLst>
              <a:gd name="adj1" fmla="val 16688280"/>
              <a:gd name="adj2" fmla="val 4995050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triangl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407</Words>
  <Application>Microsoft Macintosh PowerPoint</Application>
  <PresentationFormat>On-screen Show (16:9)</PresentationFormat>
  <Paragraphs>59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Times New Roman</vt:lpstr>
      <vt:lpstr>Arial</vt:lpstr>
      <vt:lpstr>Lato</vt:lpstr>
      <vt:lpstr>Simple Light</vt:lpstr>
      <vt:lpstr>Training Robots to Evaluate Robots: Example-Based Interactive Reward Functions for Policy Learning</vt:lpstr>
      <vt:lpstr>Door Locking</vt:lpstr>
      <vt:lpstr>Door Locking - IRF Policy Rollouts</vt:lpstr>
      <vt:lpstr>Door Locking - Task Policy Rollouts</vt:lpstr>
      <vt:lpstr>Door Locking - LIRF+Verify Rollouts</vt:lpstr>
      <vt:lpstr>Weighted Block Stacking</vt:lpstr>
      <vt:lpstr>Weighted Block Stacking - IRF Policy Rollouts</vt:lpstr>
      <vt:lpstr>Weighted Block Stacking - Task Policy Rollouts</vt:lpstr>
      <vt:lpstr>Real-robot Screwing</vt:lpstr>
      <vt:lpstr>Real-robot Screwing - IRF Policy Rollouts</vt:lpstr>
      <vt:lpstr>Real-robot Screwing - Task Policy Rollouts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Robots to Evaluate Robots: Example-Based Interactive Reward Functions for Policy Learning</dc:title>
  <cp:lastModifiedBy>Huang, Kun</cp:lastModifiedBy>
  <cp:revision>3</cp:revision>
  <dcterms:modified xsi:type="dcterms:W3CDTF">2022-06-20T00:44:20Z</dcterms:modified>
</cp:coreProperties>
</file>